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324" r:id="rId2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F9E"/>
    <a:srgbClr val="0066CC"/>
    <a:srgbClr val="CCECFF"/>
    <a:srgbClr val="0000FF"/>
    <a:srgbClr val="0066FF"/>
    <a:srgbClr val="3399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1" autoAdjust="0"/>
    <p:restoredTop sz="94646" autoAdjust="0"/>
  </p:normalViewPr>
  <p:slideViewPr>
    <p:cSldViewPr snapToGrid="0">
      <p:cViewPr varScale="1">
        <p:scale>
          <a:sx n="111" d="100"/>
          <a:sy n="111" d="100"/>
        </p:scale>
        <p:origin x="18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490" y="-90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69D038AD-7179-4AB5-A28D-FF111BE3D4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4ADCFD1F-0BA0-4AA8-AB09-7A72783E74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0" name="Rectangle 4">
            <a:extLst>
              <a:ext uri="{FF2B5EF4-FFF2-40B4-BE49-F238E27FC236}">
                <a16:creationId xmlns:a16="http://schemas.microsoft.com/office/drawing/2014/main" id="{E73135F3-7CCB-4D2B-AB4C-4E0E7908A7D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F909ECD0-BB0E-46E5-811E-1A04E9D7F3C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185AD1-6E9D-4B9F-8C79-CE502C4F4A0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E58C8B5A-E92E-4AA1-8E5B-BFB4B4E609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1BE1F9C3-AD93-4FDA-918B-20CA45BC01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C6391CAF-3AC5-42D9-A543-E69798AB0E8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7D8FBCDF-519A-402A-B178-01829D17DE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25AE2D60-40D9-419E-AA62-BFDFA20088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6680CF77-82C9-4453-A052-E2BF63AC4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45F6C-20AA-46B7-B2E9-9C0EFF7D38ED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F7551CDE-ED97-4526-85E1-66546663E7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6A209471-B3DE-4ADF-9ED6-8AABE5BD078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89376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83112-6CB2-4E4F-BFCC-274FABBEA7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273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6157E4-A5C5-4C28-BDFF-11C320069C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95282A1-F12E-484A-A29A-0717227A2C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59B1D9A7-EBE5-47C5-B53B-22746FA89E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2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57225" y="1179513"/>
            <a:ext cx="7772400" cy="1470025"/>
          </a:xfr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sz="4000" b="0"/>
            </a:lvl1pPr>
          </a:lstStyle>
          <a:p>
            <a:r>
              <a:rPr lang="fr-CA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88002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289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5425" y="188913"/>
            <a:ext cx="2130425" cy="58959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243637" cy="5895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039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76250" y="1179513"/>
            <a:ext cx="8229600" cy="4905375"/>
          </a:xfrm>
        </p:spPr>
        <p:txBody>
          <a:bodyPr/>
          <a:lstStyle/>
          <a:p>
            <a:pPr lv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14193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67250" y="1179513"/>
            <a:ext cx="4038600" cy="23764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67250" y="3708400"/>
            <a:ext cx="4038600" cy="2376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95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383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869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7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885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119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916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5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721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353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>
            <a:extLst>
              <a:ext uri="{FF2B5EF4-FFF2-40B4-BE49-F238E27FC236}">
                <a16:creationId xmlns:a16="http://schemas.microsoft.com/office/drawing/2014/main" id="{69E248A8-FE1D-4964-B0C7-B27F0469E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4">
            <a:extLst>
              <a:ext uri="{FF2B5EF4-FFF2-40B4-BE49-F238E27FC236}">
                <a16:creationId xmlns:a16="http://schemas.microsoft.com/office/drawing/2014/main" id="{691C2C40-71FA-4E88-AB8F-11AEABF396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Line 17">
            <a:extLst>
              <a:ext uri="{FF2B5EF4-FFF2-40B4-BE49-F238E27FC236}">
                <a16:creationId xmlns:a16="http://schemas.microsoft.com/office/drawing/2014/main" id="{F4DEE185-8D05-49E3-BAF8-C734AC8EB4E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377E3F92-8DD7-494F-BCA8-E53003F1B7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400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040AF85-1956-4712-A4CB-9A64895B9A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1991599D-96E2-4C60-94F4-8E607F4C7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4104" name="Rectangle 11">
            <a:extLst>
              <a:ext uri="{FF2B5EF4-FFF2-40B4-BE49-F238E27FC236}">
                <a16:creationId xmlns:a16="http://schemas.microsoft.com/office/drawing/2014/main" id="{0BEF4434-F382-4C52-81C6-BA0BF4C4E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4105" name="Picture 18">
            <a:extLst>
              <a:ext uri="{FF2B5EF4-FFF2-40B4-BE49-F238E27FC236}">
                <a16:creationId xmlns:a16="http://schemas.microsoft.com/office/drawing/2014/main" id="{B31E45A4-9AA9-4AA9-8820-DE0116C2EB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20">
            <a:extLst>
              <a:ext uri="{FF2B5EF4-FFF2-40B4-BE49-F238E27FC236}">
                <a16:creationId xmlns:a16="http://schemas.microsoft.com/office/drawing/2014/main" id="{ED728B58-F4EC-4549-885B-979059591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9513"/>
            <a:ext cx="8229600" cy="4905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2" r:id="rId2"/>
    <p:sldLayoutId id="2147484151" r:id="rId3"/>
    <p:sldLayoutId id="2147484150" r:id="rId4"/>
    <p:sldLayoutId id="2147484149" r:id="rId5"/>
    <p:sldLayoutId id="2147484148" r:id="rId6"/>
    <p:sldLayoutId id="2147484147" r:id="rId7"/>
    <p:sldLayoutId id="2147484146" r:id="rId8"/>
    <p:sldLayoutId id="2147484145" r:id="rId9"/>
    <p:sldLayoutId id="2147484144" r:id="rId10"/>
    <p:sldLayoutId id="2147484143" r:id="rId11"/>
    <p:sldLayoutId id="2147484142" r:id="rId12"/>
    <p:sldLayoutId id="21474841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20" descr="26-Atherogenic_Dyslipide_fig5-FILM_fond.png">
            <a:extLst>
              <a:ext uri="{FF2B5EF4-FFF2-40B4-BE49-F238E27FC236}">
                <a16:creationId xmlns:a16="http://schemas.microsoft.com/office/drawing/2014/main" id="{6A7B272B-4807-4D91-90AD-74426801A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96938"/>
            <a:ext cx="83089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E758F2F9-4952-4F6F-9C10-95003B003130}"/>
              </a:ext>
            </a:extLst>
          </p:cNvPr>
          <p:cNvSpPr/>
          <p:nvPr/>
        </p:nvSpPr>
        <p:spPr>
          <a:xfrm rot="14688580" flipH="1">
            <a:off x="3596481" y="3075782"/>
            <a:ext cx="1963737" cy="2971800"/>
          </a:xfrm>
          <a:prstGeom prst="arc">
            <a:avLst>
              <a:gd name="adj1" fmla="val 16863619"/>
              <a:gd name="adj2" fmla="val 5029537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2CFC72F-372A-4195-868B-53271A85A8AD}"/>
              </a:ext>
            </a:extLst>
          </p:cNvPr>
          <p:cNvSpPr/>
          <p:nvPr/>
        </p:nvSpPr>
        <p:spPr>
          <a:xfrm rot="11688032" flipH="1">
            <a:off x="2951163" y="3076575"/>
            <a:ext cx="650875" cy="1387475"/>
          </a:xfrm>
          <a:prstGeom prst="arc">
            <a:avLst>
              <a:gd name="adj1" fmla="val 17480796"/>
              <a:gd name="adj2" fmla="val 3849044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2" name="Rogner un rectangle avec un coin diagonal 21">
            <a:extLst>
              <a:ext uri="{FF2B5EF4-FFF2-40B4-BE49-F238E27FC236}">
                <a16:creationId xmlns:a16="http://schemas.microsoft.com/office/drawing/2014/main" id="{23FA2212-12DA-4C7A-AA9C-C9DA2D8BE7C0}"/>
              </a:ext>
            </a:extLst>
          </p:cNvPr>
          <p:cNvSpPr/>
          <p:nvPr/>
        </p:nvSpPr>
        <p:spPr>
          <a:xfrm>
            <a:off x="1981200" y="3281363"/>
            <a:ext cx="1524000" cy="896937"/>
          </a:xfrm>
          <a:prstGeom prst="snip2DiagRect">
            <a:avLst>
              <a:gd name="adj1" fmla="val 0"/>
              <a:gd name="adj2" fmla="val 26418"/>
            </a:avLst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8900">
              <a:defRPr/>
            </a:pPr>
            <a:r>
              <a:rPr lang="fr-CA" sz="1200" b="1" dirty="0" err="1">
                <a:solidFill>
                  <a:schemeClr val="tx1"/>
                </a:solidFill>
              </a:rPr>
              <a:t>Uptake</a:t>
            </a:r>
            <a:r>
              <a:rPr lang="fr-CA" sz="1200" b="1" dirty="0">
                <a:solidFill>
                  <a:schemeClr val="tx1"/>
                </a:solidFill>
              </a:rPr>
              <a:t> by </a:t>
            </a:r>
            <a:r>
              <a:rPr lang="fr-CA" sz="1200" b="1" dirty="0" err="1">
                <a:solidFill>
                  <a:schemeClr val="tx1"/>
                </a:solidFill>
              </a:rPr>
              <a:t>hepatic</a:t>
            </a:r>
            <a:r>
              <a:rPr lang="fr-CA" sz="1200" b="1" dirty="0">
                <a:solidFill>
                  <a:schemeClr val="tx1"/>
                </a:solidFill>
              </a:rPr>
              <a:t> LDL </a:t>
            </a:r>
            <a:r>
              <a:rPr lang="fr-CA" sz="1200" b="1" dirty="0" err="1">
                <a:solidFill>
                  <a:schemeClr val="tx1"/>
                </a:solidFill>
              </a:rPr>
              <a:t>receptors</a:t>
            </a:r>
            <a:r>
              <a:rPr lang="fr-CA" sz="1200" b="1" dirty="0">
                <a:solidFill>
                  <a:schemeClr val="tx1"/>
                </a:solidFill>
              </a:rPr>
              <a:t> (60%-70%)</a:t>
            </a:r>
          </a:p>
        </p:txBody>
      </p:sp>
      <p:sp>
        <p:nvSpPr>
          <p:cNvPr id="13318" name="Titre 1">
            <a:extLst>
              <a:ext uri="{FF2B5EF4-FFF2-40B4-BE49-F238E27FC236}">
                <a16:creationId xmlns:a16="http://schemas.microsoft.com/office/drawing/2014/main" id="{70AFCF3A-981B-4803-97E1-8FCE9E5C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00050"/>
          </a:xfrm>
        </p:spPr>
        <p:txBody>
          <a:bodyPr/>
          <a:lstStyle/>
          <a:p>
            <a:r>
              <a:rPr lang="fr-FR" altLang="fr-FR" sz="2000">
                <a:solidFill>
                  <a:schemeClr val="tx1"/>
                </a:solidFill>
              </a:rPr>
              <a:t>VLDL REMNANT METABOLISM</a:t>
            </a:r>
          </a:p>
        </p:txBody>
      </p:sp>
      <p:pic>
        <p:nvPicPr>
          <p:cNvPr id="13319" name="Image 5" descr="legende.png">
            <a:extLst>
              <a:ext uri="{FF2B5EF4-FFF2-40B4-BE49-F238E27FC236}">
                <a16:creationId xmlns:a16="http://schemas.microsoft.com/office/drawing/2014/main" id="{05197743-AA01-4132-8BFF-60BF959E2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5530850"/>
            <a:ext cx="203993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ZoneTexte 6">
            <a:extLst>
              <a:ext uri="{FF2B5EF4-FFF2-40B4-BE49-F238E27FC236}">
                <a16:creationId xmlns:a16="http://schemas.microsoft.com/office/drawing/2014/main" id="{02EF190F-B6A5-478B-ACF8-9C9D06EF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530850"/>
            <a:ext cx="781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300" b="1" i="1">
                <a:solidFill>
                  <a:srgbClr val="C00000"/>
                </a:solidFill>
              </a:rPr>
              <a:t>Legend</a:t>
            </a:r>
          </a:p>
        </p:txBody>
      </p:sp>
      <p:sp>
        <p:nvSpPr>
          <p:cNvPr id="13321" name="ZoneTexte 7">
            <a:extLst>
              <a:ext uri="{FF2B5EF4-FFF2-40B4-BE49-F238E27FC236}">
                <a16:creationId xmlns:a16="http://schemas.microsoft.com/office/drawing/2014/main" id="{03A74DD5-C97B-4A7D-846A-F1810A7BD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89625"/>
            <a:ext cx="20478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HTGL = hepatic triglyceride lipase</a:t>
            </a:r>
          </a:p>
        </p:txBody>
      </p:sp>
      <p:sp>
        <p:nvSpPr>
          <p:cNvPr id="13322" name="ZoneTexte 7">
            <a:extLst>
              <a:ext uri="{FF2B5EF4-FFF2-40B4-BE49-F238E27FC236}">
                <a16:creationId xmlns:a16="http://schemas.microsoft.com/office/drawing/2014/main" id="{925F9316-130B-45B3-ABE9-86D496AE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276725"/>
            <a:ext cx="150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VLDL remnants</a:t>
            </a:r>
          </a:p>
        </p:txBody>
      </p:sp>
      <p:sp>
        <p:nvSpPr>
          <p:cNvPr id="13323" name="ZoneTexte 8">
            <a:extLst>
              <a:ext uri="{FF2B5EF4-FFF2-40B4-BE49-F238E27FC236}">
                <a16:creationId xmlns:a16="http://schemas.microsoft.com/office/drawing/2014/main" id="{D66F9A2F-2F10-4C18-9FED-1B3BBAA1F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1003300"/>
            <a:ext cx="1593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Liver uptake</a:t>
            </a:r>
          </a:p>
          <a:p>
            <a:pPr eaLnBrk="1" hangingPunct="1"/>
            <a:r>
              <a:rPr lang="fr-CA" altLang="fr-FR" sz="1600" b="1"/>
              <a:t>(LDL receptor)</a:t>
            </a:r>
          </a:p>
        </p:txBody>
      </p:sp>
      <p:sp>
        <p:nvSpPr>
          <p:cNvPr id="13324" name="ZoneTexte 9">
            <a:extLst>
              <a:ext uri="{FF2B5EF4-FFF2-40B4-BE49-F238E27FC236}">
                <a16:creationId xmlns:a16="http://schemas.microsoft.com/office/drawing/2014/main" id="{70D8591C-1E25-4589-9A32-8ED5BF45B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6015038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LDL</a:t>
            </a:r>
          </a:p>
        </p:txBody>
      </p:sp>
      <p:sp>
        <p:nvSpPr>
          <p:cNvPr id="13325" name="ZoneTexte 10">
            <a:extLst>
              <a:ext uri="{FF2B5EF4-FFF2-40B4-BE49-F238E27FC236}">
                <a16:creationId xmlns:a16="http://schemas.microsoft.com/office/drawing/2014/main" id="{8FB4ECEC-DBDF-4C26-BF6A-6EF03A59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840288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LDL formation</a:t>
            </a:r>
          </a:p>
        </p:txBody>
      </p:sp>
      <p:sp>
        <p:nvSpPr>
          <p:cNvPr id="12" name="Rogner un rectangle à un seul coin 11">
            <a:extLst>
              <a:ext uri="{FF2B5EF4-FFF2-40B4-BE49-F238E27FC236}">
                <a16:creationId xmlns:a16="http://schemas.microsoft.com/office/drawing/2014/main" id="{499F5DAF-8B95-4B91-A7B2-2CF262D97061}"/>
              </a:ext>
            </a:extLst>
          </p:cNvPr>
          <p:cNvSpPr/>
          <p:nvPr/>
        </p:nvSpPr>
        <p:spPr bwMode="auto">
          <a:xfrm flipH="1">
            <a:off x="5926138" y="1882775"/>
            <a:ext cx="690562" cy="366713"/>
          </a:xfrm>
          <a:prstGeom prst="snip1Rect">
            <a:avLst>
              <a:gd name="adj" fmla="val 9087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sz="1600" b="1" dirty="0"/>
              <a:t>HTGL</a:t>
            </a:r>
          </a:p>
        </p:txBody>
      </p:sp>
      <p:sp>
        <p:nvSpPr>
          <p:cNvPr id="13327" name="ZoneTexte 15">
            <a:extLst>
              <a:ext uri="{FF2B5EF4-FFF2-40B4-BE49-F238E27FC236}">
                <a16:creationId xmlns:a16="http://schemas.microsoft.com/office/drawing/2014/main" id="{777C32D4-D945-43DF-93E2-8E2A61103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4249738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/>
              <a:t>Fatty acids</a:t>
            </a:r>
          </a:p>
        </p:txBody>
      </p:sp>
      <p:sp>
        <p:nvSpPr>
          <p:cNvPr id="13328" name="ZoneTexte 16">
            <a:extLst>
              <a:ext uri="{FF2B5EF4-FFF2-40B4-BE49-F238E27FC236}">
                <a16:creationId xmlns:a16="http://schemas.microsoft.com/office/drawing/2014/main" id="{2DC30ED5-3523-4C8A-8829-0865A4C4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4660900"/>
            <a:ext cx="760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/>
              <a:t>Apo C’s</a:t>
            </a:r>
          </a:p>
        </p:txBody>
      </p:sp>
      <p:sp>
        <p:nvSpPr>
          <p:cNvPr id="13329" name="ZoneTexte 17">
            <a:extLst>
              <a:ext uri="{FF2B5EF4-FFF2-40B4-BE49-F238E27FC236}">
                <a16:creationId xmlns:a16="http://schemas.microsoft.com/office/drawing/2014/main" id="{DE2BDC30-1743-405A-8EB1-C3577B052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5092700"/>
            <a:ext cx="752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/>
              <a:t>Apo E’s</a:t>
            </a:r>
          </a:p>
        </p:txBody>
      </p:sp>
      <p:sp>
        <p:nvSpPr>
          <p:cNvPr id="13330" name="ZoneTexte 12">
            <a:extLst>
              <a:ext uri="{FF2B5EF4-FFF2-40B4-BE49-F238E27FC236}">
                <a16:creationId xmlns:a16="http://schemas.microsoft.com/office/drawing/2014/main" id="{EBA1EE3F-95CC-41D0-BA11-DB880645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865313"/>
            <a:ext cx="852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300" b="1"/>
              <a:t>Apo B/E receptor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AA84369-5FC8-463F-987D-01AB61665AA7}"/>
              </a:ext>
            </a:extLst>
          </p:cNvPr>
          <p:cNvCxnSpPr/>
          <p:nvPr/>
        </p:nvCxnSpPr>
        <p:spPr>
          <a:xfrm flipV="1">
            <a:off x="1130300" y="2044700"/>
            <a:ext cx="563563" cy="79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gner un rectangle avec un coin diagonal 22">
            <a:extLst>
              <a:ext uri="{FF2B5EF4-FFF2-40B4-BE49-F238E27FC236}">
                <a16:creationId xmlns:a16="http://schemas.microsoft.com/office/drawing/2014/main" id="{5C9CB920-E248-4C62-867D-84070CBE5F9B}"/>
              </a:ext>
            </a:extLst>
          </p:cNvPr>
          <p:cNvSpPr/>
          <p:nvPr/>
        </p:nvSpPr>
        <p:spPr>
          <a:xfrm>
            <a:off x="4365625" y="4240213"/>
            <a:ext cx="1408113" cy="744537"/>
          </a:xfrm>
          <a:prstGeom prst="snip2DiagRect">
            <a:avLst>
              <a:gd name="adj1" fmla="val 0"/>
              <a:gd name="adj2" fmla="val 26418"/>
            </a:avLst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8900">
              <a:defRPr/>
            </a:pPr>
            <a:r>
              <a:rPr lang="fr-CA" sz="1200" b="1" dirty="0" err="1">
                <a:solidFill>
                  <a:schemeClr val="tx1"/>
                </a:solidFill>
              </a:rPr>
              <a:t>Hydrolysis</a:t>
            </a:r>
            <a:r>
              <a:rPr lang="fr-CA" sz="1200" b="1" dirty="0">
                <a:solidFill>
                  <a:schemeClr val="tx1"/>
                </a:solidFill>
              </a:rPr>
              <a:t> by HTGL</a:t>
            </a:r>
          </a:p>
          <a:p>
            <a:pPr marL="88900">
              <a:defRPr/>
            </a:pPr>
            <a:r>
              <a:rPr lang="fr-CA" sz="1200" b="1" dirty="0">
                <a:solidFill>
                  <a:schemeClr val="tx1"/>
                </a:solidFill>
              </a:rPr>
              <a:t>(30%-40%)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08D9A49-9239-4B0E-B858-B0D258F25655}"/>
              </a:ext>
            </a:extLst>
          </p:cNvPr>
          <p:cNvCxnSpPr/>
          <p:nvPr/>
        </p:nvCxnSpPr>
        <p:spPr>
          <a:xfrm rot="5400000">
            <a:off x="5464969" y="4917282"/>
            <a:ext cx="1647825" cy="26987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1588E7C2-262E-4B04-9A25-8527840E36E3}"/>
              </a:ext>
            </a:extLst>
          </p:cNvPr>
          <p:cNvSpPr/>
          <p:nvPr/>
        </p:nvSpPr>
        <p:spPr>
          <a:xfrm rot="19493917" flipH="1">
            <a:off x="6269038" y="3895725"/>
            <a:ext cx="652462" cy="446088"/>
          </a:xfrm>
          <a:prstGeom prst="arc">
            <a:avLst>
              <a:gd name="adj1" fmla="val 21068416"/>
              <a:gd name="adj2" fmla="val 2786186"/>
            </a:avLst>
          </a:prstGeom>
          <a:ln w="508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615A959-DA05-484E-9C32-82B033B868F1}"/>
              </a:ext>
            </a:extLst>
          </p:cNvPr>
          <p:cNvSpPr/>
          <p:nvPr/>
        </p:nvSpPr>
        <p:spPr>
          <a:xfrm rot="19493917" flipH="1">
            <a:off x="6261100" y="4333875"/>
            <a:ext cx="650875" cy="447675"/>
          </a:xfrm>
          <a:prstGeom prst="arc">
            <a:avLst>
              <a:gd name="adj1" fmla="val 21068416"/>
              <a:gd name="adj2" fmla="val 2786186"/>
            </a:avLst>
          </a:prstGeom>
          <a:ln w="508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065EE15F-6E79-4BCC-9C00-EAE5A20D0BB3}"/>
              </a:ext>
            </a:extLst>
          </p:cNvPr>
          <p:cNvSpPr/>
          <p:nvPr/>
        </p:nvSpPr>
        <p:spPr>
          <a:xfrm rot="19493917" flipH="1">
            <a:off x="6269038" y="4765675"/>
            <a:ext cx="652462" cy="446088"/>
          </a:xfrm>
          <a:prstGeom prst="arc">
            <a:avLst>
              <a:gd name="adj1" fmla="val 21068416"/>
              <a:gd name="adj2" fmla="val 2786186"/>
            </a:avLst>
          </a:prstGeom>
          <a:ln w="508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ception personnalisé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6805</TotalTime>
  <Words>50</Words>
  <Application>Microsoft Office PowerPoint</Application>
  <PresentationFormat>Affichage à l'écran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Wingdings</vt:lpstr>
      <vt:lpstr>Conception personnalisée</vt:lpstr>
      <vt:lpstr>VLDL REMNANT METABOLISM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Cyr</dc:creator>
  <cp:lastModifiedBy>Isabelle Martineau</cp:lastModifiedBy>
  <cp:revision>417</cp:revision>
  <dcterms:created xsi:type="dcterms:W3CDTF">2007-08-27T23:55:38Z</dcterms:created>
  <dcterms:modified xsi:type="dcterms:W3CDTF">2022-11-30T16:25:48Z</dcterms:modified>
</cp:coreProperties>
</file>