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961F8F75-CCDD-49F5-85FC-680D330187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64FB497-87D2-4BFE-B3C5-A0AFF0CD174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F06D121-CE1B-4717-99AB-88AD7970996B}" type="datetimeFigureOut">
              <a:rPr lang="fr-FR"/>
              <a:pPr>
                <a:defRPr/>
              </a:pPr>
              <a:t>30/11/2022</a:t>
            </a:fld>
            <a:endParaRPr lang="fr-CA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EBE1A6CB-D2A7-477B-8153-F8B612E7BE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DE740475-0571-45C1-941E-464B87F024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fr-CA" noProof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977FE2F-5F28-4BA9-AC4B-661ABC52BA2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4867E15-CC7F-4446-AFA6-6628B6565BE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5A33DBD5-1192-4F5A-A34F-2C5AF8389526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26E7C35-66AB-4528-9A87-ECD74548D4F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5AA7FB9-56BE-4EF8-A6F9-26B39147DB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92611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>
            <a:extLst>
              <a:ext uri="{FF2B5EF4-FFF2-40B4-BE49-F238E27FC236}">
                <a16:creationId xmlns:a16="http://schemas.microsoft.com/office/drawing/2014/main" id="{10DC0CE8-21A5-4BD8-B537-AD63714D1A7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9275"/>
            <a:ext cx="91440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4">
            <a:extLst>
              <a:ext uri="{FF2B5EF4-FFF2-40B4-BE49-F238E27FC236}">
                <a16:creationId xmlns:a16="http://schemas.microsoft.com/office/drawing/2014/main" id="{69FC34B9-3089-4F2A-8D81-B5D4AD3FE60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863"/>
            <a:ext cx="91440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1" name="Line 17">
            <a:extLst>
              <a:ext uri="{FF2B5EF4-FFF2-40B4-BE49-F238E27FC236}">
                <a16:creationId xmlns:a16="http://schemas.microsoft.com/office/drawing/2014/main" id="{E6CFA06F-33FC-41BF-9274-E1B2DB06410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819150"/>
            <a:ext cx="7227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75BE95B5-6970-456E-BF59-4C20973235C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6308725"/>
            <a:ext cx="3140075" cy="360363"/>
          </a:xfrm>
          <a:prstGeom prst="rect">
            <a:avLst/>
          </a:prstGeom>
          <a:solidFill>
            <a:srgbClr val="D8ECEA">
              <a:alpha val="89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4" dir="b"/>
          </a:scene3d>
          <a:sp3d extrusionH="201600" prstMaterial="legacyMatte">
            <a:bevelT w="13500" h="13500" prst="angle"/>
            <a:bevelB w="13500" h="13500" prst="angle"/>
            <a:extrusionClr>
              <a:srgbClr val="D8ECEA"/>
            </a:extrusionClr>
          </a:sp3d>
        </p:spPr>
        <p:txBody>
          <a:bodyPr wrap="none" anchor="ctr">
            <a:flatTx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Source: International Chair on Cardiometabolic Risk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>
                <a:latin typeface="+mn-lt"/>
              </a:rPr>
              <a:t>www.cardiometabolic-risk.org </a:t>
            </a:r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3481384A-D437-42F0-99F2-FBB66CDBBCA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819150"/>
          </a:xfrm>
          <a:prstGeom prst="rect">
            <a:avLst/>
          </a:prstGeom>
          <a:solidFill>
            <a:srgbClr val="C8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6400" name="Rectangle 16">
            <a:extLst>
              <a:ext uri="{FF2B5EF4-FFF2-40B4-BE49-F238E27FC236}">
                <a16:creationId xmlns:a16="http://schemas.microsoft.com/office/drawing/2014/main" id="{8A35AC72-2DC9-44CE-8A3F-B1E22B9779B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1925" cy="98425"/>
          </a:xfrm>
          <a:prstGeom prst="rect">
            <a:avLst/>
          </a:prstGeom>
          <a:solidFill>
            <a:srgbClr val="FE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>
              <a:latin typeface="+mn-lt"/>
            </a:endParaRPr>
          </a:p>
        </p:txBody>
      </p:sp>
      <p:sp>
        <p:nvSpPr>
          <p:cNvPr id="1032" name="Rectangle 11">
            <a:extLst>
              <a:ext uri="{FF2B5EF4-FFF2-40B4-BE49-F238E27FC236}">
                <a16:creationId xmlns:a16="http://schemas.microsoft.com/office/drawing/2014/main" id="{C8469002-7DC9-4E18-82A6-09EA6ABAF4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28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pic>
        <p:nvPicPr>
          <p:cNvPr id="1033" name="Picture 18">
            <a:extLst>
              <a:ext uri="{FF2B5EF4-FFF2-40B4-BE49-F238E27FC236}">
                <a16:creationId xmlns:a16="http://schemas.microsoft.com/office/drawing/2014/main" id="{4E250B3A-A3E3-485B-8081-7CEDD183F94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142875"/>
            <a:ext cx="4619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0">
            <a:extLst>
              <a:ext uri="{FF2B5EF4-FFF2-40B4-BE49-F238E27FC236}">
                <a16:creationId xmlns:a16="http://schemas.microsoft.com/office/drawing/2014/main" id="{8E3A265D-2DD1-475F-9BB4-65FF40ACB2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179513"/>
            <a:ext cx="8229600" cy="4905375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</a:defRPr>
      </a:lvl9pPr>
    </p:titleStyle>
    <p:bodyStyle>
      <a:lvl1pPr marL="449263" indent="-4492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r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22388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30375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138363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955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0527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099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67163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ube 19">
            <a:extLst>
              <a:ext uri="{FF2B5EF4-FFF2-40B4-BE49-F238E27FC236}">
                <a16:creationId xmlns:a16="http://schemas.microsoft.com/office/drawing/2014/main" id="{207DD601-C589-4156-A4F7-CE9A35202114}"/>
              </a:ext>
            </a:extLst>
          </p:cNvPr>
          <p:cNvSpPr/>
          <p:nvPr/>
        </p:nvSpPr>
        <p:spPr>
          <a:xfrm>
            <a:off x="403225" y="985838"/>
            <a:ext cx="7199313" cy="4984750"/>
          </a:xfrm>
          <a:prstGeom prst="cube">
            <a:avLst>
              <a:gd name="adj" fmla="val 2694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Ins="900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 sz="1100" b="1" dirty="0">
              <a:solidFill>
                <a:schemeClr val="tx1"/>
              </a:solidFill>
            </a:endParaRPr>
          </a:p>
        </p:txBody>
      </p:sp>
      <p:pic>
        <p:nvPicPr>
          <p:cNvPr id="2051" name="Image 20" descr="diapo_20a.jpg">
            <a:extLst>
              <a:ext uri="{FF2B5EF4-FFF2-40B4-BE49-F238E27FC236}">
                <a16:creationId xmlns:a16="http://schemas.microsoft.com/office/drawing/2014/main" id="{64BE3DD9-F109-4AF3-A8EF-9FD6EFCA14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" y="1223963"/>
            <a:ext cx="6578600" cy="445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Cube 17">
            <a:extLst>
              <a:ext uri="{FF2B5EF4-FFF2-40B4-BE49-F238E27FC236}">
                <a16:creationId xmlns:a16="http://schemas.microsoft.com/office/drawing/2014/main" id="{1FBBCED2-A250-43F2-831F-0FEE896ADF99}"/>
              </a:ext>
            </a:extLst>
          </p:cNvPr>
          <p:cNvSpPr/>
          <p:nvPr/>
        </p:nvSpPr>
        <p:spPr>
          <a:xfrm>
            <a:off x="3594100" y="5226050"/>
            <a:ext cx="2108200" cy="950913"/>
          </a:xfrm>
          <a:prstGeom prst="cube">
            <a:avLst>
              <a:gd name="adj" fmla="val 4313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Ins="900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 sz="1100" b="1" dirty="0">
              <a:solidFill>
                <a:schemeClr val="tx1"/>
              </a:solidFill>
            </a:endParaRPr>
          </a:p>
        </p:txBody>
      </p:sp>
      <p:sp>
        <p:nvSpPr>
          <p:cNvPr id="16" name="Cube 15">
            <a:extLst>
              <a:ext uri="{FF2B5EF4-FFF2-40B4-BE49-F238E27FC236}">
                <a16:creationId xmlns:a16="http://schemas.microsoft.com/office/drawing/2014/main" id="{D119CCC9-51E9-450E-AC68-DD17965B21F8}"/>
              </a:ext>
            </a:extLst>
          </p:cNvPr>
          <p:cNvSpPr/>
          <p:nvPr/>
        </p:nvSpPr>
        <p:spPr>
          <a:xfrm>
            <a:off x="5503863" y="3048000"/>
            <a:ext cx="2305050" cy="1631950"/>
          </a:xfrm>
          <a:prstGeom prst="cube">
            <a:avLst>
              <a:gd name="adj" fmla="val 4313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Ins="900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 sz="1100" b="1" dirty="0">
              <a:solidFill>
                <a:schemeClr val="tx1"/>
              </a:solidFill>
            </a:endParaRPr>
          </a:p>
        </p:txBody>
      </p:sp>
      <p:sp>
        <p:nvSpPr>
          <p:cNvPr id="14" name="Cube 13">
            <a:extLst>
              <a:ext uri="{FF2B5EF4-FFF2-40B4-BE49-F238E27FC236}">
                <a16:creationId xmlns:a16="http://schemas.microsoft.com/office/drawing/2014/main" id="{37CA3FC2-D1D2-44E8-8FF2-AA3E9DCFFEBB}"/>
              </a:ext>
            </a:extLst>
          </p:cNvPr>
          <p:cNvSpPr/>
          <p:nvPr/>
        </p:nvSpPr>
        <p:spPr>
          <a:xfrm>
            <a:off x="6508750" y="923925"/>
            <a:ext cx="2303463" cy="1236663"/>
          </a:xfrm>
          <a:prstGeom prst="cube">
            <a:avLst>
              <a:gd name="adj" fmla="val 4313"/>
            </a:avLst>
          </a:prstGeom>
          <a:gradFill flip="none" rotWithShape="1">
            <a:gsLst>
              <a:gs pos="0">
                <a:schemeClr val="bg1">
                  <a:alpha val="49000"/>
                </a:schemeClr>
              </a:gs>
              <a:gs pos="100000">
                <a:schemeClr val="bg1">
                  <a:alpha val="32000"/>
                </a:schemeClr>
              </a:gs>
            </a:gsLst>
            <a:lin ang="16200000" scaled="0"/>
            <a:tileRect/>
          </a:gra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Ins="900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 sz="1100" b="1" dirty="0">
              <a:solidFill>
                <a:schemeClr val="tx1"/>
              </a:solidFill>
            </a:endParaRPr>
          </a:p>
        </p:txBody>
      </p:sp>
      <p:sp>
        <p:nvSpPr>
          <p:cNvPr id="2055" name="Titre 1">
            <a:extLst>
              <a:ext uri="{FF2B5EF4-FFF2-40B4-BE49-F238E27FC236}">
                <a16:creationId xmlns:a16="http://schemas.microsoft.com/office/drawing/2014/main" id="{DDE89304-799B-4D7B-A274-0CBAA370F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838" y="36513"/>
            <a:ext cx="8280400" cy="708025"/>
          </a:xfrm>
        </p:spPr>
        <p:txBody>
          <a:bodyPr/>
          <a:lstStyle/>
          <a:p>
            <a:r>
              <a:rPr lang="en-US" altLang="fr-FR" sz="2000">
                <a:solidFill>
                  <a:schemeClr val="tx1"/>
                </a:solidFill>
              </a:rPr>
              <a:t>WHOLE BODY MAGNETIC RESONANCE IMAGING (MRI) AQUISITION</a:t>
            </a:r>
            <a:endParaRPr lang="fr-FR" altLang="fr-FR" sz="2000">
              <a:solidFill>
                <a:schemeClr val="tx1"/>
              </a:solidFill>
            </a:endParaRPr>
          </a:p>
        </p:txBody>
      </p:sp>
      <p:sp>
        <p:nvSpPr>
          <p:cNvPr id="5" name="Accolade fermante 4">
            <a:extLst>
              <a:ext uri="{FF2B5EF4-FFF2-40B4-BE49-F238E27FC236}">
                <a16:creationId xmlns:a16="http://schemas.microsoft.com/office/drawing/2014/main" id="{C5A24202-B631-4323-AE43-D5E791FB065A}"/>
              </a:ext>
            </a:extLst>
          </p:cNvPr>
          <p:cNvSpPr/>
          <p:nvPr/>
        </p:nvSpPr>
        <p:spPr>
          <a:xfrm rot="2640000">
            <a:off x="5348288" y="1582738"/>
            <a:ext cx="280987" cy="2025650"/>
          </a:xfrm>
          <a:prstGeom prst="rightBrace">
            <a:avLst>
              <a:gd name="adj1" fmla="val 40228"/>
              <a:gd name="adj2" fmla="val 18871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/>
          </a:p>
        </p:txBody>
      </p:sp>
      <p:sp>
        <p:nvSpPr>
          <p:cNvPr id="6" name="Accolade fermante 5">
            <a:extLst>
              <a:ext uri="{FF2B5EF4-FFF2-40B4-BE49-F238E27FC236}">
                <a16:creationId xmlns:a16="http://schemas.microsoft.com/office/drawing/2014/main" id="{EA58A7D0-79A6-4410-B00C-CE54371C7EA0}"/>
              </a:ext>
            </a:extLst>
          </p:cNvPr>
          <p:cNvSpPr/>
          <p:nvPr/>
        </p:nvSpPr>
        <p:spPr>
          <a:xfrm rot="3282901">
            <a:off x="4048125" y="3433763"/>
            <a:ext cx="176213" cy="681037"/>
          </a:xfrm>
          <a:prstGeom prst="rightBrace">
            <a:avLst>
              <a:gd name="adj1" fmla="val 46228"/>
              <a:gd name="adj2" fmla="val 49418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/>
          </a:p>
        </p:txBody>
      </p:sp>
      <p:sp>
        <p:nvSpPr>
          <p:cNvPr id="7" name="Accolade fermante 6">
            <a:extLst>
              <a:ext uri="{FF2B5EF4-FFF2-40B4-BE49-F238E27FC236}">
                <a16:creationId xmlns:a16="http://schemas.microsoft.com/office/drawing/2014/main" id="{A0341FD9-8CC2-4D11-9DD1-80330EB577A5}"/>
              </a:ext>
            </a:extLst>
          </p:cNvPr>
          <p:cNvSpPr/>
          <p:nvPr/>
        </p:nvSpPr>
        <p:spPr>
          <a:xfrm rot="3723439">
            <a:off x="2372519" y="3674269"/>
            <a:ext cx="220662" cy="2127250"/>
          </a:xfrm>
          <a:prstGeom prst="rightBrace">
            <a:avLst>
              <a:gd name="adj1" fmla="val 46228"/>
              <a:gd name="adj2" fmla="val 34626"/>
            </a:avLst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CA"/>
          </a:p>
        </p:txBody>
      </p:sp>
      <p:sp>
        <p:nvSpPr>
          <p:cNvPr id="8" name="Rogner un rectangle à un seul coin 7">
            <a:extLst>
              <a:ext uri="{FF2B5EF4-FFF2-40B4-BE49-F238E27FC236}">
                <a16:creationId xmlns:a16="http://schemas.microsoft.com/office/drawing/2014/main" id="{C0195D51-046C-4D0C-A193-A3CF516ED4B9}"/>
              </a:ext>
            </a:extLst>
          </p:cNvPr>
          <p:cNvSpPr/>
          <p:nvPr/>
        </p:nvSpPr>
        <p:spPr>
          <a:xfrm flipH="1">
            <a:off x="6110288" y="2297113"/>
            <a:ext cx="1089025" cy="338137"/>
          </a:xfrm>
          <a:prstGeom prst="snip1Rect">
            <a:avLst>
              <a:gd name="adj" fmla="val 9958"/>
            </a:avLst>
          </a:prstGeom>
          <a:solidFill>
            <a:schemeClr val="bg1"/>
          </a:solidFill>
          <a:ln w="127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8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500" b="1" dirty="0">
                <a:solidFill>
                  <a:schemeClr val="tx1"/>
                </a:solidFill>
              </a:rPr>
              <a:t>Legs</a:t>
            </a:r>
          </a:p>
        </p:txBody>
      </p:sp>
      <p:sp>
        <p:nvSpPr>
          <p:cNvPr id="9" name="Rogner un rectangle à un seul coin 8">
            <a:extLst>
              <a:ext uri="{FF2B5EF4-FFF2-40B4-BE49-F238E27FC236}">
                <a16:creationId xmlns:a16="http://schemas.microsoft.com/office/drawing/2014/main" id="{B976F73B-188C-4A5C-ABC1-6124C2ACF0B9}"/>
              </a:ext>
            </a:extLst>
          </p:cNvPr>
          <p:cNvSpPr/>
          <p:nvPr/>
        </p:nvSpPr>
        <p:spPr>
          <a:xfrm flipH="1">
            <a:off x="4210050" y="3902075"/>
            <a:ext cx="1087438" cy="338138"/>
          </a:xfrm>
          <a:prstGeom prst="snip1Rect">
            <a:avLst>
              <a:gd name="adj" fmla="val 9958"/>
            </a:avLst>
          </a:prstGeom>
          <a:solidFill>
            <a:schemeClr val="bg1"/>
          </a:solidFill>
          <a:ln w="127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marL="88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500" b="1" dirty="0">
                <a:solidFill>
                  <a:schemeClr val="tx1"/>
                </a:solidFill>
              </a:rPr>
              <a:t>Abdomen</a:t>
            </a:r>
          </a:p>
        </p:txBody>
      </p:sp>
      <p:sp>
        <p:nvSpPr>
          <p:cNvPr id="10" name="Rogner un rectangle à un seul coin 9">
            <a:extLst>
              <a:ext uri="{FF2B5EF4-FFF2-40B4-BE49-F238E27FC236}">
                <a16:creationId xmlns:a16="http://schemas.microsoft.com/office/drawing/2014/main" id="{D988EF9A-B383-4736-A208-ACFA23A6119E}"/>
              </a:ext>
            </a:extLst>
          </p:cNvPr>
          <p:cNvSpPr/>
          <p:nvPr/>
        </p:nvSpPr>
        <p:spPr>
          <a:xfrm flipH="1">
            <a:off x="2882900" y="4806950"/>
            <a:ext cx="1089025" cy="338138"/>
          </a:xfrm>
          <a:prstGeom prst="snip1Rect">
            <a:avLst>
              <a:gd name="adj" fmla="val 9958"/>
            </a:avLst>
          </a:prstGeom>
          <a:solidFill>
            <a:schemeClr val="bg1"/>
          </a:solidFill>
          <a:ln w="1270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8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500" b="1" dirty="0" err="1">
                <a:solidFill>
                  <a:schemeClr val="tx1"/>
                </a:solidFill>
              </a:rPr>
              <a:t>Arms</a:t>
            </a:r>
            <a:endParaRPr lang="fr-CA" sz="1500" b="1" dirty="0">
              <a:solidFill>
                <a:schemeClr val="tx1"/>
              </a:solidFill>
            </a:endParaRPr>
          </a:p>
        </p:txBody>
      </p:sp>
      <p:pic>
        <p:nvPicPr>
          <p:cNvPr id="2062" name="Image 10" descr="triangle.png">
            <a:extLst>
              <a:ext uri="{FF2B5EF4-FFF2-40B4-BE49-F238E27FC236}">
                <a16:creationId xmlns:a16="http://schemas.microsoft.com/office/drawing/2014/main" id="{6D13A547-78E7-49E4-875A-C20FAF54E1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3150" y="2330450"/>
            <a:ext cx="119063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3" name="Image 11" descr="triangle.png">
            <a:extLst>
              <a:ext uri="{FF2B5EF4-FFF2-40B4-BE49-F238E27FC236}">
                <a16:creationId xmlns:a16="http://schemas.microsoft.com/office/drawing/2014/main" id="{5300BA3D-4222-4F07-8C05-C01C7DD42F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763" y="4840288"/>
            <a:ext cx="119062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4" name="Image 12" descr="triangle.png">
            <a:extLst>
              <a:ext uri="{FF2B5EF4-FFF2-40B4-BE49-F238E27FC236}">
                <a16:creationId xmlns:a16="http://schemas.microsoft.com/office/drawing/2014/main" id="{21425E37-62AA-4F86-A615-20831CF746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913" y="3933825"/>
            <a:ext cx="119062" cy="11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5" name="Image 12" descr="diapo_20b.png">
            <a:extLst>
              <a:ext uri="{FF2B5EF4-FFF2-40B4-BE49-F238E27FC236}">
                <a16:creationId xmlns:a16="http://schemas.microsoft.com/office/drawing/2014/main" id="{39FD10F6-E0F0-42AD-9836-F9F29F9BFDD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1093788"/>
            <a:ext cx="183515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6" name="Image 14" descr="diapo_20c.png">
            <a:extLst>
              <a:ext uri="{FF2B5EF4-FFF2-40B4-BE49-F238E27FC236}">
                <a16:creationId xmlns:a16="http://schemas.microsoft.com/office/drawing/2014/main" id="{6244E0D3-D12F-4511-975F-767EF5051FE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1350" y="3246438"/>
            <a:ext cx="1854200" cy="1233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7" name="Image 16" descr="diapo_20d.png">
            <a:extLst>
              <a:ext uri="{FF2B5EF4-FFF2-40B4-BE49-F238E27FC236}">
                <a16:creationId xmlns:a16="http://schemas.microsoft.com/office/drawing/2014/main" id="{C2C38FF3-78C0-4362-BA78-0CD3B2734AE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0" y="5368925"/>
            <a:ext cx="1609725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bg1">
                <a:alpha val="49000"/>
              </a:schemeClr>
            </a:gs>
            <a:gs pos="100000">
              <a:schemeClr val="bg1">
                <a:alpha val="32000"/>
              </a:schemeClr>
            </a:gs>
          </a:gsLst>
          <a:lin ang="16200000" scaled="0"/>
          <a:tileRect/>
        </a:gradFill>
        <a:ln w="12700">
          <a:solidFill>
            <a:schemeClr val="bg2"/>
          </a:solidFill>
        </a:ln>
      </a:spPr>
      <a:bodyPr anchor="ctr"/>
      <a:lstStyle>
        <a:defPPr>
          <a:defRPr sz="105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10423</TotalTime>
  <Words>12</Words>
  <Application>Microsoft Office PowerPoint</Application>
  <PresentationFormat>Affichage à l'écran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Wingdings</vt:lpstr>
      <vt:lpstr>Calibri</vt:lpstr>
      <vt:lpstr>Conception personnalisée</vt:lpstr>
      <vt:lpstr>WHOLE BODY MAGNETIC RESONANCE IMAGING (MRI) AQUISITION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Original</dc:title>
  <dc:creator>Alain Cyr</dc:creator>
  <dc:description>WHOLE BODY MAGNETIC RESONANCE IMAGING (MRI) AQUISITION</dc:description>
  <cp:lastModifiedBy>Isabelle Martineau</cp:lastModifiedBy>
  <cp:revision>658</cp:revision>
  <dcterms:created xsi:type="dcterms:W3CDTF">2007-08-27T23:55:38Z</dcterms:created>
  <dcterms:modified xsi:type="dcterms:W3CDTF">2022-11-30T18:35:44Z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Original</vt:lpwstr>
  </property>
  <property fmtid="{D5CDD505-2E9C-101B-9397-08002B2CF9AE}" pid="3" name="SlideDescription">
    <vt:lpwstr>WHOLE BODY MAGNETIC RESONANCE IMAGING (MRI) AQUISITION</vt:lpwstr>
  </property>
</Properties>
</file>