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3C7552F3-1493-4108-B0A7-1F57D4BE27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34C7F17-DB30-4412-AD62-8A1F137B8EC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C41F334-E633-432B-BA58-BC27B63031BD}" type="datetimeFigureOut">
              <a:rPr lang="fr-FR"/>
              <a:pPr>
                <a:defRPr/>
              </a:pPr>
              <a:t>30/11/2022</a:t>
            </a:fld>
            <a:endParaRPr lang="fr-CA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C79110DE-AFCC-4B27-BAFF-1AD29DD07DE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A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99C48A17-848A-4F87-8293-A9772EBDA0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CA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0F7E6BF-46B2-4F13-AB06-0189A0F62B7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CD22663-6BA0-4662-B2C8-557A051B24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239A8360-A106-427D-B5C5-B11F77A3A3C6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7D9D63C-379A-49F8-A76F-7CD8DF8C25C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7E1CB5F-5870-4486-8EE4-DF9982CB82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277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693698EF-8000-43C7-9354-D38B4957130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A894563E-BEFC-4ACB-8C5A-EFE92E4B10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4B29CE7C-3C94-45C5-87A3-6F6BF05558B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94C09799-4018-4994-B10C-CF26FB1ED44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Source: International Chair on Cardiometabolic Risk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3CFFA86E-1A09-4E31-BADC-4C5A997A0FD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BD128276-B982-4086-A218-9ED2D309DCE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B6A6CE06-1E15-403A-98C6-5223279B63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87AA304A-A1DE-450F-84E5-FF8285AEA95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7AF2A158-D4CE-4950-9CD5-17455A3E46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be 71">
            <a:extLst>
              <a:ext uri="{FF2B5EF4-FFF2-40B4-BE49-F238E27FC236}">
                <a16:creationId xmlns:a16="http://schemas.microsoft.com/office/drawing/2014/main" id="{44241615-FB01-426C-9E7A-B9F017626869}"/>
              </a:ext>
            </a:extLst>
          </p:cNvPr>
          <p:cNvSpPr/>
          <p:nvPr/>
        </p:nvSpPr>
        <p:spPr>
          <a:xfrm>
            <a:off x="3721100" y="1341438"/>
            <a:ext cx="5207000" cy="4198937"/>
          </a:xfrm>
          <a:prstGeom prst="cube">
            <a:avLst>
              <a:gd name="adj" fmla="val 4313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100" b="1" dirty="0">
              <a:solidFill>
                <a:schemeClr val="tx1"/>
              </a:solidFill>
            </a:endParaRPr>
          </a:p>
        </p:txBody>
      </p:sp>
      <p:pic>
        <p:nvPicPr>
          <p:cNvPr id="2051" name="Image 76" descr="diapo_10.jpg">
            <a:extLst>
              <a:ext uri="{FF2B5EF4-FFF2-40B4-BE49-F238E27FC236}">
                <a16:creationId xmlns:a16="http://schemas.microsoft.com/office/drawing/2014/main" id="{2C47C11D-3552-4506-8477-F8167D7001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438" y="1778000"/>
            <a:ext cx="4754562" cy="339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itre 35">
            <a:extLst>
              <a:ext uri="{FF2B5EF4-FFF2-40B4-BE49-F238E27FC236}">
                <a16:creationId xmlns:a16="http://schemas.microsoft.com/office/drawing/2014/main" id="{B00E08CC-12A0-491B-B783-E5C3D1138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80963"/>
            <a:ext cx="8470900" cy="646112"/>
          </a:xfrm>
        </p:spPr>
        <p:txBody>
          <a:bodyPr/>
          <a:lstStyle/>
          <a:p>
            <a:r>
              <a:rPr lang="en-US" altLang="fr-FR" sz="1800">
                <a:solidFill>
                  <a:schemeClr val="tx1"/>
                </a:solidFill>
              </a:rPr>
              <a:t>WOMEN WITH HIGH VS. LOW WAIST-TO-HIP RATIO (WHR) BUT THE SAME WAIST CIRCUMFERENCE AND INTRA-ABDOMINAL ADIPOSE TISSUE (AT)</a:t>
            </a:r>
            <a:endParaRPr lang="fr-FR" altLang="fr-FR" sz="1800">
              <a:solidFill>
                <a:schemeClr val="tx1"/>
              </a:solidFill>
            </a:endParaRPr>
          </a:p>
        </p:txBody>
      </p:sp>
      <p:grpSp>
        <p:nvGrpSpPr>
          <p:cNvPr id="2" name="Group 33">
            <a:extLst>
              <a:ext uri="{FF2B5EF4-FFF2-40B4-BE49-F238E27FC236}">
                <a16:creationId xmlns:a16="http://schemas.microsoft.com/office/drawing/2014/main" id="{D3FBB896-FC6D-4D66-A749-73186CEBFC88}"/>
              </a:ext>
            </a:extLst>
          </p:cNvPr>
          <p:cNvGrpSpPr>
            <a:grpSpLocks/>
          </p:cNvGrpSpPr>
          <p:nvPr/>
        </p:nvGrpSpPr>
        <p:grpSpPr bwMode="auto">
          <a:xfrm>
            <a:off x="4324350" y="1246188"/>
            <a:ext cx="1331913" cy="384175"/>
            <a:chOff x="2149" y="863"/>
            <a:chExt cx="1551" cy="389"/>
          </a:xfrm>
        </p:grpSpPr>
        <p:sp>
          <p:nvSpPr>
            <p:cNvPr id="2104" name="Rectangle 34">
              <a:extLst>
                <a:ext uri="{FF2B5EF4-FFF2-40B4-BE49-F238E27FC236}">
                  <a16:creationId xmlns:a16="http://schemas.microsoft.com/office/drawing/2014/main" id="{78C0A99B-3BC6-422E-8573-D83617331D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fr-FR" sz="1600" b="1"/>
                <a:t>Low WHR </a:t>
              </a:r>
            </a:p>
          </p:txBody>
        </p:sp>
        <p:sp>
          <p:nvSpPr>
            <p:cNvPr id="2105" name="Rectangle 35">
              <a:extLst>
                <a:ext uri="{FF2B5EF4-FFF2-40B4-BE49-F238E27FC236}">
                  <a16:creationId xmlns:a16="http://schemas.microsoft.com/office/drawing/2014/main" id="{3198C7AC-5F66-4EB5-8C4A-F07BA355F0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9" y="865"/>
              <a:ext cx="69" cy="385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2400" b="1"/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5C965616-EFBA-4796-B2B7-933A312B12D7}"/>
              </a:ext>
            </a:extLst>
          </p:cNvPr>
          <p:cNvGrpSpPr>
            <a:grpSpLocks/>
          </p:cNvGrpSpPr>
          <p:nvPr/>
        </p:nvGrpSpPr>
        <p:grpSpPr bwMode="auto">
          <a:xfrm>
            <a:off x="6727825" y="1246188"/>
            <a:ext cx="1331913" cy="384175"/>
            <a:chOff x="2149" y="863"/>
            <a:chExt cx="1551" cy="389"/>
          </a:xfrm>
        </p:grpSpPr>
        <p:sp>
          <p:nvSpPr>
            <p:cNvPr id="2102" name="Rectangle 34">
              <a:extLst>
                <a:ext uri="{FF2B5EF4-FFF2-40B4-BE49-F238E27FC236}">
                  <a16:creationId xmlns:a16="http://schemas.microsoft.com/office/drawing/2014/main" id="{D057350D-9814-416C-BFDC-6F9B2A6361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fr-FR" sz="1600" b="1"/>
                <a:t>High WHR </a:t>
              </a:r>
            </a:p>
          </p:txBody>
        </p:sp>
        <p:sp>
          <p:nvSpPr>
            <p:cNvPr id="2103" name="Rectangle 35">
              <a:extLst>
                <a:ext uri="{FF2B5EF4-FFF2-40B4-BE49-F238E27FC236}">
                  <a16:creationId xmlns:a16="http://schemas.microsoft.com/office/drawing/2014/main" id="{15AC7FAE-A0E4-475C-972C-C49954A058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9" y="865"/>
              <a:ext cx="69" cy="385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2400" b="1"/>
            </a:p>
          </p:txBody>
        </p:sp>
      </p:grpSp>
      <p:grpSp>
        <p:nvGrpSpPr>
          <p:cNvPr id="4" name="Group 33">
            <a:extLst>
              <a:ext uri="{FF2B5EF4-FFF2-40B4-BE49-F238E27FC236}">
                <a16:creationId xmlns:a16="http://schemas.microsoft.com/office/drawing/2014/main" id="{1675E138-CFFC-459F-B0E2-84E629B1191D}"/>
              </a:ext>
            </a:extLst>
          </p:cNvPr>
          <p:cNvGrpSpPr>
            <a:grpSpLocks/>
          </p:cNvGrpSpPr>
          <p:nvPr/>
        </p:nvGrpSpPr>
        <p:grpSpPr bwMode="auto">
          <a:xfrm>
            <a:off x="115888" y="1720850"/>
            <a:ext cx="1757362" cy="341313"/>
            <a:chOff x="2149" y="863"/>
            <a:chExt cx="1551" cy="389"/>
          </a:xfrm>
        </p:grpSpPr>
        <p:sp>
          <p:nvSpPr>
            <p:cNvPr id="2100" name="Rectangle 34">
              <a:extLst>
                <a:ext uri="{FF2B5EF4-FFF2-40B4-BE49-F238E27FC236}">
                  <a16:creationId xmlns:a16="http://schemas.microsoft.com/office/drawing/2014/main" id="{1DE2B25F-BDFC-499E-AE63-46EA28FB0E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fr-FR" sz="1600" b="1"/>
                <a:t>WHR </a:t>
              </a:r>
            </a:p>
          </p:txBody>
        </p:sp>
        <p:sp>
          <p:nvSpPr>
            <p:cNvPr id="2101" name="Rectangle 35">
              <a:extLst>
                <a:ext uri="{FF2B5EF4-FFF2-40B4-BE49-F238E27FC236}">
                  <a16:creationId xmlns:a16="http://schemas.microsoft.com/office/drawing/2014/main" id="{638A7B90-A7DD-4E3B-BBDF-34A1A88116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9" y="865"/>
              <a:ext cx="69" cy="385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2400" b="1"/>
            </a:p>
          </p:txBody>
        </p:sp>
      </p:grpSp>
      <p:grpSp>
        <p:nvGrpSpPr>
          <p:cNvPr id="5" name="Group 33">
            <a:extLst>
              <a:ext uri="{FF2B5EF4-FFF2-40B4-BE49-F238E27FC236}">
                <a16:creationId xmlns:a16="http://schemas.microsoft.com/office/drawing/2014/main" id="{B0C00E31-0959-41A7-B524-647364739A87}"/>
              </a:ext>
            </a:extLst>
          </p:cNvPr>
          <p:cNvGrpSpPr>
            <a:grpSpLocks/>
          </p:cNvGrpSpPr>
          <p:nvPr/>
        </p:nvGrpSpPr>
        <p:grpSpPr bwMode="auto">
          <a:xfrm>
            <a:off x="134938" y="2994025"/>
            <a:ext cx="1757362" cy="341313"/>
            <a:chOff x="2149" y="863"/>
            <a:chExt cx="1602" cy="389"/>
          </a:xfrm>
        </p:grpSpPr>
        <p:sp>
          <p:nvSpPr>
            <p:cNvPr id="2098" name="Rectangle 34">
              <a:extLst>
                <a:ext uri="{FF2B5EF4-FFF2-40B4-BE49-F238E27FC236}">
                  <a16:creationId xmlns:a16="http://schemas.microsoft.com/office/drawing/2014/main" id="{59BA951D-A14C-4B76-8991-1C16431F3C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533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1000"/>
                </a:lnSpc>
              </a:pPr>
              <a:r>
                <a:rPr lang="en-US" altLang="fr-FR" sz="1100" b="1"/>
                <a:t>Abdominal</a:t>
              </a:r>
            </a:p>
            <a:p>
              <a:pPr eaLnBrk="1" hangingPunct="1">
                <a:lnSpc>
                  <a:spcPts val="1000"/>
                </a:lnSpc>
              </a:pPr>
              <a:r>
                <a:rPr lang="en-US" altLang="fr-FR" sz="1100" b="1"/>
                <a:t>Subcutaneous AT (cm</a:t>
              </a:r>
              <a:r>
                <a:rPr lang="en-US" altLang="fr-FR" sz="1100" b="1" baseline="30000"/>
                <a:t>2</a:t>
              </a:r>
              <a:r>
                <a:rPr lang="en-US" altLang="fr-FR" sz="1100" b="1"/>
                <a:t>)</a:t>
              </a:r>
            </a:p>
          </p:txBody>
        </p:sp>
        <p:sp>
          <p:nvSpPr>
            <p:cNvPr id="2099" name="Rectangle 35">
              <a:extLst>
                <a:ext uri="{FF2B5EF4-FFF2-40B4-BE49-F238E27FC236}">
                  <a16:creationId xmlns:a16="http://schemas.microsoft.com/office/drawing/2014/main" id="{388ED47A-82FB-4825-A770-89C0A0ADC2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9" y="865"/>
              <a:ext cx="69" cy="385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100" b="1"/>
            </a:p>
          </p:txBody>
        </p:sp>
      </p:grpSp>
      <p:grpSp>
        <p:nvGrpSpPr>
          <p:cNvPr id="6" name="Group 33">
            <a:extLst>
              <a:ext uri="{FF2B5EF4-FFF2-40B4-BE49-F238E27FC236}">
                <a16:creationId xmlns:a16="http://schemas.microsoft.com/office/drawing/2014/main" id="{1C2744CD-3083-443F-AF13-4BA2FD632816}"/>
              </a:ext>
            </a:extLst>
          </p:cNvPr>
          <p:cNvGrpSpPr>
            <a:grpSpLocks/>
          </p:cNvGrpSpPr>
          <p:nvPr/>
        </p:nvGrpSpPr>
        <p:grpSpPr bwMode="auto">
          <a:xfrm>
            <a:off x="115888" y="2565400"/>
            <a:ext cx="1757362" cy="341313"/>
            <a:chOff x="2149" y="863"/>
            <a:chExt cx="1602" cy="389"/>
          </a:xfrm>
        </p:grpSpPr>
        <p:sp>
          <p:nvSpPr>
            <p:cNvPr id="2096" name="Rectangle 34">
              <a:extLst>
                <a:ext uri="{FF2B5EF4-FFF2-40B4-BE49-F238E27FC236}">
                  <a16:creationId xmlns:a16="http://schemas.microsoft.com/office/drawing/2014/main" id="{F9F7ECD7-3763-4FBA-A790-E4FC87CE7E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533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1000"/>
                </a:lnSpc>
              </a:pPr>
              <a:r>
                <a:rPr lang="en-US" altLang="fr-FR" sz="1100" b="1"/>
                <a:t>Intra-abdominal AT</a:t>
              </a:r>
            </a:p>
            <a:p>
              <a:pPr eaLnBrk="1" hangingPunct="1">
                <a:lnSpc>
                  <a:spcPts val="1000"/>
                </a:lnSpc>
              </a:pPr>
              <a:r>
                <a:rPr lang="en-US" altLang="fr-FR" sz="1100" b="1"/>
                <a:t>(cm</a:t>
              </a:r>
              <a:r>
                <a:rPr lang="en-US" altLang="fr-FR" sz="1100" b="1" baseline="30000"/>
                <a:t>2</a:t>
              </a:r>
              <a:r>
                <a:rPr lang="en-US" altLang="fr-FR" sz="1100" b="1"/>
                <a:t>)</a:t>
              </a:r>
            </a:p>
          </p:txBody>
        </p:sp>
        <p:sp>
          <p:nvSpPr>
            <p:cNvPr id="2097" name="Rectangle 35">
              <a:extLst>
                <a:ext uri="{FF2B5EF4-FFF2-40B4-BE49-F238E27FC236}">
                  <a16:creationId xmlns:a16="http://schemas.microsoft.com/office/drawing/2014/main" id="{A655F7E7-15D4-4393-AB35-3AD5A58ADC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9" y="865"/>
              <a:ext cx="69" cy="385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100" b="1"/>
            </a:p>
          </p:txBody>
        </p:sp>
      </p:grpSp>
      <p:grpSp>
        <p:nvGrpSpPr>
          <p:cNvPr id="7" name="Group 33">
            <a:extLst>
              <a:ext uri="{FF2B5EF4-FFF2-40B4-BE49-F238E27FC236}">
                <a16:creationId xmlns:a16="http://schemas.microsoft.com/office/drawing/2014/main" id="{7AA93E4D-67DE-4E6D-A580-FA219AE8523D}"/>
              </a:ext>
            </a:extLst>
          </p:cNvPr>
          <p:cNvGrpSpPr>
            <a:grpSpLocks/>
          </p:cNvGrpSpPr>
          <p:nvPr/>
        </p:nvGrpSpPr>
        <p:grpSpPr bwMode="auto">
          <a:xfrm>
            <a:off x="115888" y="2987675"/>
            <a:ext cx="1757362" cy="341313"/>
            <a:chOff x="2149" y="863"/>
            <a:chExt cx="1602" cy="389"/>
          </a:xfrm>
        </p:grpSpPr>
        <p:sp>
          <p:nvSpPr>
            <p:cNvPr id="2094" name="Rectangle 34">
              <a:extLst>
                <a:ext uri="{FF2B5EF4-FFF2-40B4-BE49-F238E27FC236}">
                  <a16:creationId xmlns:a16="http://schemas.microsoft.com/office/drawing/2014/main" id="{688C01D6-4859-45FB-AD4C-17342DD1C4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533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1000"/>
                </a:lnSpc>
              </a:pPr>
              <a:r>
                <a:rPr lang="en-US" altLang="fr-FR" sz="1100" b="1"/>
                <a:t>Abdominal</a:t>
              </a:r>
            </a:p>
            <a:p>
              <a:pPr eaLnBrk="1" hangingPunct="1">
                <a:lnSpc>
                  <a:spcPts val="1000"/>
                </a:lnSpc>
              </a:pPr>
              <a:r>
                <a:rPr lang="en-US" altLang="fr-FR" sz="1100" b="1"/>
                <a:t>Subcutaneous AT (cm</a:t>
              </a:r>
              <a:r>
                <a:rPr lang="en-US" altLang="fr-FR" sz="1100" b="1" baseline="30000"/>
                <a:t>2</a:t>
              </a:r>
              <a:r>
                <a:rPr lang="en-US" altLang="fr-FR" sz="1100" b="1"/>
                <a:t>)</a:t>
              </a:r>
            </a:p>
          </p:txBody>
        </p:sp>
        <p:sp>
          <p:nvSpPr>
            <p:cNvPr id="2095" name="Rectangle 35">
              <a:extLst>
                <a:ext uri="{FF2B5EF4-FFF2-40B4-BE49-F238E27FC236}">
                  <a16:creationId xmlns:a16="http://schemas.microsoft.com/office/drawing/2014/main" id="{2BFA1244-22A5-4EF7-83A4-F11AE881A4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9" y="865"/>
              <a:ext cx="69" cy="385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100" b="1"/>
            </a:p>
          </p:txBody>
        </p:sp>
      </p:grpSp>
      <p:grpSp>
        <p:nvGrpSpPr>
          <p:cNvPr id="8" name="Group 33">
            <a:extLst>
              <a:ext uri="{FF2B5EF4-FFF2-40B4-BE49-F238E27FC236}">
                <a16:creationId xmlns:a16="http://schemas.microsoft.com/office/drawing/2014/main" id="{44A532E6-6EAC-4E7E-BE2E-0266CFD06407}"/>
              </a:ext>
            </a:extLst>
          </p:cNvPr>
          <p:cNvGrpSpPr>
            <a:grpSpLocks/>
          </p:cNvGrpSpPr>
          <p:nvPr/>
        </p:nvGrpSpPr>
        <p:grpSpPr bwMode="auto">
          <a:xfrm>
            <a:off x="115888" y="3411538"/>
            <a:ext cx="1757362" cy="339725"/>
            <a:chOff x="2149" y="863"/>
            <a:chExt cx="1602" cy="389"/>
          </a:xfrm>
        </p:grpSpPr>
        <p:sp>
          <p:nvSpPr>
            <p:cNvPr id="2092" name="Rectangle 34">
              <a:extLst>
                <a:ext uri="{FF2B5EF4-FFF2-40B4-BE49-F238E27FC236}">
                  <a16:creationId xmlns:a16="http://schemas.microsoft.com/office/drawing/2014/main" id="{01837217-B011-4E20-ABE4-7F475720B5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533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1000"/>
                </a:lnSpc>
              </a:pPr>
              <a:r>
                <a:rPr lang="en-US" altLang="fr-FR" sz="1100" b="1"/>
                <a:t>Abdominal Skeletal Muscle (cm</a:t>
              </a:r>
              <a:r>
                <a:rPr lang="en-US" altLang="fr-FR" sz="1100" b="1" baseline="30000"/>
                <a:t>2</a:t>
              </a:r>
              <a:r>
                <a:rPr lang="en-US" altLang="fr-FR" sz="1100" b="1"/>
                <a:t>)</a:t>
              </a:r>
            </a:p>
          </p:txBody>
        </p:sp>
        <p:sp>
          <p:nvSpPr>
            <p:cNvPr id="2093" name="Rectangle 35">
              <a:extLst>
                <a:ext uri="{FF2B5EF4-FFF2-40B4-BE49-F238E27FC236}">
                  <a16:creationId xmlns:a16="http://schemas.microsoft.com/office/drawing/2014/main" id="{1B5529C3-F521-4A02-BFCA-0305B99C17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9" y="865"/>
              <a:ext cx="69" cy="385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100" b="1"/>
            </a:p>
          </p:txBody>
        </p:sp>
      </p:grpSp>
      <p:grpSp>
        <p:nvGrpSpPr>
          <p:cNvPr id="9" name="Group 33">
            <a:extLst>
              <a:ext uri="{FF2B5EF4-FFF2-40B4-BE49-F238E27FC236}">
                <a16:creationId xmlns:a16="http://schemas.microsoft.com/office/drawing/2014/main" id="{E9BACA42-26C7-4810-AB04-19AB95D9FADD}"/>
              </a:ext>
            </a:extLst>
          </p:cNvPr>
          <p:cNvGrpSpPr>
            <a:grpSpLocks/>
          </p:cNvGrpSpPr>
          <p:nvPr/>
        </p:nvGrpSpPr>
        <p:grpSpPr bwMode="auto">
          <a:xfrm>
            <a:off x="115888" y="4038600"/>
            <a:ext cx="1757362" cy="339725"/>
            <a:chOff x="2149" y="863"/>
            <a:chExt cx="1602" cy="389"/>
          </a:xfrm>
        </p:grpSpPr>
        <p:sp>
          <p:nvSpPr>
            <p:cNvPr id="2090" name="Rectangle 34">
              <a:extLst>
                <a:ext uri="{FF2B5EF4-FFF2-40B4-BE49-F238E27FC236}">
                  <a16:creationId xmlns:a16="http://schemas.microsoft.com/office/drawing/2014/main" id="{52122EF0-3586-4B4C-A32C-2171896F0A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533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1000"/>
                </a:lnSpc>
              </a:pPr>
              <a:r>
                <a:rPr lang="en-US" altLang="fr-FR" sz="1100" b="1"/>
                <a:t>Hip Circumference</a:t>
              </a:r>
            </a:p>
          </p:txBody>
        </p:sp>
        <p:sp>
          <p:nvSpPr>
            <p:cNvPr id="2091" name="Rectangle 35">
              <a:extLst>
                <a:ext uri="{FF2B5EF4-FFF2-40B4-BE49-F238E27FC236}">
                  <a16:creationId xmlns:a16="http://schemas.microsoft.com/office/drawing/2014/main" id="{68E8F957-5364-4A19-B63E-72BA9F0CC0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9" y="865"/>
              <a:ext cx="69" cy="385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100" b="1"/>
            </a:p>
          </p:txBody>
        </p:sp>
      </p:grpSp>
      <p:grpSp>
        <p:nvGrpSpPr>
          <p:cNvPr id="10" name="Group 33">
            <a:extLst>
              <a:ext uri="{FF2B5EF4-FFF2-40B4-BE49-F238E27FC236}">
                <a16:creationId xmlns:a16="http://schemas.microsoft.com/office/drawing/2014/main" id="{CC50C4EE-AA08-4407-B26B-F226FB6F1FB8}"/>
              </a:ext>
            </a:extLst>
          </p:cNvPr>
          <p:cNvGrpSpPr>
            <a:grpSpLocks/>
          </p:cNvGrpSpPr>
          <p:nvPr/>
        </p:nvGrpSpPr>
        <p:grpSpPr bwMode="auto">
          <a:xfrm>
            <a:off x="115888" y="4465638"/>
            <a:ext cx="1757362" cy="341312"/>
            <a:chOff x="2149" y="863"/>
            <a:chExt cx="1602" cy="389"/>
          </a:xfrm>
        </p:grpSpPr>
        <p:sp>
          <p:nvSpPr>
            <p:cNvPr id="2088" name="Rectangle 34">
              <a:extLst>
                <a:ext uri="{FF2B5EF4-FFF2-40B4-BE49-F238E27FC236}">
                  <a16:creationId xmlns:a16="http://schemas.microsoft.com/office/drawing/2014/main" id="{BDD71281-9B87-42C7-A1BE-173BE3945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533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1000"/>
                </a:lnSpc>
              </a:pPr>
              <a:r>
                <a:rPr lang="en-US" altLang="fr-FR" sz="1100" b="1"/>
                <a:t>Hip</a:t>
              </a:r>
            </a:p>
            <a:p>
              <a:pPr eaLnBrk="1" hangingPunct="1">
                <a:lnSpc>
                  <a:spcPts val="1000"/>
                </a:lnSpc>
              </a:pPr>
              <a:r>
                <a:rPr lang="en-US" altLang="fr-FR" sz="1100" b="1"/>
                <a:t>Subcutaneous AT (cm</a:t>
              </a:r>
              <a:r>
                <a:rPr lang="en-US" altLang="fr-FR" sz="1100" b="1" baseline="30000"/>
                <a:t>2</a:t>
              </a:r>
              <a:r>
                <a:rPr lang="en-US" altLang="fr-FR" sz="1100" b="1"/>
                <a:t>)</a:t>
              </a:r>
            </a:p>
          </p:txBody>
        </p:sp>
        <p:sp>
          <p:nvSpPr>
            <p:cNvPr id="2089" name="Rectangle 35">
              <a:extLst>
                <a:ext uri="{FF2B5EF4-FFF2-40B4-BE49-F238E27FC236}">
                  <a16:creationId xmlns:a16="http://schemas.microsoft.com/office/drawing/2014/main" id="{E22AB258-C180-40F8-905A-0C54D2F2F9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9" y="865"/>
              <a:ext cx="69" cy="385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100" b="1"/>
            </a:p>
          </p:txBody>
        </p:sp>
      </p:grpSp>
      <p:grpSp>
        <p:nvGrpSpPr>
          <p:cNvPr id="11" name="Group 33">
            <a:extLst>
              <a:ext uri="{FF2B5EF4-FFF2-40B4-BE49-F238E27FC236}">
                <a16:creationId xmlns:a16="http://schemas.microsoft.com/office/drawing/2014/main" id="{51FF8027-7240-4351-8F34-6C13C184165A}"/>
              </a:ext>
            </a:extLst>
          </p:cNvPr>
          <p:cNvGrpSpPr>
            <a:grpSpLocks/>
          </p:cNvGrpSpPr>
          <p:nvPr/>
        </p:nvGrpSpPr>
        <p:grpSpPr bwMode="auto">
          <a:xfrm>
            <a:off x="115888" y="4894263"/>
            <a:ext cx="1757362" cy="341312"/>
            <a:chOff x="2149" y="863"/>
            <a:chExt cx="1602" cy="389"/>
          </a:xfrm>
        </p:grpSpPr>
        <p:sp>
          <p:nvSpPr>
            <p:cNvPr id="2086" name="Rectangle 34">
              <a:extLst>
                <a:ext uri="{FF2B5EF4-FFF2-40B4-BE49-F238E27FC236}">
                  <a16:creationId xmlns:a16="http://schemas.microsoft.com/office/drawing/2014/main" id="{6EFC7827-C646-4CEC-8635-E63C305777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533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1000"/>
                </a:lnSpc>
              </a:pPr>
              <a:r>
                <a:rPr lang="en-US" altLang="fr-FR" sz="1100" b="1"/>
                <a:t>Hip Skeletal </a:t>
              </a:r>
            </a:p>
            <a:p>
              <a:pPr eaLnBrk="1" hangingPunct="1">
                <a:lnSpc>
                  <a:spcPts val="1000"/>
                </a:lnSpc>
              </a:pPr>
              <a:r>
                <a:rPr lang="en-US" altLang="fr-FR" sz="1100" b="1"/>
                <a:t>Muscle (cm</a:t>
              </a:r>
              <a:r>
                <a:rPr lang="en-US" altLang="fr-FR" sz="1100" b="1" baseline="30000"/>
                <a:t>2</a:t>
              </a:r>
              <a:r>
                <a:rPr lang="en-US" altLang="fr-FR" sz="1100" b="1"/>
                <a:t>)</a:t>
              </a:r>
            </a:p>
          </p:txBody>
        </p:sp>
        <p:sp>
          <p:nvSpPr>
            <p:cNvPr id="2087" name="Rectangle 35">
              <a:extLst>
                <a:ext uri="{FF2B5EF4-FFF2-40B4-BE49-F238E27FC236}">
                  <a16:creationId xmlns:a16="http://schemas.microsoft.com/office/drawing/2014/main" id="{C58523CF-656F-4D8F-8E3B-5F35B897DC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9" y="865"/>
              <a:ext cx="69" cy="385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100" b="1"/>
            </a:p>
          </p:txBody>
        </p:sp>
      </p:grpSp>
      <p:grpSp>
        <p:nvGrpSpPr>
          <p:cNvPr id="12" name="Group 33">
            <a:extLst>
              <a:ext uri="{FF2B5EF4-FFF2-40B4-BE49-F238E27FC236}">
                <a16:creationId xmlns:a16="http://schemas.microsoft.com/office/drawing/2014/main" id="{3C8BB379-72B4-4D66-BF28-66E2C9530F42}"/>
              </a:ext>
            </a:extLst>
          </p:cNvPr>
          <p:cNvGrpSpPr>
            <a:grpSpLocks/>
          </p:cNvGrpSpPr>
          <p:nvPr/>
        </p:nvGrpSpPr>
        <p:grpSpPr bwMode="auto">
          <a:xfrm>
            <a:off x="115888" y="2143125"/>
            <a:ext cx="1757362" cy="341313"/>
            <a:chOff x="2149" y="863"/>
            <a:chExt cx="1602" cy="389"/>
          </a:xfrm>
        </p:grpSpPr>
        <p:sp>
          <p:nvSpPr>
            <p:cNvPr id="2084" name="Rectangle 34">
              <a:extLst>
                <a:ext uri="{FF2B5EF4-FFF2-40B4-BE49-F238E27FC236}">
                  <a16:creationId xmlns:a16="http://schemas.microsoft.com/office/drawing/2014/main" id="{C720C39E-A3ED-4E36-AF97-95F35641EC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533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1000"/>
                </a:lnSpc>
              </a:pPr>
              <a:r>
                <a:rPr lang="en-US" altLang="fr-FR" sz="1100" b="1"/>
                <a:t>Waist </a:t>
              </a:r>
            </a:p>
            <a:p>
              <a:pPr eaLnBrk="1" hangingPunct="1">
                <a:lnSpc>
                  <a:spcPts val="1000"/>
                </a:lnSpc>
              </a:pPr>
              <a:r>
                <a:rPr lang="en-US" altLang="fr-FR" sz="1100" b="1"/>
                <a:t>Circumference (cm)</a:t>
              </a:r>
            </a:p>
          </p:txBody>
        </p:sp>
        <p:sp>
          <p:nvSpPr>
            <p:cNvPr id="2085" name="Rectangle 35">
              <a:extLst>
                <a:ext uri="{FF2B5EF4-FFF2-40B4-BE49-F238E27FC236}">
                  <a16:creationId xmlns:a16="http://schemas.microsoft.com/office/drawing/2014/main" id="{A2AECB18-7393-4233-99DC-342CC5764D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9" y="865"/>
              <a:ext cx="69" cy="385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100" b="1"/>
            </a:p>
          </p:txBody>
        </p:sp>
      </p:grpSp>
      <p:sp>
        <p:nvSpPr>
          <p:cNvPr id="56" name="Cube 55">
            <a:extLst>
              <a:ext uri="{FF2B5EF4-FFF2-40B4-BE49-F238E27FC236}">
                <a16:creationId xmlns:a16="http://schemas.microsoft.com/office/drawing/2014/main" id="{87302B89-401A-4B66-824E-7EE96355BB93}"/>
              </a:ext>
            </a:extLst>
          </p:cNvPr>
          <p:cNvSpPr/>
          <p:nvPr/>
        </p:nvSpPr>
        <p:spPr>
          <a:xfrm>
            <a:off x="1935163" y="1725613"/>
            <a:ext cx="808037" cy="331787"/>
          </a:xfrm>
          <a:prstGeom prst="cube">
            <a:avLst>
              <a:gd name="adj" fmla="val 3678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b="1" dirty="0">
                <a:solidFill>
                  <a:schemeClr val="tx1"/>
                </a:solidFill>
              </a:rPr>
              <a:t>0.80</a:t>
            </a:r>
          </a:p>
        </p:txBody>
      </p:sp>
      <p:sp>
        <p:nvSpPr>
          <p:cNvPr id="57" name="Cube 56">
            <a:extLst>
              <a:ext uri="{FF2B5EF4-FFF2-40B4-BE49-F238E27FC236}">
                <a16:creationId xmlns:a16="http://schemas.microsoft.com/office/drawing/2014/main" id="{05665138-C99C-4946-9045-9F1EF6FFEC4E}"/>
              </a:ext>
            </a:extLst>
          </p:cNvPr>
          <p:cNvSpPr/>
          <p:nvPr/>
        </p:nvSpPr>
        <p:spPr>
          <a:xfrm>
            <a:off x="2779713" y="1725613"/>
            <a:ext cx="808037" cy="331787"/>
          </a:xfrm>
          <a:prstGeom prst="cube">
            <a:avLst>
              <a:gd name="adj" fmla="val 3678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b="1" dirty="0">
                <a:solidFill>
                  <a:schemeClr val="tx1"/>
                </a:solidFill>
              </a:rPr>
              <a:t>0.94</a:t>
            </a:r>
          </a:p>
        </p:txBody>
      </p:sp>
      <p:sp>
        <p:nvSpPr>
          <p:cNvPr id="58" name="Cube 57">
            <a:extLst>
              <a:ext uri="{FF2B5EF4-FFF2-40B4-BE49-F238E27FC236}">
                <a16:creationId xmlns:a16="http://schemas.microsoft.com/office/drawing/2014/main" id="{3B6B6F98-5FB6-476C-AC9C-71974E2AAAE3}"/>
              </a:ext>
            </a:extLst>
          </p:cNvPr>
          <p:cNvSpPr/>
          <p:nvPr/>
        </p:nvSpPr>
        <p:spPr>
          <a:xfrm>
            <a:off x="1935163" y="2147888"/>
            <a:ext cx="808037" cy="331787"/>
          </a:xfrm>
          <a:prstGeom prst="cube">
            <a:avLst>
              <a:gd name="adj" fmla="val 3678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b="1" dirty="0">
                <a:solidFill>
                  <a:schemeClr val="tx1"/>
                </a:solidFill>
              </a:rPr>
              <a:t>93.1</a:t>
            </a:r>
          </a:p>
        </p:txBody>
      </p:sp>
      <p:sp>
        <p:nvSpPr>
          <p:cNvPr id="59" name="Cube 58">
            <a:extLst>
              <a:ext uri="{FF2B5EF4-FFF2-40B4-BE49-F238E27FC236}">
                <a16:creationId xmlns:a16="http://schemas.microsoft.com/office/drawing/2014/main" id="{1786B15C-56D1-4817-9ECB-79A4C25E5912}"/>
              </a:ext>
            </a:extLst>
          </p:cNvPr>
          <p:cNvSpPr/>
          <p:nvPr/>
        </p:nvSpPr>
        <p:spPr>
          <a:xfrm>
            <a:off x="2779713" y="2147888"/>
            <a:ext cx="808037" cy="331787"/>
          </a:xfrm>
          <a:prstGeom prst="cube">
            <a:avLst>
              <a:gd name="adj" fmla="val 3678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b="1" dirty="0">
                <a:solidFill>
                  <a:schemeClr val="tx1"/>
                </a:solidFill>
              </a:rPr>
              <a:t>95.0</a:t>
            </a:r>
          </a:p>
        </p:txBody>
      </p:sp>
      <p:sp>
        <p:nvSpPr>
          <p:cNvPr id="60" name="Cube 59">
            <a:extLst>
              <a:ext uri="{FF2B5EF4-FFF2-40B4-BE49-F238E27FC236}">
                <a16:creationId xmlns:a16="http://schemas.microsoft.com/office/drawing/2014/main" id="{BCFC1B16-68A4-46A6-BB0F-72D7DF98257C}"/>
              </a:ext>
            </a:extLst>
          </p:cNvPr>
          <p:cNvSpPr/>
          <p:nvPr/>
        </p:nvSpPr>
        <p:spPr>
          <a:xfrm>
            <a:off x="1935163" y="2570163"/>
            <a:ext cx="808037" cy="331787"/>
          </a:xfrm>
          <a:prstGeom prst="cube">
            <a:avLst>
              <a:gd name="adj" fmla="val 3678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b="1" dirty="0">
                <a:solidFill>
                  <a:schemeClr val="tx1"/>
                </a:solidFill>
              </a:rPr>
              <a:t>116</a:t>
            </a:r>
          </a:p>
        </p:txBody>
      </p:sp>
      <p:sp>
        <p:nvSpPr>
          <p:cNvPr id="61" name="Cube 60">
            <a:extLst>
              <a:ext uri="{FF2B5EF4-FFF2-40B4-BE49-F238E27FC236}">
                <a16:creationId xmlns:a16="http://schemas.microsoft.com/office/drawing/2014/main" id="{48826196-F7BD-4DA8-868D-93FEE3F1756D}"/>
              </a:ext>
            </a:extLst>
          </p:cNvPr>
          <p:cNvSpPr/>
          <p:nvPr/>
        </p:nvSpPr>
        <p:spPr>
          <a:xfrm>
            <a:off x="2779713" y="2570163"/>
            <a:ext cx="808037" cy="331787"/>
          </a:xfrm>
          <a:prstGeom prst="cube">
            <a:avLst>
              <a:gd name="adj" fmla="val 3678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b="1" dirty="0">
                <a:solidFill>
                  <a:schemeClr val="tx1"/>
                </a:solidFill>
              </a:rPr>
              <a:t>115</a:t>
            </a:r>
          </a:p>
        </p:txBody>
      </p:sp>
      <p:sp>
        <p:nvSpPr>
          <p:cNvPr id="62" name="Cube 61">
            <a:extLst>
              <a:ext uri="{FF2B5EF4-FFF2-40B4-BE49-F238E27FC236}">
                <a16:creationId xmlns:a16="http://schemas.microsoft.com/office/drawing/2014/main" id="{5D2863B2-77B1-4451-9478-000715926C98}"/>
              </a:ext>
            </a:extLst>
          </p:cNvPr>
          <p:cNvSpPr/>
          <p:nvPr/>
        </p:nvSpPr>
        <p:spPr>
          <a:xfrm>
            <a:off x="1935163" y="2992438"/>
            <a:ext cx="808037" cy="331787"/>
          </a:xfrm>
          <a:prstGeom prst="cube">
            <a:avLst>
              <a:gd name="adj" fmla="val 3678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400" b="1" dirty="0">
                <a:solidFill>
                  <a:schemeClr val="tx1"/>
                </a:solidFill>
              </a:rPr>
              <a:t>513</a:t>
            </a:r>
          </a:p>
        </p:txBody>
      </p:sp>
      <p:sp>
        <p:nvSpPr>
          <p:cNvPr id="63" name="Cube 62">
            <a:extLst>
              <a:ext uri="{FF2B5EF4-FFF2-40B4-BE49-F238E27FC236}">
                <a16:creationId xmlns:a16="http://schemas.microsoft.com/office/drawing/2014/main" id="{5BACB9C6-0591-4184-807E-35AB6D3FC0D1}"/>
              </a:ext>
            </a:extLst>
          </p:cNvPr>
          <p:cNvSpPr/>
          <p:nvPr/>
        </p:nvSpPr>
        <p:spPr>
          <a:xfrm>
            <a:off x="2779713" y="2992438"/>
            <a:ext cx="808037" cy="331787"/>
          </a:xfrm>
          <a:prstGeom prst="cube">
            <a:avLst>
              <a:gd name="adj" fmla="val 3678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400" b="1" dirty="0">
                <a:solidFill>
                  <a:schemeClr val="tx1"/>
                </a:solidFill>
              </a:rPr>
              <a:t>231</a:t>
            </a:r>
          </a:p>
        </p:txBody>
      </p:sp>
      <p:sp>
        <p:nvSpPr>
          <p:cNvPr id="64" name="Cube 63">
            <a:extLst>
              <a:ext uri="{FF2B5EF4-FFF2-40B4-BE49-F238E27FC236}">
                <a16:creationId xmlns:a16="http://schemas.microsoft.com/office/drawing/2014/main" id="{9C9984F8-1DD4-4B01-A690-C1B4A4E36546}"/>
              </a:ext>
            </a:extLst>
          </p:cNvPr>
          <p:cNvSpPr/>
          <p:nvPr/>
        </p:nvSpPr>
        <p:spPr>
          <a:xfrm>
            <a:off x="1935163" y="3414713"/>
            <a:ext cx="808037" cy="331787"/>
          </a:xfrm>
          <a:prstGeom prst="cube">
            <a:avLst>
              <a:gd name="adj" fmla="val 3678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400" b="1" dirty="0">
                <a:solidFill>
                  <a:schemeClr val="tx1"/>
                </a:solidFill>
              </a:rPr>
              <a:t>126</a:t>
            </a:r>
          </a:p>
        </p:txBody>
      </p:sp>
      <p:sp>
        <p:nvSpPr>
          <p:cNvPr id="65" name="Cube 64">
            <a:extLst>
              <a:ext uri="{FF2B5EF4-FFF2-40B4-BE49-F238E27FC236}">
                <a16:creationId xmlns:a16="http://schemas.microsoft.com/office/drawing/2014/main" id="{82071FCC-010C-49BC-B0F1-0821ECBBF0B9}"/>
              </a:ext>
            </a:extLst>
          </p:cNvPr>
          <p:cNvSpPr/>
          <p:nvPr/>
        </p:nvSpPr>
        <p:spPr>
          <a:xfrm>
            <a:off x="2779713" y="3414713"/>
            <a:ext cx="808037" cy="331787"/>
          </a:xfrm>
          <a:prstGeom prst="cube">
            <a:avLst>
              <a:gd name="adj" fmla="val 3678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89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400" b="1" dirty="0">
                <a:solidFill>
                  <a:schemeClr val="tx1"/>
                </a:solidFill>
              </a:rPr>
              <a:t>105</a:t>
            </a:r>
          </a:p>
        </p:txBody>
      </p:sp>
      <p:sp>
        <p:nvSpPr>
          <p:cNvPr id="66" name="Cube 65">
            <a:extLst>
              <a:ext uri="{FF2B5EF4-FFF2-40B4-BE49-F238E27FC236}">
                <a16:creationId xmlns:a16="http://schemas.microsoft.com/office/drawing/2014/main" id="{5127C1F4-2897-4E9D-A11E-4DFC3DDFCA0A}"/>
              </a:ext>
            </a:extLst>
          </p:cNvPr>
          <p:cNvSpPr/>
          <p:nvPr/>
        </p:nvSpPr>
        <p:spPr>
          <a:xfrm>
            <a:off x="1935163" y="4041775"/>
            <a:ext cx="808037" cy="333375"/>
          </a:xfrm>
          <a:prstGeom prst="cube">
            <a:avLst>
              <a:gd name="adj" fmla="val 3678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b="1" dirty="0">
                <a:solidFill>
                  <a:schemeClr val="tx1"/>
                </a:solidFill>
              </a:rPr>
              <a:t>116.7</a:t>
            </a:r>
          </a:p>
        </p:txBody>
      </p:sp>
      <p:sp>
        <p:nvSpPr>
          <p:cNvPr id="67" name="Cube 66">
            <a:extLst>
              <a:ext uri="{FF2B5EF4-FFF2-40B4-BE49-F238E27FC236}">
                <a16:creationId xmlns:a16="http://schemas.microsoft.com/office/drawing/2014/main" id="{3DF44964-18A8-4306-A62B-B43A9CE4A195}"/>
              </a:ext>
            </a:extLst>
          </p:cNvPr>
          <p:cNvSpPr/>
          <p:nvPr/>
        </p:nvSpPr>
        <p:spPr>
          <a:xfrm>
            <a:off x="2779713" y="4041775"/>
            <a:ext cx="808037" cy="333375"/>
          </a:xfrm>
          <a:prstGeom prst="cube">
            <a:avLst>
              <a:gd name="adj" fmla="val 3678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b="1" dirty="0">
                <a:solidFill>
                  <a:schemeClr val="tx1"/>
                </a:solidFill>
              </a:rPr>
              <a:t>101.5</a:t>
            </a:r>
          </a:p>
        </p:txBody>
      </p:sp>
      <p:sp>
        <p:nvSpPr>
          <p:cNvPr id="68" name="Cube 67">
            <a:extLst>
              <a:ext uri="{FF2B5EF4-FFF2-40B4-BE49-F238E27FC236}">
                <a16:creationId xmlns:a16="http://schemas.microsoft.com/office/drawing/2014/main" id="{5410E183-BAAF-4C4D-BD88-3C67D3AA3F62}"/>
              </a:ext>
            </a:extLst>
          </p:cNvPr>
          <p:cNvSpPr/>
          <p:nvPr/>
        </p:nvSpPr>
        <p:spPr>
          <a:xfrm>
            <a:off x="1935163" y="4470400"/>
            <a:ext cx="808037" cy="331788"/>
          </a:xfrm>
          <a:prstGeom prst="cube">
            <a:avLst>
              <a:gd name="adj" fmla="val 3678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400" b="1" dirty="0">
                <a:solidFill>
                  <a:schemeClr val="tx1"/>
                </a:solidFill>
              </a:rPr>
              <a:t>459</a:t>
            </a:r>
          </a:p>
        </p:txBody>
      </p:sp>
      <p:sp>
        <p:nvSpPr>
          <p:cNvPr id="69" name="Cube 68">
            <a:extLst>
              <a:ext uri="{FF2B5EF4-FFF2-40B4-BE49-F238E27FC236}">
                <a16:creationId xmlns:a16="http://schemas.microsoft.com/office/drawing/2014/main" id="{7B2B6714-0EF1-4E21-9FC0-692F3CEC7E5B}"/>
              </a:ext>
            </a:extLst>
          </p:cNvPr>
          <p:cNvSpPr/>
          <p:nvPr/>
        </p:nvSpPr>
        <p:spPr>
          <a:xfrm>
            <a:off x="1935163" y="4899025"/>
            <a:ext cx="808037" cy="331788"/>
          </a:xfrm>
          <a:prstGeom prst="cube">
            <a:avLst>
              <a:gd name="adj" fmla="val 3678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400" b="1" dirty="0">
                <a:solidFill>
                  <a:schemeClr val="tx1"/>
                </a:solidFill>
              </a:rPr>
              <a:t>230</a:t>
            </a:r>
          </a:p>
        </p:txBody>
      </p:sp>
      <p:sp>
        <p:nvSpPr>
          <p:cNvPr id="70" name="Cube 69">
            <a:extLst>
              <a:ext uri="{FF2B5EF4-FFF2-40B4-BE49-F238E27FC236}">
                <a16:creationId xmlns:a16="http://schemas.microsoft.com/office/drawing/2014/main" id="{0E43A1E1-C691-4F9C-90C3-B36095A48EDE}"/>
              </a:ext>
            </a:extLst>
          </p:cNvPr>
          <p:cNvSpPr/>
          <p:nvPr/>
        </p:nvSpPr>
        <p:spPr>
          <a:xfrm>
            <a:off x="2779713" y="4899025"/>
            <a:ext cx="808037" cy="331788"/>
          </a:xfrm>
          <a:prstGeom prst="cube">
            <a:avLst>
              <a:gd name="adj" fmla="val 3678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400" b="1" dirty="0">
                <a:solidFill>
                  <a:schemeClr val="tx1"/>
                </a:solidFill>
              </a:rPr>
              <a:t>187</a:t>
            </a:r>
          </a:p>
        </p:txBody>
      </p:sp>
      <p:sp>
        <p:nvSpPr>
          <p:cNvPr id="71" name="Cube 70">
            <a:extLst>
              <a:ext uri="{FF2B5EF4-FFF2-40B4-BE49-F238E27FC236}">
                <a16:creationId xmlns:a16="http://schemas.microsoft.com/office/drawing/2014/main" id="{E1A6A35D-F383-4664-BD9A-329D234B2B43}"/>
              </a:ext>
            </a:extLst>
          </p:cNvPr>
          <p:cNvSpPr/>
          <p:nvPr/>
        </p:nvSpPr>
        <p:spPr>
          <a:xfrm>
            <a:off x="2779713" y="4470400"/>
            <a:ext cx="808037" cy="331788"/>
          </a:xfrm>
          <a:prstGeom prst="cube">
            <a:avLst>
              <a:gd name="adj" fmla="val 3678"/>
            </a:avLst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100000">
                <a:schemeClr val="bg1">
                  <a:alpha val="32000"/>
                </a:schemeClr>
              </a:gs>
            </a:gsLst>
            <a:lin ang="16200000" scaled="0"/>
            <a:tileRect/>
          </a:gra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400" b="1" dirty="0">
                <a:solidFill>
                  <a:schemeClr val="tx1"/>
                </a:solidFill>
              </a:rPr>
              <a:t>264</a:t>
            </a:r>
          </a:p>
        </p:txBody>
      </p:sp>
      <p:sp>
        <p:nvSpPr>
          <p:cNvPr id="73" name="Cube 72">
            <a:extLst>
              <a:ext uri="{FF2B5EF4-FFF2-40B4-BE49-F238E27FC236}">
                <a16:creationId xmlns:a16="http://schemas.microsoft.com/office/drawing/2014/main" id="{614E592B-9DBA-4E25-946C-ED9E4D2C08C1}"/>
              </a:ext>
            </a:extLst>
          </p:cNvPr>
          <p:cNvSpPr/>
          <p:nvPr/>
        </p:nvSpPr>
        <p:spPr>
          <a:xfrm>
            <a:off x="7364413" y="4733925"/>
            <a:ext cx="1101725" cy="358775"/>
          </a:xfrm>
          <a:prstGeom prst="cube">
            <a:avLst>
              <a:gd name="adj" fmla="val 7353"/>
            </a:avLst>
          </a:prstGeom>
          <a:solidFill>
            <a:schemeClr val="bg2">
              <a:lumMod val="75000"/>
            </a:schemeClr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300" b="1" dirty="0">
                <a:solidFill>
                  <a:schemeClr val="bg1"/>
                </a:solidFill>
              </a:rPr>
              <a:t>Hip </a:t>
            </a:r>
            <a:r>
              <a:rPr lang="fr-CA" sz="1300" b="1" dirty="0" err="1">
                <a:solidFill>
                  <a:schemeClr val="bg1"/>
                </a:solidFill>
              </a:rPr>
              <a:t>Level</a:t>
            </a:r>
            <a:endParaRPr lang="fr-CA" sz="1300" b="1" dirty="0">
              <a:solidFill>
                <a:schemeClr val="bg1"/>
              </a:solidFill>
            </a:endParaRPr>
          </a:p>
        </p:txBody>
      </p:sp>
      <p:sp>
        <p:nvSpPr>
          <p:cNvPr id="74" name="Cube 73">
            <a:extLst>
              <a:ext uri="{FF2B5EF4-FFF2-40B4-BE49-F238E27FC236}">
                <a16:creationId xmlns:a16="http://schemas.microsoft.com/office/drawing/2014/main" id="{D4878DA7-F1B0-4E4E-B309-3215BF2E8E6B}"/>
              </a:ext>
            </a:extLst>
          </p:cNvPr>
          <p:cNvSpPr/>
          <p:nvPr/>
        </p:nvSpPr>
        <p:spPr>
          <a:xfrm>
            <a:off x="7362825" y="1865313"/>
            <a:ext cx="1103313" cy="358775"/>
          </a:xfrm>
          <a:prstGeom prst="cube">
            <a:avLst>
              <a:gd name="adj" fmla="val 7353"/>
            </a:avLst>
          </a:prstGeom>
          <a:solidFill>
            <a:schemeClr val="bg2">
              <a:lumMod val="75000"/>
            </a:schemeClr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300" b="1" dirty="0" err="1">
                <a:solidFill>
                  <a:schemeClr val="bg1"/>
                </a:solidFill>
              </a:rPr>
              <a:t>Waist</a:t>
            </a:r>
            <a:r>
              <a:rPr lang="fr-CA" sz="1300" b="1" dirty="0">
                <a:solidFill>
                  <a:schemeClr val="bg1"/>
                </a:solidFill>
              </a:rPr>
              <a:t> </a:t>
            </a:r>
            <a:r>
              <a:rPr lang="fr-CA" sz="1300" b="1" dirty="0" err="1">
                <a:solidFill>
                  <a:schemeClr val="bg1"/>
                </a:solidFill>
              </a:rPr>
              <a:t>Level</a:t>
            </a:r>
            <a:endParaRPr lang="fr-CA" sz="1300" b="1" dirty="0">
              <a:solidFill>
                <a:schemeClr val="bg1"/>
              </a:solidFill>
            </a:endParaRPr>
          </a:p>
        </p:txBody>
      </p:sp>
      <p:sp>
        <p:nvSpPr>
          <p:cNvPr id="75" name="Rogner un rectangle à un seul coin 74">
            <a:extLst>
              <a:ext uri="{FF2B5EF4-FFF2-40B4-BE49-F238E27FC236}">
                <a16:creationId xmlns:a16="http://schemas.microsoft.com/office/drawing/2014/main" id="{3C3BBB90-833F-44FC-9347-7600424207CB}"/>
              </a:ext>
            </a:extLst>
          </p:cNvPr>
          <p:cNvSpPr/>
          <p:nvPr/>
        </p:nvSpPr>
        <p:spPr>
          <a:xfrm flipH="1">
            <a:off x="1939925" y="1192213"/>
            <a:ext cx="814388" cy="277812"/>
          </a:xfrm>
          <a:prstGeom prst="snip1Rect">
            <a:avLst/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100" b="1" dirty="0" err="1"/>
              <a:t>Low</a:t>
            </a:r>
            <a:r>
              <a:rPr lang="fr-CA" sz="1100" b="1" dirty="0"/>
              <a:t> WHR</a:t>
            </a:r>
          </a:p>
        </p:txBody>
      </p:sp>
      <p:sp>
        <p:nvSpPr>
          <p:cNvPr id="76" name="Rogner un rectangle à un seul coin 75">
            <a:extLst>
              <a:ext uri="{FF2B5EF4-FFF2-40B4-BE49-F238E27FC236}">
                <a16:creationId xmlns:a16="http://schemas.microsoft.com/office/drawing/2014/main" id="{88672FD0-DB66-4ED5-A14C-A2EC7CA34B22}"/>
              </a:ext>
            </a:extLst>
          </p:cNvPr>
          <p:cNvSpPr/>
          <p:nvPr/>
        </p:nvSpPr>
        <p:spPr>
          <a:xfrm flipH="1">
            <a:off x="2784475" y="1192213"/>
            <a:ext cx="814388" cy="277812"/>
          </a:xfrm>
          <a:prstGeom prst="snip1Rect">
            <a:avLst/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100" b="1" dirty="0"/>
              <a:t>High WHR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>
                <a:alpha val="49000"/>
              </a:schemeClr>
            </a:gs>
            <a:gs pos="100000">
              <a:schemeClr val="bg1">
                <a:alpha val="32000"/>
              </a:schemeClr>
            </a:gs>
          </a:gsLst>
          <a:lin ang="16200000" scaled="0"/>
          <a:tileRect/>
        </a:gradFill>
        <a:ln w="12700">
          <a:solidFill>
            <a:schemeClr val="bg2"/>
          </a:solidFill>
        </a:ln>
      </a:spPr>
      <a:bodyPr anchor="ctr"/>
      <a:lstStyle>
        <a:defPPr>
          <a:defRPr sz="105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10423</TotalTime>
  <Words>94</Words>
  <Application>Microsoft Office PowerPoint</Application>
  <PresentationFormat>Affichage à l'écran (4:3)</PresentationFormat>
  <Paragraphs>38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Calibri</vt:lpstr>
      <vt:lpstr>Conception personnalisée</vt:lpstr>
      <vt:lpstr>WOMEN WITH HIGH VS. LOW WAIST-TO-HIP RATIO (WHR) BUT THE SAME WAIST CIRCUMFERENCE AND INTRA-ABDOMINAL ADIPOSE TISSUE (AT)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Original</dc:title>
  <dc:creator>Alain Cyr</dc:creator>
  <dc:description>WOMEN WITH HIGH VS. LOW WAIST-TO-HIP RATIO (WHR) BUT THE SAME WAIST CIRCUMFERENCE AND INTRA-ABDOMINAL ADIPOSE TISSUE (AT)</dc:description>
  <cp:lastModifiedBy>Isabelle Martineau</cp:lastModifiedBy>
  <cp:revision>658</cp:revision>
  <dcterms:created xsi:type="dcterms:W3CDTF">2007-08-27T23:55:38Z</dcterms:created>
  <dcterms:modified xsi:type="dcterms:W3CDTF">2022-11-30T19:32:22Z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Original</vt:lpwstr>
  </property>
  <property fmtid="{D5CDD505-2E9C-101B-9397-08002B2CF9AE}" pid="3" name="SlideDescription">
    <vt:lpwstr>WOMEN WITH HIGH VS. LOW WAIST-TO-HIP RATIO (WHR) BUT THE SAME WAIST CIRCUMFERENCE AND INTRA-ABDOMINAL ADIPOSE TISSUE (AT)</vt:lpwstr>
  </property>
</Properties>
</file>