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FFFF"/>
    <a:srgbClr val="CCECFF"/>
    <a:srgbClr val="A20000"/>
    <a:srgbClr val="C0C0C0"/>
    <a:srgbClr val="3399FF"/>
    <a:srgbClr val="96969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5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0DD5EEC3-520F-4806-9D24-11D012498D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F085F710-778E-4FEA-B727-8A03D5667F2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E88EFEAE-46EE-414B-A005-B4FE9922668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3C61CA72-FEC2-4F11-8A8F-6E6493C8534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CBFB63-F1D6-47F0-B000-F31371D982C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6F35409-AD6F-4CD7-9001-91A4E7E3E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1F8C7546-49A5-43E2-8277-16F321039F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9314394-52CB-40AF-B130-39EBA1D058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1D203DD3-4150-4CEE-A822-809DD088E1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D482E994-0390-4849-8ABF-C430DA8C13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4AF09812-F33C-4463-8EAC-876BECDF0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65CFB8-7798-4ABD-8099-9FEA18D71CC4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711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96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790551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058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9140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137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391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998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45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671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8670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22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61D94C27-3C0F-4930-8DAF-F85681B113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5D404D81-E4D5-4B6B-A375-60F45998D9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3B478D13-6507-4EC1-B225-12380AF3AE0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CB62223B-A399-44AC-947D-9E5B054CA1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E9AC4F6A-29FD-4878-B18B-6E7491CE1D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DC7A7DE8-1B78-4824-A090-65F359D238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AA81E1DB-91CD-45AF-92C6-AF5BFB4C6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DDF45144-F690-4A83-9FE2-DB3F340BB6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0CADDE83-A80B-48BC-8E4A-CAD06E4CA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5FD76C-52D7-4748-BCC8-F60A0438884B}"/>
              </a:ext>
            </a:extLst>
          </p:cNvPr>
          <p:cNvSpPr/>
          <p:nvPr/>
        </p:nvSpPr>
        <p:spPr>
          <a:xfrm>
            <a:off x="260350" y="1122363"/>
            <a:ext cx="8748713" cy="4894262"/>
          </a:xfrm>
          <a:prstGeom prst="rect">
            <a:avLst/>
          </a:prstGeom>
          <a:solidFill>
            <a:srgbClr val="CCECFF">
              <a:alpha val="68000"/>
            </a:srgb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6386" name="Titre 1">
            <a:extLst>
              <a:ext uri="{FF2B5EF4-FFF2-40B4-BE49-F238E27FC236}">
                <a16:creationId xmlns:a16="http://schemas.microsoft.com/office/drawing/2014/main" id="{F92A47FE-56EC-421B-BB85-87527D38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119063"/>
            <a:ext cx="8280400" cy="646112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WORLDWIDE PREVALENCE OF DIABETES IN 2000</a:t>
            </a:r>
            <a:br>
              <a:rPr lang="en-US" altLang="fr-FR" sz="1800">
                <a:solidFill>
                  <a:schemeClr val="tx1"/>
                </a:solidFill>
              </a:rPr>
            </a:br>
            <a:r>
              <a:rPr lang="en-US" altLang="fr-FR" sz="1800">
                <a:solidFill>
                  <a:schemeClr val="tx1"/>
                </a:solidFill>
              </a:rPr>
              <a:t>AND ESTIMATES FOR THE YEAR 2030 (IN MILLIONS)</a:t>
            </a:r>
            <a:endParaRPr lang="fr-CA" altLang="fr-FR" sz="1800">
              <a:solidFill>
                <a:schemeClr val="tx1"/>
              </a:solidFill>
            </a:endParaRPr>
          </a:p>
        </p:txBody>
      </p:sp>
      <p:pic>
        <p:nvPicPr>
          <p:cNvPr id="16387" name="Image 5" descr="6_Epidemio-Evide.png">
            <a:extLst>
              <a:ext uri="{FF2B5EF4-FFF2-40B4-BE49-F238E27FC236}">
                <a16:creationId xmlns:a16="http://schemas.microsoft.com/office/drawing/2014/main" id="{67E32801-C466-442B-BD66-6185A1A7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1176338"/>
            <a:ext cx="8423275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F431983-93E3-4A63-950D-A65968B50325}"/>
              </a:ext>
            </a:extLst>
          </p:cNvPr>
          <p:cNvSpPr/>
          <p:nvPr/>
        </p:nvSpPr>
        <p:spPr>
          <a:xfrm>
            <a:off x="895350" y="2224088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19.7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A67459-4859-4B4D-B12F-84B91B675E06}"/>
              </a:ext>
            </a:extLst>
          </p:cNvPr>
          <p:cNvSpPr/>
          <p:nvPr/>
        </p:nvSpPr>
        <p:spPr>
          <a:xfrm>
            <a:off x="1319213" y="2224088"/>
            <a:ext cx="385762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33.9</a:t>
            </a:r>
          </a:p>
        </p:txBody>
      </p:sp>
      <p:sp>
        <p:nvSpPr>
          <p:cNvPr id="16390" name="ZoneTexte 9">
            <a:extLst>
              <a:ext uri="{FF2B5EF4-FFF2-40B4-BE49-F238E27FC236}">
                <a16:creationId xmlns:a16="http://schemas.microsoft.com/office/drawing/2014/main" id="{155C3FA0-756F-41AA-B900-BE7BAC892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4640263"/>
            <a:ext cx="698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b="1"/>
              <a:t>2000</a:t>
            </a:r>
          </a:p>
        </p:txBody>
      </p:sp>
      <p:sp>
        <p:nvSpPr>
          <p:cNvPr id="16391" name="ZoneTexte 10">
            <a:extLst>
              <a:ext uri="{FF2B5EF4-FFF2-40B4-BE49-F238E27FC236}">
                <a16:creationId xmlns:a16="http://schemas.microsoft.com/office/drawing/2014/main" id="{DC400DAC-2FB4-4411-9592-9968D4584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5232400"/>
            <a:ext cx="69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b="1"/>
              <a:t>2030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4F39FF-1C17-42AD-ADFF-A12ABDEE36DE}"/>
              </a:ext>
            </a:extLst>
          </p:cNvPr>
          <p:cNvSpPr/>
          <p:nvPr/>
        </p:nvSpPr>
        <p:spPr>
          <a:xfrm>
            <a:off x="7258050" y="1571625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20.7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6FB77B-BBDB-44F7-AA56-123E41D217E7}"/>
              </a:ext>
            </a:extLst>
          </p:cNvPr>
          <p:cNvSpPr/>
          <p:nvPr/>
        </p:nvSpPr>
        <p:spPr>
          <a:xfrm>
            <a:off x="7681913" y="1571625"/>
            <a:ext cx="385762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42.3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7BD403-E5D9-4F84-9C9D-1389E160B433}"/>
              </a:ext>
            </a:extLst>
          </p:cNvPr>
          <p:cNvSpPr/>
          <p:nvPr/>
        </p:nvSpPr>
        <p:spPr>
          <a:xfrm>
            <a:off x="6056313" y="1935163"/>
            <a:ext cx="385762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31.7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CAAC6D-8C93-4FEA-AB91-A93853755FDF}"/>
              </a:ext>
            </a:extLst>
          </p:cNvPr>
          <p:cNvSpPr/>
          <p:nvPr/>
        </p:nvSpPr>
        <p:spPr>
          <a:xfrm>
            <a:off x="6480175" y="1935163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79.4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853679-04CC-41CC-BFB5-55A471BF2D4A}"/>
              </a:ext>
            </a:extLst>
          </p:cNvPr>
          <p:cNvSpPr/>
          <p:nvPr/>
        </p:nvSpPr>
        <p:spPr>
          <a:xfrm>
            <a:off x="4100513" y="1527175"/>
            <a:ext cx="385762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28.3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9C918B-DAA5-46DD-8868-7EAF2FDDFAC0}"/>
              </a:ext>
            </a:extLst>
          </p:cNvPr>
          <p:cNvSpPr/>
          <p:nvPr/>
        </p:nvSpPr>
        <p:spPr>
          <a:xfrm>
            <a:off x="4524375" y="1527175"/>
            <a:ext cx="385763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37.4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56FAB8-FAA5-4F5E-B191-FF2FFFE53CC0}"/>
              </a:ext>
            </a:extLst>
          </p:cNvPr>
          <p:cNvSpPr/>
          <p:nvPr/>
        </p:nvSpPr>
        <p:spPr>
          <a:xfrm>
            <a:off x="2276475" y="3568700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13.3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F18C42-6539-4CCC-997A-3F15D5E99A2C}"/>
              </a:ext>
            </a:extLst>
          </p:cNvPr>
          <p:cNvSpPr/>
          <p:nvPr/>
        </p:nvSpPr>
        <p:spPr>
          <a:xfrm>
            <a:off x="2700338" y="3568700"/>
            <a:ext cx="385762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33.0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E03D99-0B4E-40BC-9120-6D564C562714}"/>
              </a:ext>
            </a:extLst>
          </p:cNvPr>
          <p:cNvSpPr/>
          <p:nvPr/>
        </p:nvSpPr>
        <p:spPr>
          <a:xfrm>
            <a:off x="5192713" y="2322513"/>
            <a:ext cx="385762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20.0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D544A4-F26A-480A-A4C3-0604D2091139}"/>
              </a:ext>
            </a:extLst>
          </p:cNvPr>
          <p:cNvSpPr/>
          <p:nvPr/>
        </p:nvSpPr>
        <p:spPr>
          <a:xfrm>
            <a:off x="5616575" y="2322513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52.8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D468AD-AD73-44A6-8E28-569731991F47}"/>
              </a:ext>
            </a:extLst>
          </p:cNvPr>
          <p:cNvSpPr/>
          <p:nvPr/>
        </p:nvSpPr>
        <p:spPr>
          <a:xfrm>
            <a:off x="4554538" y="3933825"/>
            <a:ext cx="385762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7.1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38DF69-FB17-4C56-88FE-A0831E192740}"/>
              </a:ext>
            </a:extLst>
          </p:cNvPr>
          <p:cNvSpPr/>
          <p:nvPr/>
        </p:nvSpPr>
        <p:spPr>
          <a:xfrm>
            <a:off x="4978400" y="3933825"/>
            <a:ext cx="384175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18.6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96C362-308D-4733-A905-B4FC89E452A6}"/>
              </a:ext>
            </a:extLst>
          </p:cNvPr>
          <p:cNvSpPr/>
          <p:nvPr/>
        </p:nvSpPr>
        <p:spPr>
          <a:xfrm>
            <a:off x="7442200" y="4578350"/>
            <a:ext cx="384175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0.9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358F7F-2267-4D0C-88FE-32C6DB0B032C}"/>
              </a:ext>
            </a:extLst>
          </p:cNvPr>
          <p:cNvSpPr/>
          <p:nvPr/>
        </p:nvSpPr>
        <p:spPr>
          <a:xfrm>
            <a:off x="7864475" y="4578350"/>
            <a:ext cx="385763" cy="180975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1.7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EEA74B-C043-4DE5-AE68-7D0E85E1110D}"/>
              </a:ext>
            </a:extLst>
          </p:cNvPr>
          <p:cNvSpPr/>
          <p:nvPr/>
        </p:nvSpPr>
        <p:spPr>
          <a:xfrm>
            <a:off x="6988175" y="3035300"/>
            <a:ext cx="385763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22.3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3F4484-DC49-4A91-985B-02632D24A672}"/>
              </a:ext>
            </a:extLst>
          </p:cNvPr>
          <p:cNvSpPr/>
          <p:nvPr/>
        </p:nvSpPr>
        <p:spPr>
          <a:xfrm>
            <a:off x="7410450" y="3035300"/>
            <a:ext cx="385763" cy="179388"/>
          </a:xfrm>
          <a:prstGeom prst="rect">
            <a:avLst/>
          </a:prstGeom>
          <a:solidFill>
            <a:schemeClr val="bg1">
              <a:alpha val="69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fr-CA" sz="1200" b="1" dirty="0">
                <a:solidFill>
                  <a:schemeClr val="tx1"/>
                </a:solidFill>
              </a:rPr>
              <a:t>58.1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EB1EEED-F23C-4FF6-B8E2-57F9A71EF375}"/>
              </a:ext>
            </a:extLst>
          </p:cNvPr>
          <p:cNvSpPr txBox="1"/>
          <p:nvPr/>
        </p:nvSpPr>
        <p:spPr>
          <a:xfrm>
            <a:off x="2525713" y="4327525"/>
            <a:ext cx="642937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148%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10DD3D5-9825-4669-AFB8-FC0821B34ABB}"/>
              </a:ext>
            </a:extLst>
          </p:cNvPr>
          <p:cNvSpPr txBox="1"/>
          <p:nvPr/>
        </p:nvSpPr>
        <p:spPr>
          <a:xfrm>
            <a:off x="7475538" y="2489200"/>
            <a:ext cx="642937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104%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34A8DB94-A316-4A87-808F-B3E94CC69776}"/>
              </a:ext>
            </a:extLst>
          </p:cNvPr>
          <p:cNvSpPr txBox="1"/>
          <p:nvPr/>
        </p:nvSpPr>
        <p:spPr>
          <a:xfrm>
            <a:off x="7175500" y="4178300"/>
            <a:ext cx="642938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161%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C3E4782-2292-4747-9FC5-FF9B5C101B16}"/>
              </a:ext>
            </a:extLst>
          </p:cNvPr>
          <p:cNvSpPr txBox="1"/>
          <p:nvPr/>
        </p:nvSpPr>
        <p:spPr>
          <a:xfrm>
            <a:off x="6303963" y="3467100"/>
            <a:ext cx="642937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150%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4FE3A73-1BD8-454E-A401-08FE05D476FE}"/>
              </a:ext>
            </a:extLst>
          </p:cNvPr>
          <p:cNvSpPr txBox="1"/>
          <p:nvPr/>
        </p:nvSpPr>
        <p:spPr>
          <a:xfrm>
            <a:off x="5424488" y="3414713"/>
            <a:ext cx="642937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164%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910A36F-EA19-4071-A5E4-BF5725E8633D}"/>
              </a:ext>
            </a:extLst>
          </p:cNvPr>
          <p:cNvSpPr txBox="1"/>
          <p:nvPr/>
        </p:nvSpPr>
        <p:spPr>
          <a:xfrm>
            <a:off x="4362450" y="2352675"/>
            <a:ext cx="542925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32%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C921940-8DED-4846-91A3-4AA5EE5379C8}"/>
              </a:ext>
            </a:extLst>
          </p:cNvPr>
          <p:cNvSpPr txBox="1"/>
          <p:nvPr/>
        </p:nvSpPr>
        <p:spPr>
          <a:xfrm>
            <a:off x="7704138" y="4854575"/>
            <a:ext cx="544512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89%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96ED1A5-61F3-485B-B6BB-744ED3E962E8}"/>
              </a:ext>
            </a:extLst>
          </p:cNvPr>
          <p:cNvSpPr txBox="1"/>
          <p:nvPr/>
        </p:nvSpPr>
        <p:spPr>
          <a:xfrm>
            <a:off x="4768850" y="4465638"/>
            <a:ext cx="644525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162%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412C5BA5-F0F6-4471-81F9-DA29BB372D34}"/>
              </a:ext>
            </a:extLst>
          </p:cNvPr>
          <p:cNvSpPr txBox="1"/>
          <p:nvPr/>
        </p:nvSpPr>
        <p:spPr>
          <a:xfrm>
            <a:off x="1162050" y="3000375"/>
            <a:ext cx="542925" cy="307975"/>
          </a:xfrm>
          <a:prstGeom prst="rect">
            <a:avLst/>
          </a:prstGeom>
          <a:noFill/>
          <a:effectLst>
            <a:outerShdw dist="12700" algn="tl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400" b="1" dirty="0">
                <a:solidFill>
                  <a:srgbClr val="C00000"/>
                </a:solidFill>
                <a:latin typeface="Arial" charset="0"/>
              </a:rPr>
              <a:t>72%</a:t>
            </a:r>
          </a:p>
        </p:txBody>
      </p:sp>
      <p:sp>
        <p:nvSpPr>
          <p:cNvPr id="16417" name="ZoneTexte 44">
            <a:extLst>
              <a:ext uri="{FF2B5EF4-FFF2-40B4-BE49-F238E27FC236}">
                <a16:creationId xmlns:a16="http://schemas.microsoft.com/office/drawing/2014/main" id="{E344E818-B39A-4124-955A-65F84303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2651125"/>
            <a:ext cx="1463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200" b="1"/>
              <a:t>United States and Canada</a:t>
            </a:r>
          </a:p>
        </p:txBody>
      </p:sp>
      <p:sp>
        <p:nvSpPr>
          <p:cNvPr id="16418" name="ZoneTexte 45">
            <a:extLst>
              <a:ext uri="{FF2B5EF4-FFF2-40B4-BE49-F238E27FC236}">
                <a16:creationId xmlns:a16="http://schemas.microsoft.com/office/drawing/2014/main" id="{59516D64-0CAD-49B2-AE58-E7D812203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163" y="3673475"/>
            <a:ext cx="658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200" b="1"/>
              <a:t>India</a:t>
            </a:r>
          </a:p>
        </p:txBody>
      </p:sp>
      <p:sp>
        <p:nvSpPr>
          <p:cNvPr id="16419" name="ZoneTexte 46">
            <a:extLst>
              <a:ext uri="{FF2B5EF4-FFF2-40B4-BE49-F238E27FC236}">
                <a16:creationId xmlns:a16="http://schemas.microsoft.com/office/drawing/2014/main" id="{4C2F60ED-AF42-4087-B2ED-197E1EED2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292350"/>
            <a:ext cx="650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200" b="1"/>
              <a:t>China</a:t>
            </a:r>
          </a:p>
        </p:txBody>
      </p:sp>
      <p:sp>
        <p:nvSpPr>
          <p:cNvPr id="16420" name="ZoneTexte 47">
            <a:extLst>
              <a:ext uri="{FF2B5EF4-FFF2-40B4-BE49-F238E27FC236}">
                <a16:creationId xmlns:a16="http://schemas.microsoft.com/office/drawing/2014/main" id="{87374EE5-04F3-408C-9893-DC81D887D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75" y="3422650"/>
            <a:ext cx="1133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CA" altLang="fr-FR" sz="1200" b="1"/>
              <a:t>Southeast Asia</a:t>
            </a:r>
          </a:p>
        </p:txBody>
      </p:sp>
      <p:sp>
        <p:nvSpPr>
          <p:cNvPr id="16421" name="ZoneTexte 48">
            <a:extLst>
              <a:ext uri="{FF2B5EF4-FFF2-40B4-BE49-F238E27FC236}">
                <a16:creationId xmlns:a16="http://schemas.microsoft.com/office/drawing/2014/main" id="{4D819DFE-E6D0-4FFF-8E37-F89E5E302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498725"/>
            <a:ext cx="954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CA" altLang="fr-FR" sz="1200" b="1"/>
              <a:t>Middle East</a:t>
            </a:r>
          </a:p>
        </p:txBody>
      </p:sp>
      <p:sp>
        <p:nvSpPr>
          <p:cNvPr id="16422" name="ZoneTexte 49">
            <a:extLst>
              <a:ext uri="{FF2B5EF4-FFF2-40B4-BE49-F238E27FC236}">
                <a16:creationId xmlns:a16="http://schemas.microsoft.com/office/drawing/2014/main" id="{A3ECBAF8-F907-4C20-8A17-D0B6232DD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597150"/>
            <a:ext cx="855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200" b="1"/>
              <a:t>Europe</a:t>
            </a:r>
          </a:p>
        </p:txBody>
      </p:sp>
      <p:sp>
        <p:nvSpPr>
          <p:cNvPr id="16423" name="ZoneTexte 50">
            <a:extLst>
              <a:ext uri="{FF2B5EF4-FFF2-40B4-BE49-F238E27FC236}">
                <a16:creationId xmlns:a16="http://schemas.microsoft.com/office/drawing/2014/main" id="{71B5648A-5B13-43D8-9B13-94E23751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4575175"/>
            <a:ext cx="1462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CA" altLang="fr-FR" sz="1200" b="1"/>
              <a:t>Latin America and Carabbean</a:t>
            </a:r>
          </a:p>
        </p:txBody>
      </p:sp>
      <p:sp>
        <p:nvSpPr>
          <p:cNvPr id="16424" name="ZoneTexte 51">
            <a:extLst>
              <a:ext uri="{FF2B5EF4-FFF2-40B4-BE49-F238E27FC236}">
                <a16:creationId xmlns:a16="http://schemas.microsoft.com/office/drawing/2014/main" id="{EBED4903-EAD0-4845-9531-0430A0AB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425" y="3498850"/>
            <a:ext cx="1462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CA" altLang="fr-FR" sz="1200" b="1"/>
              <a:t>Sub-Saharan Africa</a:t>
            </a:r>
          </a:p>
        </p:txBody>
      </p:sp>
      <p:sp>
        <p:nvSpPr>
          <p:cNvPr id="16425" name="ZoneTexte 52">
            <a:extLst>
              <a:ext uri="{FF2B5EF4-FFF2-40B4-BE49-F238E27FC236}">
                <a16:creationId xmlns:a16="http://schemas.microsoft.com/office/drawing/2014/main" id="{1F635E26-18C1-4AF4-B0AE-2898E2A44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413" y="5135563"/>
            <a:ext cx="14620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200" b="1"/>
              <a:t>Australia</a:t>
            </a:r>
          </a:p>
        </p:txBody>
      </p:sp>
      <p:sp>
        <p:nvSpPr>
          <p:cNvPr id="16426" name="Rectangle 37">
            <a:extLst>
              <a:ext uri="{FF2B5EF4-FFF2-40B4-BE49-F238E27FC236}">
                <a16:creationId xmlns:a16="http://schemas.microsoft.com/office/drawing/2014/main" id="{783E0D06-0865-4369-BF32-605B875B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6315075"/>
            <a:ext cx="3733800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altLang="fr-FR" sz="1000"/>
              <a:t>Adapted from Hossain P et al. N Engl J Med 2007; 356: 213-5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6322</TotalTime>
  <Words>89</Words>
  <Application>Microsoft Office PowerPoint</Application>
  <PresentationFormat>Affichage à l'écran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WORLDWIDE PREVALENCE OF DIABETES IN 2000 AND ESTIMATES FOR THE YEAR 2030 (IN MILLIONS)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380</cp:revision>
  <dcterms:created xsi:type="dcterms:W3CDTF">2007-08-27T23:55:38Z</dcterms:created>
  <dcterms:modified xsi:type="dcterms:W3CDTF">2022-11-30T18:27:41Z</dcterms:modified>
</cp:coreProperties>
</file>