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CC3399"/>
    <a:srgbClr val="009900"/>
    <a:srgbClr val="FF9900"/>
    <a:srgbClr val="2F7CB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38" autoAdjust="0"/>
    <p:restoredTop sz="94660"/>
  </p:normalViewPr>
  <p:slideViewPr>
    <p:cSldViewPr>
      <p:cViewPr varScale="1">
        <p:scale>
          <a:sx n="105" d="100"/>
          <a:sy n="105" d="100"/>
        </p:scale>
        <p:origin x="222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myhealthywaist.org/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myhealthywaist.org/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myhealthywaist.org/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myhealthywaist.org/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yhealthywaist.org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61924" cy="6858000"/>
          </a:xfrm>
          <a:prstGeom prst="rect">
            <a:avLst/>
          </a:prstGeom>
          <a:solidFill>
            <a:srgbClr val="2F7C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Rectangle 11"/>
          <p:cNvSpPr/>
          <p:nvPr/>
        </p:nvSpPr>
        <p:spPr>
          <a:xfrm>
            <a:off x="1" y="114300"/>
            <a:ext cx="9144000" cy="704850"/>
          </a:xfrm>
          <a:prstGeom prst="rect">
            <a:avLst/>
          </a:prstGeom>
          <a:gradFill>
            <a:gsLst>
              <a:gs pos="0">
                <a:srgbClr val="EAF4F9"/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Rectangle 12"/>
          <p:cNvSpPr/>
          <p:nvPr/>
        </p:nvSpPr>
        <p:spPr>
          <a:xfrm>
            <a:off x="0" y="114300"/>
            <a:ext cx="161924" cy="704850"/>
          </a:xfrm>
          <a:prstGeom prst="rect">
            <a:avLst/>
          </a:prstGeom>
          <a:gradFill>
            <a:gsLst>
              <a:gs pos="0">
                <a:srgbClr val="316598"/>
              </a:gs>
              <a:gs pos="100000">
                <a:srgbClr val="2F7CBE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16" name="Image 15" descr="LogoMYHW.png"/>
          <p:cNvPicPr>
            <a:picLocks noChangeAspect="1"/>
          </p:cNvPicPr>
          <p:nvPr/>
        </p:nvPicPr>
        <p:blipFill>
          <a:blip r:embed="rId2" cstate="print"/>
          <a:srcRect r="-277"/>
          <a:stretch>
            <a:fillRect/>
          </a:stretch>
        </p:blipFill>
        <p:spPr>
          <a:xfrm>
            <a:off x="485960" y="57150"/>
            <a:ext cx="2085790" cy="684445"/>
          </a:xfrm>
          <a:prstGeom prst="rect">
            <a:avLst/>
          </a:prstGeom>
        </p:spPr>
      </p:pic>
      <p:sp>
        <p:nvSpPr>
          <p:cNvPr id="17" name="Titre 1"/>
          <p:cNvSpPr>
            <a:spLocks noGrp="1"/>
          </p:cNvSpPr>
          <p:nvPr>
            <p:ph type="title"/>
          </p:nvPr>
        </p:nvSpPr>
        <p:spPr>
          <a:xfrm>
            <a:off x="722313" y="1949450"/>
            <a:ext cx="7772400" cy="1362075"/>
          </a:xfrm>
        </p:spPr>
        <p:txBody>
          <a:bodyPr anchor="t"/>
          <a:lstStyle>
            <a:lvl1pPr algn="ctr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CA" dirty="0"/>
          </a:p>
        </p:txBody>
      </p:sp>
      <p:sp>
        <p:nvSpPr>
          <p:cNvPr id="18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316288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9" name="Image 8" descr="LogoProducedB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5960" y="6118280"/>
            <a:ext cx="1564445" cy="444445"/>
          </a:xfrm>
          <a:prstGeom prst="rect">
            <a:avLst/>
          </a:prstGeom>
        </p:spPr>
      </p:pic>
      <p:sp>
        <p:nvSpPr>
          <p:cNvPr id="10" name="Rectangle 9">
            <a:hlinkClick r:id="rId4"/>
          </p:cNvPr>
          <p:cNvSpPr/>
          <p:nvPr/>
        </p:nvSpPr>
        <p:spPr>
          <a:xfrm>
            <a:off x="471654" y="6602254"/>
            <a:ext cx="172515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Source: www.myhealthywaist.org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55E22AF-4915-4F5B-A63E-9CA2343259F6}" type="datetimeFigureOut">
              <a:rPr lang="fr-CA" smtClean="0"/>
              <a:t>2022-11-29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AC863-FCB6-4436-B725-D23A975BF42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61926" y="819150"/>
            <a:ext cx="8982074" cy="6038850"/>
          </a:xfrm>
          <a:prstGeom prst="rect">
            <a:avLst/>
          </a:prstGeom>
          <a:gradFill>
            <a:gsLst>
              <a:gs pos="0">
                <a:srgbClr val="BEE0EE"/>
              </a:gs>
              <a:gs pos="100000">
                <a:srgbClr val="EAF4F9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CA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333333"/>
              </a:buClr>
              <a:buFont typeface="Arial" pitchFamily="34" charset="0"/>
              <a:buChar char="•"/>
              <a:defRPr/>
            </a:lvl1pPr>
            <a:lvl2pPr>
              <a:buFont typeface="Arial" pitchFamily="34" charset="0"/>
              <a:buChar char="•"/>
              <a:defRPr/>
            </a:lvl2pPr>
            <a:lvl4pPr>
              <a:buFont typeface="Arial" pitchFamily="34" charset="0"/>
              <a:buChar char="•"/>
              <a:defRPr/>
            </a:lvl4pPr>
            <a:lvl5pPr>
              <a:buFont typeface="Arial" pitchFamily="34" charset="0"/>
              <a:buChar char="•"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 dirty="0"/>
          </a:p>
        </p:txBody>
      </p:sp>
      <p:sp>
        <p:nvSpPr>
          <p:cNvPr id="5" name="Rectangle 4">
            <a:hlinkClick r:id="rId2"/>
          </p:cNvPr>
          <p:cNvSpPr/>
          <p:nvPr/>
        </p:nvSpPr>
        <p:spPr>
          <a:xfrm>
            <a:off x="471654" y="6602254"/>
            <a:ext cx="172515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Source: www.myhealthywaist.org</a:t>
            </a:r>
          </a:p>
        </p:txBody>
      </p:sp>
      <p:pic>
        <p:nvPicPr>
          <p:cNvPr id="8" name="Image 7" descr="LogoProducedB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5960" y="6118280"/>
            <a:ext cx="1564445" cy="44444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533899" y="6115050"/>
            <a:ext cx="4400551" cy="5334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50000">
                <a:schemeClr val="bg1"/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quarter" idx="10"/>
          </p:nvPr>
        </p:nvSpPr>
        <p:spPr>
          <a:xfrm>
            <a:off x="2124074" y="6105525"/>
            <a:ext cx="6800851" cy="552450"/>
          </a:xfrm>
        </p:spPr>
        <p:txBody>
          <a:bodyPr anchor="ctr" anchorCtr="0"/>
          <a:lstStyle>
            <a:lvl1pPr marL="0" indent="0" algn="r">
              <a:spcBef>
                <a:spcPts val="0"/>
              </a:spcBef>
              <a:buNone/>
              <a:defRPr lang="fr-CA" sz="1000" dirty="0"/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ique Sans Référen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1926" y="819150"/>
            <a:ext cx="8982074" cy="6038850"/>
          </a:xfrm>
          <a:prstGeom prst="rect">
            <a:avLst/>
          </a:prstGeom>
          <a:gradFill>
            <a:gsLst>
              <a:gs pos="0">
                <a:srgbClr val="BEE0EE"/>
              </a:gs>
              <a:gs pos="100000">
                <a:srgbClr val="EAF4F9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CA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Rectangle 3">
            <a:hlinkClick r:id="rId2"/>
          </p:cNvPr>
          <p:cNvSpPr/>
          <p:nvPr/>
        </p:nvSpPr>
        <p:spPr>
          <a:xfrm>
            <a:off x="471654" y="6602254"/>
            <a:ext cx="172515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Source: www.myhealthywaist.org</a:t>
            </a:r>
          </a:p>
        </p:txBody>
      </p:sp>
      <p:pic>
        <p:nvPicPr>
          <p:cNvPr id="6" name="Image 5" descr="LogoProducedB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5960" y="6118280"/>
            <a:ext cx="1564445" cy="4444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61926" y="0"/>
            <a:ext cx="8982074" cy="6858000"/>
          </a:xfrm>
          <a:prstGeom prst="rect">
            <a:avLst/>
          </a:prstGeom>
          <a:gradFill>
            <a:gsLst>
              <a:gs pos="0">
                <a:srgbClr val="BEE0EE"/>
              </a:gs>
              <a:gs pos="100000">
                <a:srgbClr val="EAF4F9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Rectangle 9"/>
          <p:cNvSpPr/>
          <p:nvPr/>
        </p:nvSpPr>
        <p:spPr>
          <a:xfrm>
            <a:off x="4533899" y="6115050"/>
            <a:ext cx="4400551" cy="5334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50000">
                <a:schemeClr val="bg1"/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Espace réservé du texte 16"/>
          <p:cNvSpPr>
            <a:spLocks noGrp="1"/>
          </p:cNvSpPr>
          <p:nvPr>
            <p:ph type="body" sz="quarter" idx="12"/>
          </p:nvPr>
        </p:nvSpPr>
        <p:spPr>
          <a:xfrm>
            <a:off x="2124074" y="6105525"/>
            <a:ext cx="6800851" cy="552450"/>
          </a:xfrm>
        </p:spPr>
        <p:txBody>
          <a:bodyPr anchor="ctr" anchorCtr="0"/>
          <a:lstStyle>
            <a:lvl1pPr marL="0" indent="0" algn="r">
              <a:spcBef>
                <a:spcPts val="0"/>
              </a:spcBef>
              <a:buNone/>
              <a:defRPr lang="fr-CA" sz="1000" dirty="0"/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Graphique Sans Référen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61926" y="819150"/>
            <a:ext cx="8982074" cy="6038850"/>
          </a:xfrm>
          <a:prstGeom prst="rect">
            <a:avLst/>
          </a:prstGeom>
          <a:gradFill>
            <a:gsLst>
              <a:gs pos="0">
                <a:srgbClr val="BEE0EE"/>
              </a:gs>
              <a:gs pos="100000">
                <a:srgbClr val="EAF4F9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Espace réservé du contenu 2"/>
          <p:cNvSpPr>
            <a:spLocks noGrp="1"/>
          </p:cNvSpPr>
          <p:nvPr>
            <p:ph idx="10"/>
          </p:nvPr>
        </p:nvSpPr>
        <p:spPr>
          <a:xfrm>
            <a:off x="476250" y="1104899"/>
            <a:ext cx="4038600" cy="501015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contenu 2"/>
          <p:cNvSpPr>
            <a:spLocks noGrp="1"/>
          </p:cNvSpPr>
          <p:nvPr>
            <p:ph idx="11"/>
          </p:nvPr>
        </p:nvSpPr>
        <p:spPr>
          <a:xfrm>
            <a:off x="4667250" y="1104899"/>
            <a:ext cx="4038600" cy="501015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CA" dirty="0"/>
              <a:t>CLIQUEZ ET MODIFIEZ LE TITRE</a:t>
            </a:r>
          </a:p>
        </p:txBody>
      </p:sp>
      <p:sp>
        <p:nvSpPr>
          <p:cNvPr id="8" name="Rectangle 7">
            <a:hlinkClick r:id="rId2"/>
          </p:cNvPr>
          <p:cNvSpPr/>
          <p:nvPr/>
        </p:nvSpPr>
        <p:spPr>
          <a:xfrm>
            <a:off x="471654" y="6602254"/>
            <a:ext cx="172515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Source: www.myhealthywaist.org</a:t>
            </a:r>
          </a:p>
        </p:txBody>
      </p:sp>
      <p:pic>
        <p:nvPicPr>
          <p:cNvPr id="9" name="Image 8" descr="LogoProducedB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5960" y="6118280"/>
            <a:ext cx="1564445" cy="4444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CA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pic>
        <p:nvPicPr>
          <p:cNvPr id="6" name="Image 5" descr="LogoProducedB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5960" y="6118280"/>
            <a:ext cx="1564445" cy="444445"/>
          </a:xfrm>
          <a:prstGeom prst="rect">
            <a:avLst/>
          </a:prstGeom>
        </p:spPr>
      </p:pic>
      <p:sp>
        <p:nvSpPr>
          <p:cNvPr id="5" name="Rectangle 4">
            <a:hlinkClick r:id="rId3"/>
          </p:cNvPr>
          <p:cNvSpPr/>
          <p:nvPr/>
        </p:nvSpPr>
        <p:spPr>
          <a:xfrm>
            <a:off x="471654" y="6602254"/>
            <a:ext cx="172515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Source: www.myhealthywaist.org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e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/>
          <p:cNvSpPr>
            <a:spLocks noGrp="1"/>
          </p:cNvSpPr>
          <p:nvPr>
            <p:ph idx="10"/>
          </p:nvPr>
        </p:nvSpPr>
        <p:spPr>
          <a:xfrm>
            <a:off x="476250" y="1104899"/>
            <a:ext cx="4038600" cy="501015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contenu 2"/>
          <p:cNvSpPr>
            <a:spLocks noGrp="1"/>
          </p:cNvSpPr>
          <p:nvPr>
            <p:ph idx="11"/>
          </p:nvPr>
        </p:nvSpPr>
        <p:spPr>
          <a:xfrm>
            <a:off x="4667250" y="1104899"/>
            <a:ext cx="4038600" cy="501015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CA" dirty="0"/>
              <a:t>CLIQUEZ ET MODIFIEZ LE TITRE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éparate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722313" y="1949450"/>
            <a:ext cx="7772400" cy="1362075"/>
          </a:xfrm>
        </p:spPr>
        <p:txBody>
          <a:bodyPr anchor="t"/>
          <a:lstStyle>
            <a:lvl1pPr algn="ctr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CA" dirty="0"/>
          </a:p>
        </p:txBody>
      </p:sp>
      <p:sp>
        <p:nvSpPr>
          <p:cNvPr id="5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316288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6" name="Image 5" descr="LogoMYHW.png"/>
          <p:cNvPicPr>
            <a:picLocks noChangeAspect="1"/>
          </p:cNvPicPr>
          <p:nvPr/>
        </p:nvPicPr>
        <p:blipFill>
          <a:blip r:embed="rId2" cstate="print"/>
          <a:srcRect l="17392" r="-277" b="29026"/>
          <a:stretch>
            <a:fillRect/>
          </a:stretch>
        </p:blipFill>
        <p:spPr>
          <a:xfrm>
            <a:off x="847725" y="57150"/>
            <a:ext cx="1724025" cy="4857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CLIQUEZ POUR MODIFIER LE STYLE DU TITRE</a:t>
            </a:r>
            <a:endParaRPr lang="fr-C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yhealthywais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04899"/>
            <a:ext cx="8229600" cy="5010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A" dirty="0"/>
          </a:p>
        </p:txBody>
      </p:sp>
      <p:sp>
        <p:nvSpPr>
          <p:cNvPr id="14" name="Rectangle 13"/>
          <p:cNvSpPr/>
          <p:nvPr/>
        </p:nvSpPr>
        <p:spPr>
          <a:xfrm>
            <a:off x="0" y="0"/>
            <a:ext cx="161924" cy="6858000"/>
          </a:xfrm>
          <a:prstGeom prst="rect">
            <a:avLst/>
          </a:prstGeom>
          <a:solidFill>
            <a:srgbClr val="2F7C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Rectangle 10"/>
          <p:cNvSpPr/>
          <p:nvPr/>
        </p:nvSpPr>
        <p:spPr>
          <a:xfrm>
            <a:off x="1" y="114300"/>
            <a:ext cx="9144000" cy="704850"/>
          </a:xfrm>
          <a:prstGeom prst="rect">
            <a:avLst/>
          </a:prstGeom>
          <a:gradFill>
            <a:gsLst>
              <a:gs pos="0">
                <a:srgbClr val="EAF4F9"/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Rectangle 12"/>
          <p:cNvSpPr/>
          <p:nvPr/>
        </p:nvSpPr>
        <p:spPr>
          <a:xfrm>
            <a:off x="0" y="114300"/>
            <a:ext cx="161924" cy="704850"/>
          </a:xfrm>
          <a:prstGeom prst="rect">
            <a:avLst/>
          </a:prstGeom>
          <a:gradFill>
            <a:gsLst>
              <a:gs pos="0">
                <a:srgbClr val="316598"/>
              </a:gs>
              <a:gs pos="100000">
                <a:srgbClr val="2F7CBE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32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1019174" y="217458"/>
            <a:ext cx="76866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dirty="0"/>
              <a:t>CLIQUEZ ET MODIFIEZ LE TITRE</a:t>
            </a:r>
          </a:p>
        </p:txBody>
      </p:sp>
      <p:pic>
        <p:nvPicPr>
          <p:cNvPr id="15" name="Image 14" descr="LogoMYHW.png"/>
          <p:cNvPicPr>
            <a:picLocks noChangeAspect="1"/>
          </p:cNvPicPr>
          <p:nvPr/>
        </p:nvPicPr>
        <p:blipFill>
          <a:blip r:embed="rId12" cstate="print"/>
          <a:srcRect r="81234"/>
          <a:stretch>
            <a:fillRect/>
          </a:stretch>
        </p:blipFill>
        <p:spPr>
          <a:xfrm>
            <a:off x="485960" y="57150"/>
            <a:ext cx="390340" cy="684445"/>
          </a:xfrm>
          <a:prstGeom prst="rect">
            <a:avLst/>
          </a:prstGeom>
        </p:spPr>
      </p:pic>
      <p:pic>
        <p:nvPicPr>
          <p:cNvPr id="17" name="Image 16" descr="LogoProducedBy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485960" y="6118280"/>
            <a:ext cx="1564445" cy="444445"/>
          </a:xfrm>
          <a:prstGeom prst="rect">
            <a:avLst/>
          </a:prstGeom>
        </p:spPr>
      </p:pic>
      <p:sp>
        <p:nvSpPr>
          <p:cNvPr id="9" name="Rectangle 8">
            <a:hlinkClick r:id="rId14"/>
          </p:cNvPr>
          <p:cNvSpPr/>
          <p:nvPr/>
        </p:nvSpPr>
        <p:spPr>
          <a:xfrm>
            <a:off x="471654" y="6602254"/>
            <a:ext cx="172515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Source: www.myhealthywaist.org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333333"/>
          </a:solidFill>
          <a:latin typeface="Arial Narrow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1" fontAlgn="base" hangingPunct="1">
        <a:spcBef>
          <a:spcPct val="20000"/>
        </a:spcBef>
        <a:spcAft>
          <a:spcPct val="0"/>
        </a:spcAft>
        <a:buClr>
          <a:srgbClr val="333333"/>
        </a:buClr>
        <a:buFont typeface="Arial" pitchFamily="34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800">
          <a:solidFill>
            <a:schemeClr val="tx1"/>
          </a:solidFill>
          <a:latin typeface="+mn-lt"/>
        </a:defRPr>
      </a:lvl2pPr>
      <a:lvl3pPr marL="1322388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000">
          <a:solidFill>
            <a:schemeClr val="tx1"/>
          </a:solidFill>
          <a:latin typeface="+mn-lt"/>
        </a:defRPr>
      </a:lvl4pPr>
      <a:lvl5pPr marL="2138363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000">
          <a:solidFill>
            <a:schemeClr val="tx1"/>
          </a:solidFill>
          <a:latin typeface="+mn-lt"/>
        </a:defRPr>
      </a:lvl5pPr>
      <a:lvl6pPr marL="2595563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019174" y="63570"/>
            <a:ext cx="7686675" cy="707886"/>
          </a:xfrm>
        </p:spPr>
        <p:txBody>
          <a:bodyPr/>
          <a:lstStyle/>
          <a:p>
            <a:pPr eaLnBrk="0" hangingPunct="0">
              <a:defRPr/>
            </a:pPr>
            <a:r>
              <a:rPr lang="en-US" cap="all" dirty="0"/>
              <a:t>Meta-Analysis of Prospective Studies on Sugary Beverage Intake and RELATIVE Risk (RR) of Type 2 Diabetes (N=310,819)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eaLnBrk="0" hangingPunct="0">
              <a:spcBef>
                <a:spcPct val="0"/>
              </a:spcBef>
            </a:pPr>
            <a:r>
              <a:rPr lang="en-US" dirty="0">
                <a:latin typeface="TUM Neue Helvetica 55 Regular" charset="0"/>
                <a:cs typeface="ＭＳ Ｐゴシック" charset="0"/>
              </a:rPr>
              <a:t>Adapted from Malik et al. Diabetes Care 2010;33:2477-83</a:t>
            </a:r>
          </a:p>
        </p:txBody>
      </p:sp>
      <p:grpSp>
        <p:nvGrpSpPr>
          <p:cNvPr id="69" name="Groupe 68"/>
          <p:cNvGrpSpPr/>
          <p:nvPr/>
        </p:nvGrpSpPr>
        <p:grpSpPr>
          <a:xfrm>
            <a:off x="411813" y="1090274"/>
            <a:ext cx="8408659" cy="4931014"/>
            <a:chOff x="243001" y="1090274"/>
            <a:chExt cx="8408659" cy="4931014"/>
          </a:xfrm>
        </p:grpSpPr>
        <p:sp>
          <p:nvSpPr>
            <p:cNvPr id="68" name="Rectangle 67"/>
            <p:cNvSpPr/>
            <p:nvPr/>
          </p:nvSpPr>
          <p:spPr>
            <a:xfrm>
              <a:off x="2508192" y="1090274"/>
              <a:ext cx="6101999" cy="4196083"/>
            </a:xfrm>
            <a:prstGeom prst="rect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3" name="ZoneTexte 2"/>
            <p:cNvSpPr txBox="1"/>
            <p:nvPr/>
          </p:nvSpPr>
          <p:spPr>
            <a:xfrm>
              <a:off x="798730" y="1346354"/>
              <a:ext cx="1636987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sz="1500" b="1" dirty="0" err="1">
                  <a:solidFill>
                    <a:schemeClr val="accent2"/>
                  </a:solidFill>
                </a:rPr>
                <a:t>Montonen</a:t>
              </a:r>
              <a:r>
                <a:rPr lang="fr-CA" sz="1500" b="1" dirty="0">
                  <a:solidFill>
                    <a:schemeClr val="accent2"/>
                  </a:solidFill>
                </a:rPr>
                <a:t>, 2007</a:t>
              </a:r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547059" y="1709255"/>
              <a:ext cx="1864613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sz="1500" b="1" dirty="0" err="1">
                  <a:solidFill>
                    <a:srgbClr val="33CCFF"/>
                  </a:solidFill>
                </a:rPr>
                <a:t>Paynter</a:t>
              </a:r>
              <a:r>
                <a:rPr lang="fr-CA" sz="1500" b="1" dirty="0">
                  <a:solidFill>
                    <a:srgbClr val="33CCFF"/>
                  </a:solidFill>
                </a:rPr>
                <a:t> Men, 2006</a:t>
              </a:r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243001" y="2072156"/>
              <a:ext cx="2170531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sz="1500" b="1" dirty="0" err="1">
                  <a:solidFill>
                    <a:schemeClr val="accent5"/>
                  </a:solidFill>
                </a:rPr>
                <a:t>Paynter</a:t>
              </a:r>
              <a:r>
                <a:rPr lang="fr-CA" sz="1500" b="1" dirty="0">
                  <a:solidFill>
                    <a:schemeClr val="accent5"/>
                  </a:solidFill>
                </a:rPr>
                <a:t> </a:t>
              </a:r>
              <a:r>
                <a:rPr lang="fr-CA" sz="1500" b="1" dirty="0" err="1">
                  <a:solidFill>
                    <a:schemeClr val="accent5"/>
                  </a:solidFill>
                </a:rPr>
                <a:t>Women</a:t>
              </a:r>
              <a:r>
                <a:rPr lang="fr-CA" sz="1500" b="1" dirty="0">
                  <a:solidFill>
                    <a:schemeClr val="accent5"/>
                  </a:solidFill>
                </a:rPr>
                <a:t>, 2006</a:t>
              </a:r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983076" y="2435057"/>
              <a:ext cx="1446230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sz="1500" b="1" dirty="0">
                  <a:solidFill>
                    <a:schemeClr val="accent3"/>
                  </a:solidFill>
                </a:rPr>
                <a:t>Schulze, 2004</a:t>
              </a:r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1072972" y="2797958"/>
              <a:ext cx="1352230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sz="1500" b="1" dirty="0">
                  <a:solidFill>
                    <a:schemeClr val="tx2"/>
                  </a:solidFill>
                </a:rPr>
                <a:t>Palmer, 2008</a:t>
              </a: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914146" y="3160859"/>
              <a:ext cx="1500732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sz="1500" b="1" dirty="0" err="1">
                  <a:solidFill>
                    <a:srgbClr val="FFFF00"/>
                  </a:solidFill>
                </a:rPr>
                <a:t>Bazzano</a:t>
              </a:r>
              <a:r>
                <a:rPr lang="fr-CA" sz="1500" b="1" dirty="0">
                  <a:solidFill>
                    <a:srgbClr val="FFFF00"/>
                  </a:solidFill>
                </a:rPr>
                <a:t>, 2009</a:t>
              </a:r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798730" y="3523760"/>
              <a:ext cx="1617751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sz="1500" b="1" dirty="0" err="1">
                  <a:solidFill>
                    <a:srgbClr val="CC3399"/>
                  </a:solidFill>
                </a:rPr>
                <a:t>Odegaard</a:t>
              </a:r>
              <a:r>
                <a:rPr lang="fr-CA" sz="1500" b="1" dirty="0">
                  <a:solidFill>
                    <a:srgbClr val="CC3399"/>
                  </a:solidFill>
                </a:rPr>
                <a:t>, 2010</a:t>
              </a:r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890102" y="3886661"/>
              <a:ext cx="1553630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sz="1500" b="1" dirty="0" err="1">
                  <a:solidFill>
                    <a:srgbClr val="009900"/>
                  </a:solidFill>
                </a:rPr>
                <a:t>Nettleton</a:t>
              </a:r>
              <a:r>
                <a:rPr lang="fr-CA" sz="1500" b="1" dirty="0">
                  <a:solidFill>
                    <a:srgbClr val="009900"/>
                  </a:solidFill>
                </a:rPr>
                <a:t>, 2009</a:t>
              </a:r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869262" y="4249559"/>
              <a:ext cx="1563248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sz="1500" b="1" dirty="0">
                  <a:solidFill>
                    <a:srgbClr val="FF9900"/>
                  </a:solidFill>
                </a:rPr>
                <a:t>De </a:t>
              </a:r>
              <a:r>
                <a:rPr lang="fr-CA" sz="1500" b="1" dirty="0" err="1">
                  <a:solidFill>
                    <a:srgbClr val="FF9900"/>
                  </a:solidFill>
                </a:rPr>
                <a:t>Konig</a:t>
              </a:r>
              <a:r>
                <a:rPr lang="fr-CA" sz="1500" b="1" dirty="0">
                  <a:solidFill>
                    <a:srgbClr val="FF9900"/>
                  </a:solidFill>
                </a:rPr>
                <a:t>, 2010</a:t>
              </a:r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1179064" y="4955034"/>
              <a:ext cx="118654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sz="1600" b="1" dirty="0" err="1">
                  <a:solidFill>
                    <a:schemeClr val="bg2">
                      <a:lumMod val="25000"/>
                    </a:schemeClr>
                  </a:solidFill>
                </a:rPr>
                <a:t>Combined</a:t>
              </a:r>
              <a:endParaRPr lang="fr-CA" sz="1600" b="1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22" name="ZoneTexte 21"/>
            <p:cNvSpPr txBox="1"/>
            <p:nvPr/>
          </p:nvSpPr>
          <p:spPr>
            <a:xfrm>
              <a:off x="2183109" y="5356988"/>
              <a:ext cx="92525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sz="1600" b="1" dirty="0">
                  <a:solidFill>
                    <a:schemeClr val="tx2"/>
                  </a:solidFill>
                </a:rPr>
                <a:t>.626039</a:t>
              </a:r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4250133" y="5356988"/>
              <a:ext cx="2984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sz="1600" b="1" dirty="0">
                  <a:solidFill>
                    <a:schemeClr val="tx2"/>
                  </a:solidFill>
                </a:rPr>
                <a:t>1</a:t>
              </a:r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5299529" y="5682734"/>
              <a:ext cx="4796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sz="1600" b="1" dirty="0">
                  <a:solidFill>
                    <a:schemeClr val="bg2">
                      <a:lumMod val="25000"/>
                    </a:schemeClr>
                  </a:solidFill>
                </a:rPr>
                <a:t>RR</a:t>
              </a:r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6842421" y="5356988"/>
              <a:ext cx="2984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sz="1600" b="1" dirty="0">
                  <a:solidFill>
                    <a:schemeClr val="tx2"/>
                  </a:solidFill>
                </a:rPr>
                <a:t>2</a:t>
              </a:r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8353180" y="5356988"/>
              <a:ext cx="2984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sz="1600" b="1" dirty="0">
                  <a:solidFill>
                    <a:schemeClr val="tx2"/>
                  </a:solidFill>
                </a:rPr>
                <a:t>3</a:t>
              </a:r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5416321" y="4692716"/>
              <a:ext cx="176202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sz="1600" b="1" dirty="0"/>
                <a:t>1.26 (1.12 - 1.41)</a:t>
              </a:r>
            </a:p>
          </p:txBody>
        </p:sp>
        <p:grpSp>
          <p:nvGrpSpPr>
            <p:cNvPr id="30" name="Groupe 29"/>
            <p:cNvGrpSpPr/>
            <p:nvPr/>
          </p:nvGrpSpPr>
          <p:grpSpPr>
            <a:xfrm>
              <a:off x="2490191" y="1090274"/>
              <a:ext cx="6120000" cy="4210372"/>
              <a:chOff x="2627784" y="985490"/>
              <a:chExt cx="6120000" cy="4210372"/>
            </a:xfrm>
          </p:grpSpPr>
          <p:cxnSp>
            <p:nvCxnSpPr>
              <p:cNvPr id="28" name="Connecteur droit 27"/>
              <p:cNvCxnSpPr/>
              <p:nvPr/>
            </p:nvCxnSpPr>
            <p:spPr>
              <a:xfrm>
                <a:off x="2637308" y="985490"/>
                <a:ext cx="0" cy="4210372"/>
              </a:xfrm>
              <a:prstGeom prst="line">
                <a:avLst/>
              </a:prstGeom>
              <a:ln w="1905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necteur droit 28"/>
              <p:cNvCxnSpPr/>
              <p:nvPr/>
            </p:nvCxnSpPr>
            <p:spPr>
              <a:xfrm rot="5400000">
                <a:off x="5687784" y="2131099"/>
                <a:ext cx="0" cy="6120000"/>
              </a:xfrm>
              <a:prstGeom prst="line">
                <a:avLst/>
              </a:prstGeom>
              <a:ln w="1905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2" name="Connecteur droit 31"/>
            <p:cNvCxnSpPr/>
            <p:nvPr/>
          </p:nvCxnSpPr>
          <p:spPr>
            <a:xfrm>
              <a:off x="2645766" y="5286357"/>
              <a:ext cx="0" cy="108000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 droit 32"/>
            <p:cNvCxnSpPr/>
            <p:nvPr/>
          </p:nvCxnSpPr>
          <p:spPr>
            <a:xfrm>
              <a:off x="4403674" y="5286357"/>
              <a:ext cx="0" cy="108000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/>
            <p:nvPr/>
          </p:nvCxnSpPr>
          <p:spPr>
            <a:xfrm>
              <a:off x="6988595" y="5286357"/>
              <a:ext cx="0" cy="108000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34"/>
            <p:cNvCxnSpPr/>
            <p:nvPr/>
          </p:nvCxnSpPr>
          <p:spPr>
            <a:xfrm>
              <a:off x="8500763" y="5286357"/>
              <a:ext cx="0" cy="108000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35"/>
            <p:cNvCxnSpPr/>
            <p:nvPr/>
          </p:nvCxnSpPr>
          <p:spPr>
            <a:xfrm rot="5400000">
              <a:off x="2454192" y="5107396"/>
              <a:ext cx="0" cy="108000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cteur droit 36"/>
            <p:cNvCxnSpPr/>
            <p:nvPr/>
          </p:nvCxnSpPr>
          <p:spPr>
            <a:xfrm rot="5400000">
              <a:off x="2454192" y="4372452"/>
              <a:ext cx="0" cy="108000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37"/>
            <p:cNvCxnSpPr/>
            <p:nvPr/>
          </p:nvCxnSpPr>
          <p:spPr>
            <a:xfrm rot="5400000">
              <a:off x="2454192" y="4007650"/>
              <a:ext cx="0" cy="108000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cteur droit 38"/>
            <p:cNvCxnSpPr/>
            <p:nvPr/>
          </p:nvCxnSpPr>
          <p:spPr>
            <a:xfrm rot="5400000">
              <a:off x="2454192" y="3647610"/>
              <a:ext cx="0" cy="108000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cteur droit 39"/>
            <p:cNvCxnSpPr/>
            <p:nvPr/>
          </p:nvCxnSpPr>
          <p:spPr>
            <a:xfrm rot="5400000">
              <a:off x="2454192" y="3282808"/>
              <a:ext cx="0" cy="108000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40"/>
            <p:cNvCxnSpPr/>
            <p:nvPr/>
          </p:nvCxnSpPr>
          <p:spPr>
            <a:xfrm rot="5400000">
              <a:off x="2454192" y="2918006"/>
              <a:ext cx="0" cy="108000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cteur droit 41"/>
            <p:cNvCxnSpPr/>
            <p:nvPr/>
          </p:nvCxnSpPr>
          <p:spPr>
            <a:xfrm rot="5400000">
              <a:off x="2454192" y="2543680"/>
              <a:ext cx="0" cy="108000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cteur droit 42"/>
            <p:cNvCxnSpPr/>
            <p:nvPr/>
          </p:nvCxnSpPr>
          <p:spPr>
            <a:xfrm rot="5400000">
              <a:off x="2454192" y="2183640"/>
              <a:ext cx="0" cy="108000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cteur droit 43"/>
            <p:cNvCxnSpPr/>
            <p:nvPr/>
          </p:nvCxnSpPr>
          <p:spPr>
            <a:xfrm rot="5400000">
              <a:off x="2454192" y="1823600"/>
              <a:ext cx="0" cy="108000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cteur droit 44"/>
            <p:cNvCxnSpPr/>
            <p:nvPr/>
          </p:nvCxnSpPr>
          <p:spPr>
            <a:xfrm rot="5400000">
              <a:off x="2454192" y="1456417"/>
              <a:ext cx="0" cy="108000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cteur droit 46"/>
            <p:cNvCxnSpPr/>
            <p:nvPr/>
          </p:nvCxnSpPr>
          <p:spPr>
            <a:xfrm>
              <a:off x="4320489" y="1507018"/>
              <a:ext cx="399600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Connecteur droit 47"/>
            <p:cNvCxnSpPr/>
            <p:nvPr/>
          </p:nvCxnSpPr>
          <p:spPr>
            <a:xfrm>
              <a:off x="4394149" y="1129962"/>
              <a:ext cx="0" cy="4032000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cteur droit 48"/>
            <p:cNvCxnSpPr/>
            <p:nvPr/>
          </p:nvCxnSpPr>
          <p:spPr>
            <a:xfrm>
              <a:off x="5239195" y="1430041"/>
              <a:ext cx="0" cy="3672000"/>
            </a:xfrm>
            <a:prstGeom prst="line">
              <a:avLst/>
            </a:prstGeom>
            <a:ln w="12700">
              <a:solidFill>
                <a:schemeClr val="tx2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Losange 49"/>
            <p:cNvSpPr/>
            <p:nvPr/>
          </p:nvSpPr>
          <p:spPr>
            <a:xfrm>
              <a:off x="4827779" y="5086226"/>
              <a:ext cx="828000" cy="144000"/>
            </a:xfrm>
            <a:prstGeom prst="diamond">
              <a:avLst/>
            </a:prstGeom>
            <a:noFill/>
            <a:ln w="12700"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cxnSp>
          <p:nvCxnSpPr>
            <p:cNvPr id="51" name="Connecteur droit 50"/>
            <p:cNvCxnSpPr/>
            <p:nvPr/>
          </p:nvCxnSpPr>
          <p:spPr>
            <a:xfrm>
              <a:off x="3972618" y="1877600"/>
              <a:ext cx="1512000" cy="0"/>
            </a:xfrm>
            <a:prstGeom prst="line">
              <a:avLst/>
            </a:prstGeom>
            <a:ln>
              <a:solidFill>
                <a:srgbClr val="33CCFF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Connecteur droit 51"/>
            <p:cNvCxnSpPr/>
            <p:nvPr/>
          </p:nvCxnSpPr>
          <p:spPr>
            <a:xfrm>
              <a:off x="4158105" y="2237640"/>
              <a:ext cx="1656000" cy="0"/>
            </a:xfrm>
            <a:prstGeom prst="line">
              <a:avLst/>
            </a:prstGeom>
            <a:ln>
              <a:solidFill>
                <a:schemeClr val="accent5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Connecteur droit 52"/>
            <p:cNvCxnSpPr/>
            <p:nvPr/>
          </p:nvCxnSpPr>
          <p:spPr>
            <a:xfrm>
              <a:off x="5712058" y="2601699"/>
              <a:ext cx="1908000" cy="0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Connecteur droit 53"/>
            <p:cNvCxnSpPr/>
            <p:nvPr/>
          </p:nvCxnSpPr>
          <p:spPr>
            <a:xfrm>
              <a:off x="4606867" y="2972009"/>
              <a:ext cx="11880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Connecteur droit 54"/>
            <p:cNvCxnSpPr/>
            <p:nvPr/>
          </p:nvCxnSpPr>
          <p:spPr>
            <a:xfrm>
              <a:off x="4367623" y="3332049"/>
              <a:ext cx="2088000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Connecteur droit 55"/>
            <p:cNvCxnSpPr/>
            <p:nvPr/>
          </p:nvCxnSpPr>
          <p:spPr>
            <a:xfrm>
              <a:off x="5251305" y="3701615"/>
              <a:ext cx="936000" cy="0"/>
            </a:xfrm>
            <a:prstGeom prst="line">
              <a:avLst/>
            </a:prstGeom>
            <a:ln>
              <a:solidFill>
                <a:srgbClr val="CC3399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Connecteur droit 56"/>
            <p:cNvCxnSpPr/>
            <p:nvPr/>
          </p:nvCxnSpPr>
          <p:spPr>
            <a:xfrm>
              <a:off x="2654505" y="4061650"/>
              <a:ext cx="2376000" cy="0"/>
            </a:xfrm>
            <a:prstGeom prst="line">
              <a:avLst/>
            </a:prstGeom>
            <a:ln>
              <a:solidFill>
                <a:srgbClr val="0099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Connecteur droit 57"/>
            <p:cNvCxnSpPr/>
            <p:nvPr/>
          </p:nvCxnSpPr>
          <p:spPr>
            <a:xfrm>
              <a:off x="4483256" y="4427021"/>
              <a:ext cx="828000" cy="0"/>
            </a:xfrm>
            <a:prstGeom prst="line">
              <a:avLst/>
            </a:prstGeom>
            <a:ln>
              <a:solidFill>
                <a:srgbClr val="FF99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9" name="Rectangle 58"/>
            <p:cNvSpPr/>
            <p:nvPr/>
          </p:nvSpPr>
          <p:spPr>
            <a:xfrm>
              <a:off x="6285406" y="1466768"/>
              <a:ext cx="54000" cy="72000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637731" y="1782747"/>
              <a:ext cx="162000" cy="198000"/>
            </a:xfrm>
            <a:prstGeom prst="rect">
              <a:avLst/>
            </a:prstGeom>
            <a:solidFill>
              <a:srgbClr val="33CCFF"/>
            </a:solidFill>
            <a:ln>
              <a:solidFill>
                <a:srgbClr val="33CCFF"/>
              </a:solidFill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4911455" y="2146654"/>
              <a:ext cx="144000" cy="180000"/>
            </a:xfrm>
            <a:prstGeom prst="rect">
              <a:avLst/>
            </a:prstGeom>
            <a:solidFill>
              <a:schemeClr val="accent5"/>
            </a:solidFill>
            <a:ln>
              <a:solidFill>
                <a:schemeClr val="accent5"/>
              </a:solidFill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6592489" y="2525672"/>
              <a:ext cx="126000" cy="158400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5101529" y="2838568"/>
              <a:ext cx="198000" cy="252000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5344321" y="3257961"/>
              <a:ext cx="126000" cy="1440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580185" y="3543379"/>
              <a:ext cx="252000" cy="306000"/>
            </a:xfrm>
            <a:prstGeom prst="rect">
              <a:avLst/>
            </a:prstGeom>
            <a:solidFill>
              <a:srgbClr val="CC3399"/>
            </a:solidFill>
            <a:ln>
              <a:solidFill>
                <a:srgbClr val="CC3399"/>
              </a:solidFill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763714" y="4250689"/>
              <a:ext cx="270000" cy="352800"/>
            </a:xfrm>
            <a:prstGeom prst="rect">
              <a:avLst/>
            </a:prstGeom>
            <a:solidFill>
              <a:srgbClr val="FF9900"/>
            </a:solidFill>
            <a:ln>
              <a:solidFill>
                <a:srgbClr val="FF9900"/>
              </a:solidFill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3789510" y="3999756"/>
              <a:ext cx="90000" cy="118800"/>
            </a:xfrm>
            <a:prstGeom prst="rect">
              <a:avLst/>
            </a:prstGeom>
            <a:solidFill>
              <a:srgbClr val="009900"/>
            </a:solidFill>
            <a:ln>
              <a:solidFill>
                <a:srgbClr val="009900"/>
              </a:solidFill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</p:grpSp>
      <p:sp>
        <p:nvSpPr>
          <p:cNvPr id="2" name="Rectangle 1"/>
          <p:cNvSpPr/>
          <p:nvPr/>
        </p:nvSpPr>
        <p:spPr>
          <a:xfrm>
            <a:off x="1181274" y="4699065"/>
            <a:ext cx="7601098" cy="591925"/>
          </a:xfrm>
          <a:prstGeom prst="rect">
            <a:avLst/>
          </a:prstGeom>
          <a:solidFill>
            <a:srgbClr val="2F7CBE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0493585"/>
      </p:ext>
    </p:extLst>
  </p:cSld>
  <p:clrMapOvr>
    <a:masterClrMapping/>
  </p:clrMapOvr>
</p:sld>
</file>

<file path=ppt/theme/theme1.xml><?xml version="1.0" encoding="utf-8"?>
<a:theme xmlns:a="http://schemas.openxmlformats.org/drawingml/2006/main" name="Masque MyHealthyWaist">
  <a:themeElements>
    <a:clrScheme name="myhealthywaist">
      <a:dk1>
        <a:srgbClr val="3F3F3F"/>
      </a:dk1>
      <a:lt1>
        <a:srgbClr val="FFFFFF"/>
      </a:lt1>
      <a:dk2>
        <a:srgbClr val="316598"/>
      </a:dk2>
      <a:lt2>
        <a:srgbClr val="BEE0EE"/>
      </a:lt2>
      <a:accent1>
        <a:srgbClr val="2F7CBE"/>
      </a:accent1>
      <a:accent2>
        <a:srgbClr val="BE271B"/>
      </a:accent2>
      <a:accent3>
        <a:srgbClr val="8064A2"/>
      </a:accent3>
      <a:accent4>
        <a:srgbClr val="FFCC00"/>
      </a:accent4>
      <a:accent5>
        <a:srgbClr val="92D050"/>
      </a:accent5>
      <a:accent6>
        <a:srgbClr val="4BACC6"/>
      </a:accent6>
      <a:hlink>
        <a:srgbClr val="0000FF"/>
      </a:hlink>
      <a:folHlink>
        <a:srgbClr val="80008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Masque MyHealthyWaist</Template>
  <TotalTime>67</TotalTime>
  <Words>75</Words>
  <Application>Microsoft Office PowerPoint</Application>
  <PresentationFormat>Affichage à l'écran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Arial Narrow</vt:lpstr>
      <vt:lpstr>TUM Neue Helvetica 55 Regular</vt:lpstr>
      <vt:lpstr>Masque MyHealthyWaist</vt:lpstr>
      <vt:lpstr>Meta-Analysis of Prospective Studies on Sugary Beverage Intake and RELATIVE Risk (RR) of Type 2 Diabetes (N=310,819)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Escalating diabetes Epidemic in China</dc:title>
  <dc:creator>Véronic Tremblay</dc:creator>
  <cp:lastModifiedBy>Isabelle Martineau</cp:lastModifiedBy>
  <cp:revision>14</cp:revision>
  <dcterms:created xsi:type="dcterms:W3CDTF">2012-11-29T12:34:15Z</dcterms:created>
  <dcterms:modified xsi:type="dcterms:W3CDTF">2022-11-29T19:15:24Z</dcterms:modified>
</cp:coreProperties>
</file>