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FFFF"/>
    <a:srgbClr val="CCECFF"/>
    <a:srgbClr val="A20000"/>
    <a:srgbClr val="C0C0C0"/>
    <a:srgbClr val="3399FF"/>
    <a:srgbClr val="96969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B65F74CE-EA83-4491-9454-9789E572A3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99060271-BE4C-4B41-A052-C5DE36E8B89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B723D18A-20FE-4934-8021-DC0ACBDC1B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4940DE67-7403-416C-9F44-F1D2AD3F3B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27B6DA-DC58-4C4F-93A0-15E83A51163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263C9A8D-E1CF-4055-9689-4A9C351145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C0067218-E03A-4030-938F-870E451C96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BB834BC-BA0B-4970-A05F-BD2A157F45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626B3717-14D2-407D-B871-0BC792382C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4160668D-10C6-4B68-9270-A606A1778C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AB12B8B6-5182-46B1-AC8A-8FE85751F6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F1292C-080A-4FF9-A269-F67A87ADCA02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7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166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65372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381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5596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539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620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359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54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4672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6496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099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70257897-C99A-45FB-8D7A-C4456FAE89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66E6560B-BEC9-4302-8525-66BB7162A1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1F0CFF35-FC10-4022-9801-D7114751A2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59CBC483-80D1-4C20-AD41-0B7D7C8AD0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5F122BD-98F3-4B9F-ADF8-E13A93B1A6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A187009-2D71-4F93-92DC-4C8579E0D4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3CF418D9-F129-4361-AD7F-0A4B5152A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F4ECCC23-1E3A-4A3B-A8F7-F9EBFE4F2D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190B64C8-6627-4A05-8581-5E1B81173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 5" descr="14-Hyperglycemia-Fig1-FILM_fond.png">
            <a:extLst>
              <a:ext uri="{FF2B5EF4-FFF2-40B4-BE49-F238E27FC236}">
                <a16:creationId xmlns:a16="http://schemas.microsoft.com/office/drawing/2014/main" id="{BB197F09-836B-4BD1-B96C-C1677330B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itre 1">
            <a:extLst>
              <a:ext uri="{FF2B5EF4-FFF2-40B4-BE49-F238E27FC236}">
                <a16:creationId xmlns:a16="http://schemas.microsoft.com/office/drawing/2014/main" id="{6196CA9E-EFA4-4389-A983-A6D7B578A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-20638"/>
            <a:ext cx="8507412" cy="876301"/>
          </a:xfrm>
        </p:spPr>
        <p:txBody>
          <a:bodyPr/>
          <a:lstStyle/>
          <a:p>
            <a:r>
              <a:rPr lang="en-US" altLang="fr-FR" sz="1700">
                <a:solidFill>
                  <a:schemeClr val="tx1"/>
                </a:solidFill>
              </a:rPr>
              <a:t>AGE-ADJUSTED PREVALENCE OF CORONARY HEART DISEASE (CHD) IN THE U.S. POPULATION OVER 50 YEARS OF AGE, CATEGORIZED BY PRESENCE OF METABOLIC SYNDROME (MS) AND TYPE 2 DIABETES</a:t>
            </a:r>
            <a:endParaRPr lang="fr-CA" altLang="fr-FR" sz="1700">
              <a:solidFill>
                <a:schemeClr val="tx1"/>
              </a:solidFill>
            </a:endParaRPr>
          </a:p>
        </p:txBody>
      </p:sp>
      <p:sp>
        <p:nvSpPr>
          <p:cNvPr id="16387" name="Rectangle 37">
            <a:extLst>
              <a:ext uri="{FF2B5EF4-FFF2-40B4-BE49-F238E27FC236}">
                <a16:creationId xmlns:a16="http://schemas.microsoft.com/office/drawing/2014/main" id="{A8726A96-E995-4E0A-87B1-3724841B2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8" y="6272213"/>
            <a:ext cx="4078287" cy="466725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000"/>
              <a:t>Copyright</a:t>
            </a:r>
            <a:r>
              <a:rPr lang="en-US" altLang="fr-FR" sz="1000" baseline="30000"/>
              <a:t>©</a:t>
            </a:r>
            <a:r>
              <a:rPr lang="en-US" altLang="fr-FR" sz="1000"/>
              <a:t> 2003 American Diabetes Association</a:t>
            </a:r>
          </a:p>
          <a:p>
            <a:r>
              <a:rPr lang="fr-CA" altLang="fr-FR" sz="1000"/>
              <a:t>From Diabetes</a:t>
            </a:r>
            <a:r>
              <a:rPr lang="fr-CA" altLang="fr-FR" sz="1000" baseline="30000"/>
              <a:t>®</a:t>
            </a:r>
            <a:r>
              <a:rPr lang="fr-CA" altLang="fr-FR" sz="1000"/>
              <a:t>, Vol. 52, 2003; 1210-1214</a:t>
            </a:r>
          </a:p>
          <a:p>
            <a:r>
              <a:rPr lang="en-US" altLang="fr-FR" sz="1000"/>
              <a:t>Reprinted with permission from The American Diabetes Association.</a:t>
            </a:r>
          </a:p>
        </p:txBody>
      </p:sp>
      <p:sp>
        <p:nvSpPr>
          <p:cNvPr id="8" name="Cube 7">
            <a:extLst>
              <a:ext uri="{FF2B5EF4-FFF2-40B4-BE49-F238E27FC236}">
                <a16:creationId xmlns:a16="http://schemas.microsoft.com/office/drawing/2014/main" id="{1E8DF486-1A36-4597-8475-94B55B8B18A9}"/>
              </a:ext>
            </a:extLst>
          </p:cNvPr>
          <p:cNvSpPr/>
          <p:nvPr/>
        </p:nvSpPr>
        <p:spPr>
          <a:xfrm>
            <a:off x="2273300" y="2703513"/>
            <a:ext cx="744538" cy="331787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8.7%</a:t>
            </a: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7607B622-50E0-4DE2-BB71-8AF2BDFFFC8A}"/>
              </a:ext>
            </a:extLst>
          </p:cNvPr>
          <p:cNvSpPr/>
          <p:nvPr/>
        </p:nvSpPr>
        <p:spPr>
          <a:xfrm>
            <a:off x="7189788" y="1382713"/>
            <a:ext cx="744537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19.2%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1AA68C6A-898C-4267-B590-6B2D9D108408}"/>
              </a:ext>
            </a:extLst>
          </p:cNvPr>
          <p:cNvSpPr/>
          <p:nvPr/>
        </p:nvSpPr>
        <p:spPr>
          <a:xfrm>
            <a:off x="5559425" y="2843213"/>
            <a:ext cx="744538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7.5%</a:t>
            </a: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1A90513D-1EE8-4C5A-A124-7128A27A567A}"/>
              </a:ext>
            </a:extLst>
          </p:cNvPr>
          <p:cNvSpPr/>
          <p:nvPr/>
        </p:nvSpPr>
        <p:spPr>
          <a:xfrm>
            <a:off x="3919538" y="2071688"/>
            <a:ext cx="744537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13.9%</a:t>
            </a:r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766AB765-4CBA-457F-A861-E2C5A7E523F9}"/>
              </a:ext>
            </a:extLst>
          </p:cNvPr>
          <p:cNvSpPr/>
          <p:nvPr/>
        </p:nvSpPr>
        <p:spPr>
          <a:xfrm>
            <a:off x="7002463" y="5626100"/>
            <a:ext cx="744537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14.8%</a:t>
            </a:r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02B4CAF8-7AC9-4847-B4C2-2FCF1EC9B72E}"/>
              </a:ext>
            </a:extLst>
          </p:cNvPr>
          <p:cNvSpPr/>
          <p:nvPr/>
        </p:nvSpPr>
        <p:spPr>
          <a:xfrm>
            <a:off x="5356225" y="5613400"/>
            <a:ext cx="744538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2.3%</a:t>
            </a:r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DDC4E9DE-C96A-4A7A-A9BA-F90B003409E0}"/>
              </a:ext>
            </a:extLst>
          </p:cNvPr>
          <p:cNvSpPr/>
          <p:nvPr/>
        </p:nvSpPr>
        <p:spPr>
          <a:xfrm>
            <a:off x="3711575" y="5629275"/>
            <a:ext cx="742950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28.7%</a:t>
            </a:r>
          </a:p>
        </p:txBody>
      </p:sp>
      <p:sp>
        <p:nvSpPr>
          <p:cNvPr id="15" name="Cube 14">
            <a:extLst>
              <a:ext uri="{FF2B5EF4-FFF2-40B4-BE49-F238E27FC236}">
                <a16:creationId xmlns:a16="http://schemas.microsoft.com/office/drawing/2014/main" id="{F0E704E3-7618-4498-9C12-238D0C78BA95}"/>
              </a:ext>
            </a:extLst>
          </p:cNvPr>
          <p:cNvSpPr/>
          <p:nvPr/>
        </p:nvSpPr>
        <p:spPr>
          <a:xfrm>
            <a:off x="2065338" y="5626100"/>
            <a:ext cx="742950" cy="333375"/>
          </a:xfrm>
          <a:prstGeom prst="cube">
            <a:avLst>
              <a:gd name="adj" fmla="val 605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buSzPct val="150000"/>
              <a:defRPr/>
            </a:pPr>
            <a:r>
              <a:rPr lang="fr-CA" sz="1600" b="1" kern="100" dirty="0">
                <a:solidFill>
                  <a:schemeClr val="tx1"/>
                </a:solidFill>
              </a:rPr>
              <a:t>54.2%</a:t>
            </a:r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C7DE0AB2-98BD-4A18-B04F-8088470A1199}"/>
              </a:ext>
            </a:extLst>
          </p:cNvPr>
          <p:cNvSpPr/>
          <p:nvPr/>
        </p:nvSpPr>
        <p:spPr bwMode="auto">
          <a:xfrm flipH="1">
            <a:off x="1627632" y="4852416"/>
            <a:ext cx="1618488" cy="621792"/>
          </a:xfrm>
          <a:prstGeom prst="snip1Rect">
            <a:avLst>
              <a:gd name="adj" fmla="val 8100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No MS /</a:t>
            </a:r>
          </a:p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No Type 2 </a:t>
            </a:r>
            <a:r>
              <a:rPr lang="fr-CA" sz="1300" b="1" dirty="0" err="1">
                <a:solidFill>
                  <a:schemeClr val="tx1"/>
                </a:solidFill>
              </a:rPr>
              <a:t>Diabetes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0CF2F4F4-A8D8-43AE-80C3-5A0AF14158AB}"/>
              </a:ext>
            </a:extLst>
          </p:cNvPr>
          <p:cNvSpPr/>
          <p:nvPr/>
        </p:nvSpPr>
        <p:spPr bwMode="auto">
          <a:xfrm flipH="1">
            <a:off x="3273552" y="4852416"/>
            <a:ext cx="1618488" cy="621792"/>
          </a:xfrm>
          <a:prstGeom prst="snip1Rect">
            <a:avLst>
              <a:gd name="adj" fmla="val 8100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MS /</a:t>
            </a:r>
          </a:p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No Type 2 </a:t>
            </a:r>
            <a:r>
              <a:rPr lang="fr-CA" sz="1300" b="1" dirty="0" err="1">
                <a:solidFill>
                  <a:schemeClr val="tx1"/>
                </a:solidFill>
              </a:rPr>
              <a:t>Diabetes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9799457D-7334-4A3B-A34C-761BC8DAD257}"/>
              </a:ext>
            </a:extLst>
          </p:cNvPr>
          <p:cNvSpPr/>
          <p:nvPr/>
        </p:nvSpPr>
        <p:spPr bwMode="auto">
          <a:xfrm flipH="1">
            <a:off x="6565392" y="4852416"/>
            <a:ext cx="1618488" cy="621792"/>
          </a:xfrm>
          <a:prstGeom prst="snip1Rect">
            <a:avLst>
              <a:gd name="adj" fmla="val 8100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Type 2 </a:t>
            </a:r>
            <a:r>
              <a:rPr lang="fr-CA" sz="1300" b="1" dirty="0" err="1">
                <a:solidFill>
                  <a:schemeClr val="tx1"/>
                </a:solidFill>
              </a:rPr>
              <a:t>Diabetes</a:t>
            </a:r>
            <a:endParaRPr lang="fr-CA" sz="1300" b="1" dirty="0">
              <a:solidFill>
                <a:schemeClr val="tx1"/>
              </a:solidFill>
            </a:endParaRPr>
          </a:p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/ MS</a:t>
            </a:r>
          </a:p>
        </p:txBody>
      </p:sp>
      <p:sp>
        <p:nvSpPr>
          <p:cNvPr id="22" name="Rogner un rectangle à un seul coin 21">
            <a:extLst>
              <a:ext uri="{FF2B5EF4-FFF2-40B4-BE49-F238E27FC236}">
                <a16:creationId xmlns:a16="http://schemas.microsoft.com/office/drawing/2014/main" id="{9B47740C-CF01-46C4-9665-577889A33E18}"/>
              </a:ext>
            </a:extLst>
          </p:cNvPr>
          <p:cNvSpPr/>
          <p:nvPr/>
        </p:nvSpPr>
        <p:spPr bwMode="auto">
          <a:xfrm flipH="1">
            <a:off x="4919472" y="4852416"/>
            <a:ext cx="1618488" cy="621792"/>
          </a:xfrm>
          <a:prstGeom prst="snip1Rect">
            <a:avLst>
              <a:gd name="adj" fmla="val 8100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Type 2 </a:t>
            </a:r>
            <a:r>
              <a:rPr lang="fr-CA" sz="1300" b="1" dirty="0" err="1">
                <a:solidFill>
                  <a:schemeClr val="tx1"/>
                </a:solidFill>
              </a:rPr>
              <a:t>Diabetes</a:t>
            </a:r>
            <a:endParaRPr lang="fr-CA" sz="1300" b="1" dirty="0">
              <a:solidFill>
                <a:schemeClr val="tx1"/>
              </a:solidFill>
            </a:endParaRPr>
          </a:p>
          <a:p>
            <a:pPr algn="ctr">
              <a:lnSpc>
                <a:spcPts val="1500"/>
              </a:lnSpc>
              <a:defRPr/>
            </a:pPr>
            <a:r>
              <a:rPr lang="fr-CA" sz="1300" b="1" dirty="0">
                <a:solidFill>
                  <a:schemeClr val="tx1"/>
                </a:solidFill>
              </a:rPr>
              <a:t>/ No MS</a:t>
            </a:r>
          </a:p>
        </p:txBody>
      </p:sp>
      <p:sp>
        <p:nvSpPr>
          <p:cNvPr id="16408" name="ZoneTexte 22">
            <a:extLst>
              <a:ext uri="{FF2B5EF4-FFF2-40B4-BE49-F238E27FC236}">
                <a16:creationId xmlns:a16="http://schemas.microsoft.com/office/drawing/2014/main" id="{115033B2-37AA-4761-A586-7F61E8A79E2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850106" y="2874169"/>
            <a:ext cx="2636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2000" b="1"/>
              <a:t>CHD Prevalence (%)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6318</TotalTime>
  <Words>103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AGE-ADJUSTED PREVALENCE OF CORONARY HEART DISEASE (CHD) IN THE U.S. POPULATION OVER 50 YEARS OF AGE, CATEGORIZED BY PRESENCE OF METABOLIC SYNDROME (MS) AND TYPE 2 DIABETES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380</cp:revision>
  <dcterms:created xsi:type="dcterms:W3CDTF">2007-08-27T23:55:38Z</dcterms:created>
  <dcterms:modified xsi:type="dcterms:W3CDTF">2022-12-01T12:56:44Z</dcterms:modified>
</cp:coreProperties>
</file>