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57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B8FAD"/>
    <a:srgbClr val="777777"/>
    <a:srgbClr val="CCECFF"/>
    <a:srgbClr val="B40000"/>
    <a:srgbClr val="DA0000"/>
    <a:srgbClr val="640000"/>
    <a:srgbClr val="000000"/>
    <a:srgbClr val="154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4A954577-D2D0-46EB-BDDA-03B0E7E380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2D0061BB-E65C-40CB-BD46-157CFEC7AEF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EFF2261F-3542-4896-8AD6-9A2B3A661B9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2FA69EB4-B3F4-4544-AC3A-9F980BC8895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DEF185-4E64-4E74-90D5-6458E98A1C4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8208EF55-2898-4AE8-A937-F43EF3E92E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B0D208F8-B3D9-4A44-952A-9437AB5E78B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8058FD96-3FB7-4182-868D-EC871F67D19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634D7E37-EDC7-47D8-9A78-2DBA619166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4F1A7E71-5122-40AD-BB25-C96D025884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9505636E-C3CF-46E6-B1D2-C865D367D3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8534C0-BF35-41AC-82DE-877CE6B456E8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9183979F-6221-4DDC-A2FF-760E7F6709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C47887E4-6410-477C-B09F-117A627D756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FC42A7-0EDC-4E37-B318-0CEF8C4546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6F30AC-29BD-416D-8C68-49F5A441BF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5264DB0E-F138-427C-A664-CA684F25660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3C74D82F-C75B-4F7C-93B6-067AE47B45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6685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303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0905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2592378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664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583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9611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447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849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910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0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661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9516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3E4EAB4D-0932-43F3-98CC-45DFAB33E6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4">
            <a:extLst>
              <a:ext uri="{FF2B5EF4-FFF2-40B4-BE49-F238E27FC236}">
                <a16:creationId xmlns:a16="http://schemas.microsoft.com/office/drawing/2014/main" id="{D2112916-E7BC-436E-B334-11C36C9589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DFB14B98-7385-4748-B799-9A420C65E1D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9FBC7FFD-2B4E-4C11-AC3B-656D7F81F4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128F878B-8BC8-4D8D-8404-7B8DD42280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D03E0F92-0725-4E56-BB8B-5B4E6865B47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3080" name="Rectangle 11">
            <a:extLst>
              <a:ext uri="{FF2B5EF4-FFF2-40B4-BE49-F238E27FC236}">
                <a16:creationId xmlns:a16="http://schemas.microsoft.com/office/drawing/2014/main" id="{6876FCED-1979-424E-BD1D-1ACA4357C6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3081" name="Picture 18">
            <a:extLst>
              <a:ext uri="{FF2B5EF4-FFF2-40B4-BE49-F238E27FC236}">
                <a16:creationId xmlns:a16="http://schemas.microsoft.com/office/drawing/2014/main" id="{6215E60E-4A2A-44CA-B04F-695CE7C70F2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20">
            <a:extLst>
              <a:ext uri="{FF2B5EF4-FFF2-40B4-BE49-F238E27FC236}">
                <a16:creationId xmlns:a16="http://schemas.microsoft.com/office/drawing/2014/main" id="{AB41CDAE-172B-450E-A2FD-A4CB46F534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 3" descr="52-INFL-AGE-Fig1-FILM_fond.png">
            <a:extLst>
              <a:ext uri="{FF2B5EF4-FFF2-40B4-BE49-F238E27FC236}">
                <a16:creationId xmlns:a16="http://schemas.microsoft.com/office/drawing/2014/main" id="{3C839D4D-A0E7-4A9D-872F-28731484F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931863"/>
            <a:ext cx="598805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re 1">
            <a:extLst>
              <a:ext uri="{FF2B5EF4-FFF2-40B4-BE49-F238E27FC236}">
                <a16:creationId xmlns:a16="http://schemas.microsoft.com/office/drawing/2014/main" id="{8E069259-C863-48C2-80F2-2F49D852C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63500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AGE-RELATED CHANGES IN INTRA-ABDOMINAL ADIPOSE TISSUE DISTRIBUTION IN (a) MEN AND (b) WOMEN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11268" name="ZoneTexte 4">
            <a:extLst>
              <a:ext uri="{FF2B5EF4-FFF2-40B4-BE49-F238E27FC236}">
                <a16:creationId xmlns:a16="http://schemas.microsoft.com/office/drawing/2014/main" id="{A04B4BF3-B92D-4B3D-9C5C-A7F034A97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300" y="869950"/>
            <a:ext cx="403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(a)</a:t>
            </a:r>
          </a:p>
        </p:txBody>
      </p:sp>
      <p:sp>
        <p:nvSpPr>
          <p:cNvPr id="11269" name="ZoneTexte 5">
            <a:extLst>
              <a:ext uri="{FF2B5EF4-FFF2-40B4-BE49-F238E27FC236}">
                <a16:creationId xmlns:a16="http://schemas.microsoft.com/office/drawing/2014/main" id="{137C338E-832D-40E6-990A-1D01E3579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363" y="3559175"/>
            <a:ext cx="41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400" b="1"/>
              <a:t>(b)</a:t>
            </a:r>
          </a:p>
        </p:txBody>
      </p:sp>
      <p:sp>
        <p:nvSpPr>
          <p:cNvPr id="11270" name="ZoneTexte 6">
            <a:extLst>
              <a:ext uri="{FF2B5EF4-FFF2-40B4-BE49-F238E27FC236}">
                <a16:creationId xmlns:a16="http://schemas.microsoft.com/office/drawing/2014/main" id="{0384963B-B38D-46A1-8D25-4E2938580BA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1122362" y="3359150"/>
            <a:ext cx="35067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600" b="1"/>
              <a:t>Relative segmental fat volume (%)</a:t>
            </a:r>
          </a:p>
        </p:txBody>
      </p:sp>
      <p:sp>
        <p:nvSpPr>
          <p:cNvPr id="11271" name="Rectangle 37">
            <a:extLst>
              <a:ext uri="{FF2B5EF4-FFF2-40B4-BE49-F238E27FC236}">
                <a16:creationId xmlns:a16="http://schemas.microsoft.com/office/drawing/2014/main" id="{BFEF91A6-A183-4C19-ABF4-8F7DB7D9D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9150" y="6311900"/>
            <a:ext cx="3055938" cy="369888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From Kotani K et al. Int J Obes 1994; 18: 207-12</a:t>
            </a:r>
          </a:p>
          <a:p>
            <a:pPr eaLnBrk="1" hangingPunct="1"/>
            <a:r>
              <a:rPr lang="fr-CA" altLang="fr-FR" sz="1000"/>
              <a:t>Reproduced with permission</a:t>
            </a:r>
          </a:p>
        </p:txBody>
      </p:sp>
      <p:sp>
        <p:nvSpPr>
          <p:cNvPr id="9" name="Rogner un rectangle à un seul coin 8">
            <a:extLst>
              <a:ext uri="{FF2B5EF4-FFF2-40B4-BE49-F238E27FC236}">
                <a16:creationId xmlns:a16="http://schemas.microsoft.com/office/drawing/2014/main" id="{0648B069-8A8F-4C38-A14C-324B08486C84}"/>
              </a:ext>
            </a:extLst>
          </p:cNvPr>
          <p:cNvSpPr/>
          <p:nvPr/>
        </p:nvSpPr>
        <p:spPr>
          <a:xfrm flipH="1">
            <a:off x="7005919" y="959223"/>
            <a:ext cx="721657" cy="143437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900" b="1" kern="100" dirty="0">
                <a:solidFill>
                  <a:schemeClr val="tx1"/>
                </a:solidFill>
              </a:rPr>
              <a:t>Head</a:t>
            </a:r>
          </a:p>
        </p:txBody>
      </p:sp>
      <p:sp>
        <p:nvSpPr>
          <p:cNvPr id="10" name="Rogner un rectangle à un seul coin 9">
            <a:extLst>
              <a:ext uri="{FF2B5EF4-FFF2-40B4-BE49-F238E27FC236}">
                <a16:creationId xmlns:a16="http://schemas.microsoft.com/office/drawing/2014/main" id="{79C8B4BF-56D7-4084-937A-87E998FE57B3}"/>
              </a:ext>
            </a:extLst>
          </p:cNvPr>
          <p:cNvSpPr/>
          <p:nvPr/>
        </p:nvSpPr>
        <p:spPr>
          <a:xfrm flipH="1">
            <a:off x="7005919" y="1129552"/>
            <a:ext cx="721657" cy="143437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900" b="1" kern="100" dirty="0" err="1">
                <a:solidFill>
                  <a:schemeClr val="tx1"/>
                </a:solidFill>
              </a:rPr>
              <a:t>Forearm</a:t>
            </a:r>
            <a:endParaRPr lang="fr-CA" sz="900" b="1" kern="100" dirty="0">
              <a:solidFill>
                <a:schemeClr val="tx1"/>
              </a:solidFill>
            </a:endParaRPr>
          </a:p>
        </p:txBody>
      </p:sp>
      <p:sp>
        <p:nvSpPr>
          <p:cNvPr id="11" name="Rogner un rectangle à un seul coin 10">
            <a:extLst>
              <a:ext uri="{FF2B5EF4-FFF2-40B4-BE49-F238E27FC236}">
                <a16:creationId xmlns:a16="http://schemas.microsoft.com/office/drawing/2014/main" id="{927CA034-A7B7-4ABE-BDE4-78AD22CD7F85}"/>
              </a:ext>
            </a:extLst>
          </p:cNvPr>
          <p:cNvSpPr/>
          <p:nvPr/>
        </p:nvSpPr>
        <p:spPr>
          <a:xfrm flipH="1">
            <a:off x="7005919" y="1299881"/>
            <a:ext cx="721657" cy="143437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900" b="1" kern="100" dirty="0" err="1">
                <a:solidFill>
                  <a:schemeClr val="tx1"/>
                </a:solidFill>
              </a:rPr>
              <a:t>Upper</a:t>
            </a:r>
            <a:r>
              <a:rPr lang="fr-CA" sz="900" b="1" kern="100" dirty="0">
                <a:solidFill>
                  <a:schemeClr val="tx1"/>
                </a:solidFill>
              </a:rPr>
              <a:t> arm</a:t>
            </a:r>
          </a:p>
        </p:txBody>
      </p:sp>
      <p:sp>
        <p:nvSpPr>
          <p:cNvPr id="12" name="Rogner un rectangle à un seul coin 11">
            <a:extLst>
              <a:ext uri="{FF2B5EF4-FFF2-40B4-BE49-F238E27FC236}">
                <a16:creationId xmlns:a16="http://schemas.microsoft.com/office/drawing/2014/main" id="{DCF187BA-7A3B-494C-BA82-EAB45A8E001F}"/>
              </a:ext>
            </a:extLst>
          </p:cNvPr>
          <p:cNvSpPr/>
          <p:nvPr/>
        </p:nvSpPr>
        <p:spPr>
          <a:xfrm flipH="1">
            <a:off x="7005919" y="1470210"/>
            <a:ext cx="721657" cy="143437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900" b="1" kern="100" dirty="0" err="1">
                <a:solidFill>
                  <a:schemeClr val="tx1"/>
                </a:solidFill>
              </a:rPr>
              <a:t>Chest</a:t>
            </a:r>
            <a:endParaRPr lang="fr-CA" sz="900" b="1" kern="100" dirty="0">
              <a:solidFill>
                <a:schemeClr val="tx1"/>
              </a:solidFill>
            </a:endParaRPr>
          </a:p>
        </p:txBody>
      </p:sp>
      <p:sp>
        <p:nvSpPr>
          <p:cNvPr id="13" name="Rogner un rectangle à un seul coin 12">
            <a:extLst>
              <a:ext uri="{FF2B5EF4-FFF2-40B4-BE49-F238E27FC236}">
                <a16:creationId xmlns:a16="http://schemas.microsoft.com/office/drawing/2014/main" id="{E16DE40C-02B1-4D92-BC7C-EAF25AE020DD}"/>
              </a:ext>
            </a:extLst>
          </p:cNvPr>
          <p:cNvSpPr/>
          <p:nvPr/>
        </p:nvSpPr>
        <p:spPr>
          <a:xfrm flipH="1">
            <a:off x="1199029" y="3334870"/>
            <a:ext cx="593912" cy="152401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noFill/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800" b="1" kern="100" dirty="0">
                <a:solidFill>
                  <a:schemeClr val="tx1"/>
                </a:solidFill>
              </a:rPr>
              <a:t>Age (</a:t>
            </a:r>
            <a:r>
              <a:rPr lang="fr-CA" sz="800" b="1" kern="100" dirty="0" err="1">
                <a:solidFill>
                  <a:schemeClr val="tx1"/>
                </a:solidFill>
              </a:rPr>
              <a:t>years</a:t>
            </a:r>
            <a:r>
              <a:rPr lang="fr-CA" sz="800" b="1" kern="1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" name="Rogner un rectangle à un seul coin 14">
            <a:extLst>
              <a:ext uri="{FF2B5EF4-FFF2-40B4-BE49-F238E27FC236}">
                <a16:creationId xmlns:a16="http://schemas.microsoft.com/office/drawing/2014/main" id="{273F9F0E-5D97-46B9-AE2E-2B3ECD430D9E}"/>
              </a:ext>
            </a:extLst>
          </p:cNvPr>
          <p:cNvSpPr/>
          <p:nvPr/>
        </p:nvSpPr>
        <p:spPr>
          <a:xfrm flipH="1">
            <a:off x="1190065" y="6024282"/>
            <a:ext cx="593912" cy="152401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noFill/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800" b="1" kern="100" dirty="0">
                <a:solidFill>
                  <a:schemeClr val="tx1"/>
                </a:solidFill>
              </a:rPr>
              <a:t>Age (</a:t>
            </a:r>
            <a:r>
              <a:rPr lang="fr-CA" sz="800" b="1" kern="100" dirty="0" err="1">
                <a:solidFill>
                  <a:schemeClr val="tx1"/>
                </a:solidFill>
              </a:rPr>
              <a:t>years</a:t>
            </a:r>
            <a:r>
              <a:rPr lang="fr-CA" sz="800" b="1" kern="1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Rogner un rectangle à un seul coin 15">
            <a:extLst>
              <a:ext uri="{FF2B5EF4-FFF2-40B4-BE49-F238E27FC236}">
                <a16:creationId xmlns:a16="http://schemas.microsoft.com/office/drawing/2014/main" id="{42880D21-8E57-4C47-B253-3A6015B8C0BE}"/>
              </a:ext>
            </a:extLst>
          </p:cNvPr>
          <p:cNvSpPr/>
          <p:nvPr/>
        </p:nvSpPr>
        <p:spPr>
          <a:xfrm flipH="1">
            <a:off x="7005919" y="3648634"/>
            <a:ext cx="721657" cy="143437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900" b="1" kern="100" dirty="0">
                <a:solidFill>
                  <a:schemeClr val="tx1"/>
                </a:solidFill>
              </a:rPr>
              <a:t>Head</a:t>
            </a:r>
          </a:p>
        </p:txBody>
      </p:sp>
      <p:sp>
        <p:nvSpPr>
          <p:cNvPr id="17" name="Rogner un rectangle à un seul coin 16">
            <a:extLst>
              <a:ext uri="{FF2B5EF4-FFF2-40B4-BE49-F238E27FC236}">
                <a16:creationId xmlns:a16="http://schemas.microsoft.com/office/drawing/2014/main" id="{78C25374-987D-442F-BFC5-556995A99CF7}"/>
              </a:ext>
            </a:extLst>
          </p:cNvPr>
          <p:cNvSpPr/>
          <p:nvPr/>
        </p:nvSpPr>
        <p:spPr>
          <a:xfrm flipH="1">
            <a:off x="7005919" y="3818963"/>
            <a:ext cx="721657" cy="143437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900" b="1" kern="100" dirty="0" err="1">
                <a:solidFill>
                  <a:schemeClr val="tx1"/>
                </a:solidFill>
              </a:rPr>
              <a:t>Forearm</a:t>
            </a:r>
            <a:endParaRPr lang="fr-CA" sz="900" b="1" kern="100" dirty="0">
              <a:solidFill>
                <a:schemeClr val="tx1"/>
              </a:solidFill>
            </a:endParaRPr>
          </a:p>
        </p:txBody>
      </p:sp>
      <p:sp>
        <p:nvSpPr>
          <p:cNvPr id="18" name="Rogner un rectangle à un seul coin 17">
            <a:extLst>
              <a:ext uri="{FF2B5EF4-FFF2-40B4-BE49-F238E27FC236}">
                <a16:creationId xmlns:a16="http://schemas.microsoft.com/office/drawing/2014/main" id="{CC89F0C4-4449-4885-A08D-48AFE9F59A28}"/>
              </a:ext>
            </a:extLst>
          </p:cNvPr>
          <p:cNvSpPr/>
          <p:nvPr/>
        </p:nvSpPr>
        <p:spPr>
          <a:xfrm flipH="1">
            <a:off x="7005919" y="3989292"/>
            <a:ext cx="721657" cy="143437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900" b="1" kern="100" dirty="0" err="1">
                <a:solidFill>
                  <a:schemeClr val="tx1"/>
                </a:solidFill>
              </a:rPr>
              <a:t>Upper</a:t>
            </a:r>
            <a:r>
              <a:rPr lang="fr-CA" sz="900" b="1" kern="100" dirty="0">
                <a:solidFill>
                  <a:schemeClr val="tx1"/>
                </a:solidFill>
              </a:rPr>
              <a:t> arm</a:t>
            </a:r>
          </a:p>
        </p:txBody>
      </p:sp>
      <p:sp>
        <p:nvSpPr>
          <p:cNvPr id="19" name="Rogner un rectangle à un seul coin 18">
            <a:extLst>
              <a:ext uri="{FF2B5EF4-FFF2-40B4-BE49-F238E27FC236}">
                <a16:creationId xmlns:a16="http://schemas.microsoft.com/office/drawing/2014/main" id="{7EEAEFD6-F486-48D7-B95E-18DF26C000B5}"/>
              </a:ext>
            </a:extLst>
          </p:cNvPr>
          <p:cNvSpPr/>
          <p:nvPr/>
        </p:nvSpPr>
        <p:spPr>
          <a:xfrm flipH="1">
            <a:off x="7005919" y="4159621"/>
            <a:ext cx="721657" cy="143437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900" b="1" kern="100" dirty="0" err="1">
                <a:solidFill>
                  <a:schemeClr val="tx1"/>
                </a:solidFill>
              </a:rPr>
              <a:t>Chest</a:t>
            </a:r>
            <a:endParaRPr lang="fr-CA" sz="900" b="1" kern="100" dirty="0">
              <a:solidFill>
                <a:schemeClr val="tx1"/>
              </a:solidFill>
            </a:endParaRPr>
          </a:p>
        </p:txBody>
      </p: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D362918A-0D04-4A31-ADF2-750377642301}"/>
              </a:ext>
            </a:extLst>
          </p:cNvPr>
          <p:cNvSpPr/>
          <p:nvPr/>
        </p:nvSpPr>
        <p:spPr>
          <a:xfrm flipH="1">
            <a:off x="7005919" y="2599764"/>
            <a:ext cx="721657" cy="143437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900" b="1" kern="100" dirty="0" err="1">
                <a:solidFill>
                  <a:schemeClr val="tx1"/>
                </a:solidFill>
              </a:rPr>
              <a:t>Thigh</a:t>
            </a:r>
            <a:endParaRPr lang="fr-CA" sz="900" b="1" kern="100" dirty="0">
              <a:solidFill>
                <a:schemeClr val="tx1"/>
              </a:solidFill>
            </a:endParaRPr>
          </a:p>
        </p:txBody>
      </p:sp>
      <p:sp>
        <p:nvSpPr>
          <p:cNvPr id="21" name="Rogner un rectangle à un seul coin 20">
            <a:extLst>
              <a:ext uri="{FF2B5EF4-FFF2-40B4-BE49-F238E27FC236}">
                <a16:creationId xmlns:a16="http://schemas.microsoft.com/office/drawing/2014/main" id="{DDE4490B-884C-4154-B8D3-7F965C5ABB47}"/>
              </a:ext>
            </a:extLst>
          </p:cNvPr>
          <p:cNvSpPr/>
          <p:nvPr/>
        </p:nvSpPr>
        <p:spPr>
          <a:xfrm flipH="1">
            <a:off x="7005919" y="2770093"/>
            <a:ext cx="721657" cy="143437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900" b="1" kern="100" dirty="0">
                <a:solidFill>
                  <a:schemeClr val="tx1"/>
                </a:solidFill>
              </a:rPr>
              <a:t>Calf</a:t>
            </a:r>
          </a:p>
        </p:txBody>
      </p:sp>
      <p:sp>
        <p:nvSpPr>
          <p:cNvPr id="22" name="Rogner un rectangle à un seul coin 21">
            <a:extLst>
              <a:ext uri="{FF2B5EF4-FFF2-40B4-BE49-F238E27FC236}">
                <a16:creationId xmlns:a16="http://schemas.microsoft.com/office/drawing/2014/main" id="{F7C99576-EBA6-4075-AC8F-876264C14C02}"/>
              </a:ext>
            </a:extLst>
          </p:cNvPr>
          <p:cNvSpPr/>
          <p:nvPr/>
        </p:nvSpPr>
        <p:spPr>
          <a:xfrm flipH="1">
            <a:off x="7005919" y="5289176"/>
            <a:ext cx="721657" cy="143437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900" b="1" kern="100" dirty="0" err="1">
                <a:solidFill>
                  <a:schemeClr val="tx1"/>
                </a:solidFill>
              </a:rPr>
              <a:t>Thigh</a:t>
            </a:r>
            <a:endParaRPr lang="fr-CA" sz="900" b="1" kern="100" dirty="0">
              <a:solidFill>
                <a:schemeClr val="tx1"/>
              </a:solidFill>
            </a:endParaRPr>
          </a:p>
        </p:txBody>
      </p:sp>
      <p:sp>
        <p:nvSpPr>
          <p:cNvPr id="23" name="Rogner un rectangle à un seul coin 22">
            <a:extLst>
              <a:ext uri="{FF2B5EF4-FFF2-40B4-BE49-F238E27FC236}">
                <a16:creationId xmlns:a16="http://schemas.microsoft.com/office/drawing/2014/main" id="{DE7B93CF-41E1-45B5-9256-88921E77ACD1}"/>
              </a:ext>
            </a:extLst>
          </p:cNvPr>
          <p:cNvSpPr/>
          <p:nvPr/>
        </p:nvSpPr>
        <p:spPr>
          <a:xfrm flipH="1">
            <a:off x="7005919" y="5459505"/>
            <a:ext cx="721657" cy="143437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900" b="1" kern="100" dirty="0">
                <a:solidFill>
                  <a:schemeClr val="tx1"/>
                </a:solidFill>
              </a:rPr>
              <a:t>Calf</a:t>
            </a:r>
          </a:p>
        </p:txBody>
      </p:sp>
      <p:sp>
        <p:nvSpPr>
          <p:cNvPr id="24" name="Rogner un rectangle à un seul coin 23">
            <a:extLst>
              <a:ext uri="{FF2B5EF4-FFF2-40B4-BE49-F238E27FC236}">
                <a16:creationId xmlns:a16="http://schemas.microsoft.com/office/drawing/2014/main" id="{D1A33C42-B8C8-41D7-B771-FC020ABD9C84}"/>
              </a:ext>
            </a:extLst>
          </p:cNvPr>
          <p:cNvSpPr/>
          <p:nvPr/>
        </p:nvSpPr>
        <p:spPr>
          <a:xfrm flipH="1">
            <a:off x="7005638" y="1765300"/>
            <a:ext cx="1273175" cy="304800"/>
          </a:xfrm>
          <a:prstGeom prst="snip1Rect">
            <a:avLst>
              <a:gd name="adj" fmla="val 11904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000" b="1" dirty="0"/>
              <a:t>Abdomen</a:t>
            </a:r>
          </a:p>
          <a:p>
            <a:pPr algn="ctr">
              <a:defRPr/>
            </a:pPr>
            <a:r>
              <a:rPr lang="fr-CA" sz="1000" b="1" dirty="0"/>
              <a:t>(</a:t>
            </a:r>
            <a:r>
              <a:rPr lang="fr-CA" sz="1000" b="1" dirty="0" err="1"/>
              <a:t>subcutaneous</a:t>
            </a:r>
            <a:r>
              <a:rPr lang="fr-CA" sz="1000" b="1" dirty="0"/>
              <a:t>)</a:t>
            </a:r>
          </a:p>
        </p:txBody>
      </p:sp>
      <p:sp>
        <p:nvSpPr>
          <p:cNvPr id="25" name="Rogner un rectangle à un seul coin 24">
            <a:extLst>
              <a:ext uri="{FF2B5EF4-FFF2-40B4-BE49-F238E27FC236}">
                <a16:creationId xmlns:a16="http://schemas.microsoft.com/office/drawing/2014/main" id="{C6B21B7C-F020-4BEB-B44A-4AC8FA9BF167}"/>
              </a:ext>
            </a:extLst>
          </p:cNvPr>
          <p:cNvSpPr/>
          <p:nvPr/>
        </p:nvSpPr>
        <p:spPr>
          <a:xfrm flipH="1">
            <a:off x="7005638" y="4454525"/>
            <a:ext cx="1273175" cy="306388"/>
          </a:xfrm>
          <a:prstGeom prst="snip1Rect">
            <a:avLst>
              <a:gd name="adj" fmla="val 11904"/>
            </a:avLst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000" b="1" dirty="0"/>
              <a:t>Abdomen</a:t>
            </a:r>
          </a:p>
          <a:p>
            <a:pPr algn="ctr">
              <a:defRPr/>
            </a:pPr>
            <a:r>
              <a:rPr lang="fr-CA" sz="1000" b="1" dirty="0"/>
              <a:t>(</a:t>
            </a:r>
            <a:r>
              <a:rPr lang="fr-CA" sz="1000" b="1" dirty="0" err="1"/>
              <a:t>subcutaneous</a:t>
            </a:r>
            <a:r>
              <a:rPr lang="fr-CA" sz="1000" b="1" dirty="0"/>
              <a:t>)</a:t>
            </a:r>
          </a:p>
        </p:txBody>
      </p:sp>
      <p:sp>
        <p:nvSpPr>
          <p:cNvPr id="26" name="Rogner un rectangle à un seul coin 25">
            <a:extLst>
              <a:ext uri="{FF2B5EF4-FFF2-40B4-BE49-F238E27FC236}">
                <a16:creationId xmlns:a16="http://schemas.microsoft.com/office/drawing/2014/main" id="{6A263605-E66F-48CE-8A39-63B4A5A642CE}"/>
              </a:ext>
            </a:extLst>
          </p:cNvPr>
          <p:cNvSpPr/>
          <p:nvPr/>
        </p:nvSpPr>
        <p:spPr>
          <a:xfrm flipH="1">
            <a:off x="7005638" y="2124075"/>
            <a:ext cx="1273175" cy="304800"/>
          </a:xfrm>
          <a:prstGeom prst="snip1Rect">
            <a:avLst>
              <a:gd name="adj" fmla="val 11904"/>
            </a:avLst>
          </a:prstGeom>
          <a:gradFill>
            <a:gsLst>
              <a:gs pos="0">
                <a:srgbClr val="B40000"/>
              </a:gs>
              <a:gs pos="52000">
                <a:srgbClr val="640000"/>
              </a:gs>
            </a:gsLst>
            <a:lin ang="16200000" scaled="1"/>
          </a:gradFill>
          <a:ln>
            <a:solidFill>
              <a:srgbClr val="B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000" b="1" dirty="0"/>
              <a:t>Abdomen</a:t>
            </a:r>
          </a:p>
          <a:p>
            <a:pPr algn="ctr">
              <a:defRPr/>
            </a:pPr>
            <a:r>
              <a:rPr lang="fr-CA" sz="1000" b="1" dirty="0"/>
              <a:t>(intra-abdominal)</a:t>
            </a:r>
          </a:p>
        </p:txBody>
      </p:sp>
      <p:sp>
        <p:nvSpPr>
          <p:cNvPr id="27" name="Rogner un rectangle à un seul coin 26">
            <a:extLst>
              <a:ext uri="{FF2B5EF4-FFF2-40B4-BE49-F238E27FC236}">
                <a16:creationId xmlns:a16="http://schemas.microsoft.com/office/drawing/2014/main" id="{4C9657EA-196F-4921-9A54-2E7126546F98}"/>
              </a:ext>
            </a:extLst>
          </p:cNvPr>
          <p:cNvSpPr/>
          <p:nvPr/>
        </p:nvSpPr>
        <p:spPr>
          <a:xfrm flipH="1">
            <a:off x="7005638" y="4822825"/>
            <a:ext cx="1273175" cy="304800"/>
          </a:xfrm>
          <a:prstGeom prst="snip1Rect">
            <a:avLst>
              <a:gd name="adj" fmla="val 11904"/>
            </a:avLst>
          </a:prstGeom>
          <a:gradFill>
            <a:gsLst>
              <a:gs pos="0">
                <a:srgbClr val="B40000"/>
              </a:gs>
              <a:gs pos="52000">
                <a:srgbClr val="640000"/>
              </a:gs>
            </a:gsLst>
            <a:lin ang="16200000" scaled="1"/>
          </a:gradFill>
          <a:ln>
            <a:solidFill>
              <a:srgbClr val="B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72000" rIns="72000" anchor="ctr"/>
          <a:lstStyle/>
          <a:p>
            <a:pPr algn="ctr">
              <a:defRPr/>
            </a:pPr>
            <a:r>
              <a:rPr lang="fr-CA" sz="1000" b="1" dirty="0"/>
              <a:t>Abdomen</a:t>
            </a:r>
          </a:p>
          <a:p>
            <a:pPr algn="ctr">
              <a:defRPr/>
            </a:pPr>
            <a:r>
              <a:rPr lang="fr-CA" sz="1000" b="1" dirty="0"/>
              <a:t>(intra-abdominal)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7068</TotalTime>
  <Words>83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AGE-RELATED CHANGES IN INTRA-ABDOMINAL ADIPOSE TISSUE DISTRIBUTION IN (a) MEN AND (b) WOMEN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440</cp:revision>
  <dcterms:created xsi:type="dcterms:W3CDTF">2007-08-27T23:55:38Z</dcterms:created>
  <dcterms:modified xsi:type="dcterms:W3CDTF">2022-12-01T12:37:47Z</dcterms:modified>
</cp:coreProperties>
</file>