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10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FFFF"/>
    <a:srgbClr val="CCECFF"/>
    <a:srgbClr val="A20000"/>
    <a:srgbClr val="C0C0C0"/>
    <a:srgbClr val="3399FF"/>
    <a:srgbClr val="96969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56A0F64F-B86C-4853-89DC-8D8EFE5B4D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D1859FA6-F6D1-48A6-9091-6BD106DFAEA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C83D48D4-9765-465B-88E7-35F662F6067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9CAD2A72-824A-4E02-9DC7-2C4F35938F6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CA4E9B-63AE-44B8-9BC0-C1F2409EB9C3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B7DBA524-DCDF-498E-B88A-03215C7C410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8624D5DC-77F6-4861-BFF3-7BF7165ECAF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5BB91D7E-D29C-4466-9E67-30E55D3CE66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AAAF5AB5-4CDC-453C-92D2-8754950A8A8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E208BB05-0D9C-4A8C-A10C-D49E59477F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230EB7A8-B3B9-4E12-AB1B-C4163A2713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A248A5-706A-498D-97D2-04FCF4990D03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3156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850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1130111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7901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0874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895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2081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509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005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6009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43908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4574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F9D97C9B-BA7C-469A-BA0E-7212515F5D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2DF2A26E-BA00-4954-9430-88622E84437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F747D2DA-FAE5-40F4-8874-EB7DD5F802F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F283A42B-E30B-4A54-93C5-6B0C19D958C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7D95A4E5-251D-46D0-96B8-4ED953390F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413C8836-B9C8-4078-9418-9C8DECE175E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F3207EAE-AFE2-41A8-B26E-B0E8F2ADC5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35597F6E-3DFC-4EF6-928D-9AC92FA260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9A88DB3F-EFDD-4952-A93C-16DDE4D9AF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Graphique 54">
            <a:extLst>
              <a:ext uri="{FF2B5EF4-FFF2-40B4-BE49-F238E27FC236}">
                <a16:creationId xmlns:a16="http://schemas.microsoft.com/office/drawing/2014/main" id="{5A0CD847-DED0-4206-83E4-0374FBDC0B51}"/>
              </a:ext>
            </a:extLst>
          </p:cNvPr>
          <p:cNvGraphicFramePr>
            <a:graphicFrameLocks/>
          </p:cNvGraphicFramePr>
          <p:nvPr/>
        </p:nvGraphicFramePr>
        <p:xfrm>
          <a:off x="-392113" y="904875"/>
          <a:ext cx="12484101" cy="595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Graphique" r:id="rId3" imgW="8743892" imgH="4791139" progId="Excel.Sheet.8">
                  <p:embed/>
                </p:oleObj>
              </mc:Choice>
              <mc:Fallback>
                <p:oleObj name="Graphique" r:id="rId3" imgW="8743892" imgH="4791139" progId="Excel.Sheet.8">
                  <p:embed/>
                  <p:pic>
                    <p:nvPicPr>
                      <p:cNvPr id="0" name="Graphique 5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92113" y="904875"/>
                        <a:ext cx="12484101" cy="595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Titre 1">
            <a:extLst>
              <a:ext uri="{FF2B5EF4-FFF2-40B4-BE49-F238E27FC236}">
                <a16:creationId xmlns:a16="http://schemas.microsoft.com/office/drawing/2014/main" id="{F16431D5-D3F2-4463-B565-2A3C920B2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25" y="-36513"/>
            <a:ext cx="8485188" cy="877888"/>
          </a:xfrm>
        </p:spPr>
        <p:txBody>
          <a:bodyPr/>
          <a:lstStyle/>
          <a:p>
            <a:r>
              <a:rPr lang="en-US" altLang="fr-FR" sz="1700">
                <a:solidFill>
                  <a:schemeClr val="tx1"/>
                </a:solidFill>
              </a:rPr>
              <a:t>COMPONENTS OF TOTAL ENERGY EXPENDITURE IN AN INITIALLY SEDENTARY MAN EATING 2800 KCAL/DAY (A), WHO INCREASES PHYSICAL ACTIVITY (B); WHO ADDS DAILY PHYSICAL EXERCISE (C)</a:t>
            </a:r>
            <a:endParaRPr lang="fr-FR" altLang="fr-FR" sz="1700">
              <a:solidFill>
                <a:schemeClr val="tx1"/>
              </a:solidFill>
            </a:endParaRPr>
          </a:p>
        </p:txBody>
      </p:sp>
      <p:sp>
        <p:nvSpPr>
          <p:cNvPr id="5" name="Rogner un rectangle à un seul coin 4">
            <a:extLst>
              <a:ext uri="{FF2B5EF4-FFF2-40B4-BE49-F238E27FC236}">
                <a16:creationId xmlns:a16="http://schemas.microsoft.com/office/drawing/2014/main" id="{BB87F04B-E6C2-4F6E-BA39-894C07546F9F}"/>
              </a:ext>
            </a:extLst>
          </p:cNvPr>
          <p:cNvSpPr/>
          <p:nvPr/>
        </p:nvSpPr>
        <p:spPr>
          <a:xfrm flipH="1">
            <a:off x="2277133" y="937155"/>
            <a:ext cx="1124712" cy="255600"/>
          </a:xfrm>
          <a:prstGeom prst="snip1Rect">
            <a:avLst>
              <a:gd name="adj" fmla="val 13982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1400" b="1" dirty="0">
                <a:solidFill>
                  <a:schemeClr val="tx1"/>
                </a:solidFill>
              </a:rPr>
              <a:t>2800 kcal</a:t>
            </a:r>
          </a:p>
        </p:txBody>
      </p:sp>
      <p:sp>
        <p:nvSpPr>
          <p:cNvPr id="6" name="Rogner un rectangle à un seul coin 5">
            <a:extLst>
              <a:ext uri="{FF2B5EF4-FFF2-40B4-BE49-F238E27FC236}">
                <a16:creationId xmlns:a16="http://schemas.microsoft.com/office/drawing/2014/main" id="{C799DEED-78D0-4054-B931-E0E78E2469E5}"/>
              </a:ext>
            </a:extLst>
          </p:cNvPr>
          <p:cNvSpPr/>
          <p:nvPr/>
        </p:nvSpPr>
        <p:spPr>
          <a:xfrm flipH="1">
            <a:off x="4378315" y="937155"/>
            <a:ext cx="1124712" cy="255600"/>
          </a:xfrm>
          <a:prstGeom prst="snip1Rect">
            <a:avLst>
              <a:gd name="adj" fmla="val 13982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1400" b="1" dirty="0">
                <a:solidFill>
                  <a:schemeClr val="tx1"/>
                </a:solidFill>
              </a:rPr>
              <a:t>3000 kcal</a:t>
            </a:r>
          </a:p>
        </p:txBody>
      </p:sp>
      <p:sp>
        <p:nvSpPr>
          <p:cNvPr id="7" name="Rogner un rectangle à un seul coin 6">
            <a:extLst>
              <a:ext uri="{FF2B5EF4-FFF2-40B4-BE49-F238E27FC236}">
                <a16:creationId xmlns:a16="http://schemas.microsoft.com/office/drawing/2014/main" id="{21E062B0-9150-4FC4-910E-D0F136DF5FEC}"/>
              </a:ext>
            </a:extLst>
          </p:cNvPr>
          <p:cNvSpPr/>
          <p:nvPr/>
        </p:nvSpPr>
        <p:spPr>
          <a:xfrm flipH="1">
            <a:off x="6436364" y="937261"/>
            <a:ext cx="1124712" cy="255388"/>
          </a:xfrm>
          <a:prstGeom prst="snip1Rect">
            <a:avLst>
              <a:gd name="adj" fmla="val 13982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1400" b="1" dirty="0">
                <a:solidFill>
                  <a:schemeClr val="tx1"/>
                </a:solidFill>
              </a:rPr>
              <a:t>3200 kcal</a:t>
            </a:r>
          </a:p>
        </p:txBody>
      </p:sp>
      <p:grpSp>
        <p:nvGrpSpPr>
          <p:cNvPr id="2061" name="Groupe 9">
            <a:extLst>
              <a:ext uri="{FF2B5EF4-FFF2-40B4-BE49-F238E27FC236}">
                <a16:creationId xmlns:a16="http://schemas.microsoft.com/office/drawing/2014/main" id="{F85D9814-2E33-4842-913C-15191BE2A5FB}"/>
              </a:ext>
            </a:extLst>
          </p:cNvPr>
          <p:cNvGrpSpPr>
            <a:grpSpLocks/>
          </p:cNvGrpSpPr>
          <p:nvPr/>
        </p:nvGrpSpPr>
        <p:grpSpPr bwMode="auto">
          <a:xfrm>
            <a:off x="1657350" y="1711325"/>
            <a:ext cx="1100138" cy="427038"/>
            <a:chOff x="1889760" y="1850136"/>
            <a:chExt cx="1100328" cy="426720"/>
          </a:xfrm>
        </p:grpSpPr>
        <p:sp>
          <p:nvSpPr>
            <p:cNvPr id="8" name="Rogner un rectangle à un seul coin 7">
              <a:extLst>
                <a:ext uri="{FF2B5EF4-FFF2-40B4-BE49-F238E27FC236}">
                  <a16:creationId xmlns:a16="http://schemas.microsoft.com/office/drawing/2014/main" id="{DC1FC3FF-B853-4EB7-BF8A-B33FAB99A41A}"/>
                </a:ext>
              </a:extLst>
            </p:cNvPr>
            <p:cNvSpPr/>
            <p:nvPr/>
          </p:nvSpPr>
          <p:spPr>
            <a:xfrm flipH="1">
              <a:off x="1889760" y="1850136"/>
              <a:ext cx="1100328" cy="426720"/>
            </a:xfrm>
            <a:prstGeom prst="snip1Rect">
              <a:avLst>
                <a:gd name="adj" fmla="val 13982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lnSpc>
                  <a:spcPts val="1500"/>
                </a:lnSpc>
                <a:defRPr/>
              </a:pPr>
              <a:r>
                <a:rPr lang="fr-CA" sz="1400" b="1" dirty="0">
                  <a:solidFill>
                    <a:schemeClr val="tx1"/>
                  </a:solidFill>
                </a:rPr>
                <a:t>30%</a:t>
              </a:r>
            </a:p>
            <a:p>
              <a:pPr algn="ctr">
                <a:lnSpc>
                  <a:spcPts val="1500"/>
                </a:lnSpc>
                <a:defRPr/>
              </a:pPr>
              <a:r>
                <a:rPr lang="fr-CA" sz="1400" b="1" dirty="0">
                  <a:solidFill>
                    <a:schemeClr val="tx1"/>
                  </a:solidFill>
                </a:rPr>
                <a:t>840 kcal</a:t>
              </a:r>
            </a:p>
          </p:txBody>
        </p:sp>
        <p:sp>
          <p:nvSpPr>
            <p:cNvPr id="9" name="Triangle rectangle 8">
              <a:extLst>
                <a:ext uri="{FF2B5EF4-FFF2-40B4-BE49-F238E27FC236}">
                  <a16:creationId xmlns:a16="http://schemas.microsoft.com/office/drawing/2014/main" id="{8B84B4BB-6321-488C-9E1A-F1148C0043DB}"/>
                </a:ext>
              </a:extLst>
            </p:cNvPr>
            <p:cNvSpPr/>
            <p:nvPr/>
          </p:nvSpPr>
          <p:spPr>
            <a:xfrm flipH="1">
              <a:off x="2845600" y="2124569"/>
              <a:ext cx="101618" cy="109455"/>
            </a:xfrm>
            <a:prstGeom prst="rt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/>
            </a:p>
          </p:txBody>
        </p:sp>
      </p:grpSp>
      <p:grpSp>
        <p:nvGrpSpPr>
          <p:cNvPr id="2062" name="Groupe 10">
            <a:extLst>
              <a:ext uri="{FF2B5EF4-FFF2-40B4-BE49-F238E27FC236}">
                <a16:creationId xmlns:a16="http://schemas.microsoft.com/office/drawing/2014/main" id="{1DFA8B50-53C7-4090-8594-920C98C25A15}"/>
              </a:ext>
            </a:extLst>
          </p:cNvPr>
          <p:cNvGrpSpPr>
            <a:grpSpLocks/>
          </p:cNvGrpSpPr>
          <p:nvPr/>
        </p:nvGrpSpPr>
        <p:grpSpPr bwMode="auto">
          <a:xfrm>
            <a:off x="1657350" y="2379663"/>
            <a:ext cx="1100138" cy="427037"/>
            <a:chOff x="1889760" y="1850136"/>
            <a:chExt cx="1100328" cy="426720"/>
          </a:xfrm>
        </p:grpSpPr>
        <p:sp>
          <p:nvSpPr>
            <p:cNvPr id="12" name="Rogner un rectangle à un seul coin 11">
              <a:extLst>
                <a:ext uri="{FF2B5EF4-FFF2-40B4-BE49-F238E27FC236}">
                  <a16:creationId xmlns:a16="http://schemas.microsoft.com/office/drawing/2014/main" id="{B72FD88E-C9ED-4FDC-ADFD-00765DFCA039}"/>
                </a:ext>
              </a:extLst>
            </p:cNvPr>
            <p:cNvSpPr/>
            <p:nvPr/>
          </p:nvSpPr>
          <p:spPr>
            <a:xfrm flipH="1">
              <a:off x="1889760" y="1850136"/>
              <a:ext cx="1100328" cy="426720"/>
            </a:xfrm>
            <a:prstGeom prst="snip1Rect">
              <a:avLst>
                <a:gd name="adj" fmla="val 13982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lnSpc>
                  <a:spcPts val="1500"/>
                </a:lnSpc>
                <a:defRPr/>
              </a:pPr>
              <a:r>
                <a:rPr lang="fr-CA" sz="1400" b="1" dirty="0">
                  <a:solidFill>
                    <a:schemeClr val="tx1"/>
                  </a:solidFill>
                </a:rPr>
                <a:t>10%</a:t>
              </a:r>
            </a:p>
            <a:p>
              <a:pPr algn="ctr">
                <a:lnSpc>
                  <a:spcPts val="1500"/>
                </a:lnSpc>
                <a:defRPr/>
              </a:pPr>
              <a:r>
                <a:rPr lang="fr-CA" sz="1400" b="1" dirty="0">
                  <a:solidFill>
                    <a:schemeClr val="tx1"/>
                  </a:solidFill>
                </a:rPr>
                <a:t>280 kcal</a:t>
              </a:r>
            </a:p>
          </p:txBody>
        </p:sp>
        <p:sp>
          <p:nvSpPr>
            <p:cNvPr id="13" name="Triangle rectangle 12">
              <a:extLst>
                <a:ext uri="{FF2B5EF4-FFF2-40B4-BE49-F238E27FC236}">
                  <a16:creationId xmlns:a16="http://schemas.microsoft.com/office/drawing/2014/main" id="{A8FC59BA-2D79-4A59-A9D6-27686573D72F}"/>
                </a:ext>
              </a:extLst>
            </p:cNvPr>
            <p:cNvSpPr/>
            <p:nvPr/>
          </p:nvSpPr>
          <p:spPr>
            <a:xfrm flipH="1">
              <a:off x="2845600" y="2124569"/>
              <a:ext cx="101618" cy="109457"/>
            </a:xfrm>
            <a:prstGeom prst="rt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/>
            </a:p>
          </p:txBody>
        </p:sp>
      </p:grpSp>
      <p:grpSp>
        <p:nvGrpSpPr>
          <p:cNvPr id="2063" name="Groupe 13">
            <a:extLst>
              <a:ext uri="{FF2B5EF4-FFF2-40B4-BE49-F238E27FC236}">
                <a16:creationId xmlns:a16="http://schemas.microsoft.com/office/drawing/2014/main" id="{B184E7DF-B05F-47B4-BDF3-555172788E31}"/>
              </a:ext>
            </a:extLst>
          </p:cNvPr>
          <p:cNvGrpSpPr>
            <a:grpSpLocks/>
          </p:cNvGrpSpPr>
          <p:nvPr/>
        </p:nvGrpSpPr>
        <p:grpSpPr bwMode="auto">
          <a:xfrm>
            <a:off x="1657350" y="3573463"/>
            <a:ext cx="1100138" cy="427037"/>
            <a:chOff x="1889760" y="1850136"/>
            <a:chExt cx="1100328" cy="426720"/>
          </a:xfrm>
        </p:grpSpPr>
        <p:sp>
          <p:nvSpPr>
            <p:cNvPr id="15" name="Rogner un rectangle à un seul coin 14">
              <a:extLst>
                <a:ext uri="{FF2B5EF4-FFF2-40B4-BE49-F238E27FC236}">
                  <a16:creationId xmlns:a16="http://schemas.microsoft.com/office/drawing/2014/main" id="{76F6B029-2EF3-49B1-80CA-14A34D25EE65}"/>
                </a:ext>
              </a:extLst>
            </p:cNvPr>
            <p:cNvSpPr/>
            <p:nvPr/>
          </p:nvSpPr>
          <p:spPr>
            <a:xfrm flipH="1">
              <a:off x="1889760" y="1850136"/>
              <a:ext cx="1100328" cy="426720"/>
            </a:xfrm>
            <a:prstGeom prst="snip1Rect">
              <a:avLst>
                <a:gd name="adj" fmla="val 13982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lnSpc>
                  <a:spcPts val="1500"/>
                </a:lnSpc>
                <a:defRPr/>
              </a:pPr>
              <a:r>
                <a:rPr lang="fr-CA" sz="1400" b="1" dirty="0">
                  <a:solidFill>
                    <a:schemeClr val="tx1"/>
                  </a:solidFill>
                </a:rPr>
                <a:t>60%</a:t>
              </a:r>
            </a:p>
            <a:p>
              <a:pPr algn="ctr">
                <a:lnSpc>
                  <a:spcPts val="1500"/>
                </a:lnSpc>
                <a:defRPr/>
              </a:pPr>
              <a:r>
                <a:rPr lang="fr-CA" sz="1400" b="1" dirty="0">
                  <a:solidFill>
                    <a:schemeClr val="tx1"/>
                  </a:solidFill>
                </a:rPr>
                <a:t>1680 kcal</a:t>
              </a:r>
            </a:p>
          </p:txBody>
        </p:sp>
        <p:sp>
          <p:nvSpPr>
            <p:cNvPr id="16" name="Triangle rectangle 15">
              <a:extLst>
                <a:ext uri="{FF2B5EF4-FFF2-40B4-BE49-F238E27FC236}">
                  <a16:creationId xmlns:a16="http://schemas.microsoft.com/office/drawing/2014/main" id="{F5A6DB6F-3334-44BE-9F73-A7158D42FE1B}"/>
                </a:ext>
              </a:extLst>
            </p:cNvPr>
            <p:cNvSpPr/>
            <p:nvPr/>
          </p:nvSpPr>
          <p:spPr>
            <a:xfrm flipH="1">
              <a:off x="2845600" y="2124569"/>
              <a:ext cx="101618" cy="109457"/>
            </a:xfrm>
            <a:prstGeom prst="rt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/>
            </a:p>
          </p:txBody>
        </p:sp>
      </p:grpSp>
      <p:grpSp>
        <p:nvGrpSpPr>
          <p:cNvPr id="2064" name="Groupe 16">
            <a:extLst>
              <a:ext uri="{FF2B5EF4-FFF2-40B4-BE49-F238E27FC236}">
                <a16:creationId xmlns:a16="http://schemas.microsoft.com/office/drawing/2014/main" id="{80F77F56-CA6C-4F81-96BD-8AD7145749DF}"/>
              </a:ext>
            </a:extLst>
          </p:cNvPr>
          <p:cNvGrpSpPr>
            <a:grpSpLocks/>
          </p:cNvGrpSpPr>
          <p:nvPr/>
        </p:nvGrpSpPr>
        <p:grpSpPr bwMode="auto">
          <a:xfrm>
            <a:off x="3719513" y="2020888"/>
            <a:ext cx="1100137" cy="427037"/>
            <a:chOff x="1889760" y="1850136"/>
            <a:chExt cx="1100328" cy="426720"/>
          </a:xfrm>
        </p:grpSpPr>
        <p:sp>
          <p:nvSpPr>
            <p:cNvPr id="18" name="Rogner un rectangle à un seul coin 17">
              <a:extLst>
                <a:ext uri="{FF2B5EF4-FFF2-40B4-BE49-F238E27FC236}">
                  <a16:creationId xmlns:a16="http://schemas.microsoft.com/office/drawing/2014/main" id="{4284E374-3E71-4681-B8CC-6163952B973F}"/>
                </a:ext>
              </a:extLst>
            </p:cNvPr>
            <p:cNvSpPr/>
            <p:nvPr/>
          </p:nvSpPr>
          <p:spPr>
            <a:xfrm flipH="1">
              <a:off x="1889760" y="1850136"/>
              <a:ext cx="1100328" cy="426720"/>
            </a:xfrm>
            <a:prstGeom prst="snip1Rect">
              <a:avLst>
                <a:gd name="adj" fmla="val 13982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lnSpc>
                  <a:spcPts val="1500"/>
                </a:lnSpc>
                <a:defRPr/>
              </a:pPr>
              <a:r>
                <a:rPr lang="fr-CA" sz="1400" b="1" dirty="0">
                  <a:solidFill>
                    <a:schemeClr val="tx1"/>
                  </a:solidFill>
                </a:rPr>
                <a:t>34.7%</a:t>
              </a:r>
            </a:p>
            <a:p>
              <a:pPr algn="ctr">
                <a:lnSpc>
                  <a:spcPts val="1500"/>
                </a:lnSpc>
                <a:defRPr/>
              </a:pPr>
              <a:r>
                <a:rPr lang="fr-CA" sz="1400" b="1" dirty="0">
                  <a:solidFill>
                    <a:schemeClr val="tx1"/>
                  </a:solidFill>
                </a:rPr>
                <a:t>1040 kcal</a:t>
              </a:r>
            </a:p>
          </p:txBody>
        </p:sp>
        <p:sp>
          <p:nvSpPr>
            <p:cNvPr id="19" name="Triangle rectangle 18">
              <a:extLst>
                <a:ext uri="{FF2B5EF4-FFF2-40B4-BE49-F238E27FC236}">
                  <a16:creationId xmlns:a16="http://schemas.microsoft.com/office/drawing/2014/main" id="{2AB1EBFD-CC42-46CA-8D81-50B58083BE40}"/>
                </a:ext>
              </a:extLst>
            </p:cNvPr>
            <p:cNvSpPr/>
            <p:nvPr/>
          </p:nvSpPr>
          <p:spPr>
            <a:xfrm flipH="1">
              <a:off x="2845601" y="2124569"/>
              <a:ext cx="101618" cy="109457"/>
            </a:xfrm>
            <a:prstGeom prst="rt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/>
            </a:p>
          </p:txBody>
        </p:sp>
      </p:grpSp>
      <p:grpSp>
        <p:nvGrpSpPr>
          <p:cNvPr id="2065" name="Groupe 19">
            <a:extLst>
              <a:ext uri="{FF2B5EF4-FFF2-40B4-BE49-F238E27FC236}">
                <a16:creationId xmlns:a16="http://schemas.microsoft.com/office/drawing/2014/main" id="{2806BB96-C3A6-4E14-9B7E-D895B7ED6DE2}"/>
              </a:ext>
            </a:extLst>
          </p:cNvPr>
          <p:cNvGrpSpPr>
            <a:grpSpLocks/>
          </p:cNvGrpSpPr>
          <p:nvPr/>
        </p:nvGrpSpPr>
        <p:grpSpPr bwMode="auto">
          <a:xfrm>
            <a:off x="3719513" y="2549525"/>
            <a:ext cx="1100137" cy="427038"/>
            <a:chOff x="1889760" y="1850136"/>
            <a:chExt cx="1100328" cy="426720"/>
          </a:xfrm>
        </p:grpSpPr>
        <p:sp>
          <p:nvSpPr>
            <p:cNvPr id="21" name="Rogner un rectangle à un seul coin 20">
              <a:extLst>
                <a:ext uri="{FF2B5EF4-FFF2-40B4-BE49-F238E27FC236}">
                  <a16:creationId xmlns:a16="http://schemas.microsoft.com/office/drawing/2014/main" id="{03985010-CF2F-4C81-A1A9-7165B58350B4}"/>
                </a:ext>
              </a:extLst>
            </p:cNvPr>
            <p:cNvSpPr/>
            <p:nvPr/>
          </p:nvSpPr>
          <p:spPr>
            <a:xfrm flipH="1">
              <a:off x="1889760" y="1850136"/>
              <a:ext cx="1100328" cy="426720"/>
            </a:xfrm>
            <a:prstGeom prst="snip1Rect">
              <a:avLst>
                <a:gd name="adj" fmla="val 13982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lnSpc>
                  <a:spcPts val="1500"/>
                </a:lnSpc>
                <a:defRPr/>
              </a:pPr>
              <a:r>
                <a:rPr lang="fr-CA" sz="1400" b="1" dirty="0">
                  <a:solidFill>
                    <a:schemeClr val="tx1"/>
                  </a:solidFill>
                </a:rPr>
                <a:t>9.3%</a:t>
              </a:r>
            </a:p>
            <a:p>
              <a:pPr algn="ctr">
                <a:lnSpc>
                  <a:spcPts val="1500"/>
                </a:lnSpc>
                <a:defRPr/>
              </a:pPr>
              <a:r>
                <a:rPr lang="fr-CA" sz="1400" b="1" dirty="0">
                  <a:solidFill>
                    <a:schemeClr val="tx1"/>
                  </a:solidFill>
                </a:rPr>
                <a:t>280 kcal</a:t>
              </a:r>
            </a:p>
          </p:txBody>
        </p:sp>
        <p:sp>
          <p:nvSpPr>
            <p:cNvPr id="22" name="Triangle rectangle 21">
              <a:extLst>
                <a:ext uri="{FF2B5EF4-FFF2-40B4-BE49-F238E27FC236}">
                  <a16:creationId xmlns:a16="http://schemas.microsoft.com/office/drawing/2014/main" id="{C53A0C52-2E9D-489B-8CF6-5329A4BE9845}"/>
                </a:ext>
              </a:extLst>
            </p:cNvPr>
            <p:cNvSpPr/>
            <p:nvPr/>
          </p:nvSpPr>
          <p:spPr>
            <a:xfrm flipH="1">
              <a:off x="2845601" y="2124569"/>
              <a:ext cx="101618" cy="109455"/>
            </a:xfrm>
            <a:prstGeom prst="rt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/>
            </a:p>
          </p:txBody>
        </p:sp>
      </p:grpSp>
      <p:grpSp>
        <p:nvGrpSpPr>
          <p:cNvPr id="2066" name="Groupe 22">
            <a:extLst>
              <a:ext uri="{FF2B5EF4-FFF2-40B4-BE49-F238E27FC236}">
                <a16:creationId xmlns:a16="http://schemas.microsoft.com/office/drawing/2014/main" id="{FEDABEB0-7144-4961-8DCB-6CABB45F3A99}"/>
              </a:ext>
            </a:extLst>
          </p:cNvPr>
          <p:cNvGrpSpPr>
            <a:grpSpLocks/>
          </p:cNvGrpSpPr>
          <p:nvPr/>
        </p:nvGrpSpPr>
        <p:grpSpPr bwMode="auto">
          <a:xfrm>
            <a:off x="3719513" y="3665538"/>
            <a:ext cx="1100137" cy="425450"/>
            <a:chOff x="1889760" y="1850136"/>
            <a:chExt cx="1100328" cy="426720"/>
          </a:xfrm>
        </p:grpSpPr>
        <p:sp>
          <p:nvSpPr>
            <p:cNvPr id="24" name="Rogner un rectangle à un seul coin 23">
              <a:extLst>
                <a:ext uri="{FF2B5EF4-FFF2-40B4-BE49-F238E27FC236}">
                  <a16:creationId xmlns:a16="http://schemas.microsoft.com/office/drawing/2014/main" id="{F4164BA4-4B5E-476C-94B4-A48A3EB83EC4}"/>
                </a:ext>
              </a:extLst>
            </p:cNvPr>
            <p:cNvSpPr/>
            <p:nvPr/>
          </p:nvSpPr>
          <p:spPr>
            <a:xfrm flipH="1">
              <a:off x="1889760" y="1850136"/>
              <a:ext cx="1100328" cy="426720"/>
            </a:xfrm>
            <a:prstGeom prst="snip1Rect">
              <a:avLst>
                <a:gd name="adj" fmla="val 13982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lnSpc>
                  <a:spcPts val="1500"/>
                </a:lnSpc>
                <a:defRPr/>
              </a:pPr>
              <a:r>
                <a:rPr lang="fr-CA" sz="1400" b="1" dirty="0">
                  <a:solidFill>
                    <a:schemeClr val="tx1"/>
                  </a:solidFill>
                </a:rPr>
                <a:t>56%</a:t>
              </a:r>
            </a:p>
            <a:p>
              <a:pPr algn="ctr">
                <a:lnSpc>
                  <a:spcPts val="1500"/>
                </a:lnSpc>
                <a:defRPr/>
              </a:pPr>
              <a:r>
                <a:rPr lang="fr-CA" sz="1400" b="1" dirty="0">
                  <a:solidFill>
                    <a:schemeClr val="tx1"/>
                  </a:solidFill>
                </a:rPr>
                <a:t>1680 kcal</a:t>
              </a:r>
            </a:p>
          </p:txBody>
        </p:sp>
        <p:sp>
          <p:nvSpPr>
            <p:cNvPr id="25" name="Triangle rectangle 24">
              <a:extLst>
                <a:ext uri="{FF2B5EF4-FFF2-40B4-BE49-F238E27FC236}">
                  <a16:creationId xmlns:a16="http://schemas.microsoft.com/office/drawing/2014/main" id="{861A7C39-0744-4E5A-A3DA-3A882333997F}"/>
                </a:ext>
              </a:extLst>
            </p:cNvPr>
            <p:cNvSpPr/>
            <p:nvPr/>
          </p:nvSpPr>
          <p:spPr>
            <a:xfrm flipH="1">
              <a:off x="2845601" y="2124001"/>
              <a:ext cx="101618" cy="109864"/>
            </a:xfrm>
            <a:prstGeom prst="rt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/>
            </a:p>
          </p:txBody>
        </p:sp>
      </p:grpSp>
      <p:grpSp>
        <p:nvGrpSpPr>
          <p:cNvPr id="2067" name="Groupe 25">
            <a:extLst>
              <a:ext uri="{FF2B5EF4-FFF2-40B4-BE49-F238E27FC236}">
                <a16:creationId xmlns:a16="http://schemas.microsoft.com/office/drawing/2014/main" id="{7498C57E-D5DA-46E6-9496-01161056CB9D}"/>
              </a:ext>
            </a:extLst>
          </p:cNvPr>
          <p:cNvGrpSpPr>
            <a:grpSpLocks/>
          </p:cNvGrpSpPr>
          <p:nvPr/>
        </p:nvGrpSpPr>
        <p:grpSpPr bwMode="auto">
          <a:xfrm>
            <a:off x="5849938" y="1250950"/>
            <a:ext cx="1100137" cy="427038"/>
            <a:chOff x="1889760" y="1850136"/>
            <a:chExt cx="1100328" cy="426720"/>
          </a:xfrm>
        </p:grpSpPr>
        <p:sp>
          <p:nvSpPr>
            <p:cNvPr id="27" name="Rogner un rectangle à un seul coin 26">
              <a:extLst>
                <a:ext uri="{FF2B5EF4-FFF2-40B4-BE49-F238E27FC236}">
                  <a16:creationId xmlns:a16="http://schemas.microsoft.com/office/drawing/2014/main" id="{7B4E4191-9553-474F-9B78-B9347613041D}"/>
                </a:ext>
              </a:extLst>
            </p:cNvPr>
            <p:cNvSpPr/>
            <p:nvPr/>
          </p:nvSpPr>
          <p:spPr>
            <a:xfrm flipH="1">
              <a:off x="1889760" y="1850136"/>
              <a:ext cx="1100328" cy="426720"/>
            </a:xfrm>
            <a:prstGeom prst="snip1Rect">
              <a:avLst>
                <a:gd name="adj" fmla="val 13982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lnSpc>
                  <a:spcPts val="1500"/>
                </a:lnSpc>
                <a:defRPr/>
              </a:pPr>
              <a:r>
                <a:rPr lang="fr-CA" sz="1400" b="1" dirty="0">
                  <a:solidFill>
                    <a:schemeClr val="tx1"/>
                  </a:solidFill>
                </a:rPr>
                <a:t>6.3%</a:t>
              </a:r>
            </a:p>
            <a:p>
              <a:pPr algn="ctr">
                <a:lnSpc>
                  <a:spcPts val="1500"/>
                </a:lnSpc>
                <a:defRPr/>
              </a:pPr>
              <a:r>
                <a:rPr lang="fr-CA" sz="1400" b="1" dirty="0">
                  <a:solidFill>
                    <a:schemeClr val="tx1"/>
                  </a:solidFill>
                </a:rPr>
                <a:t>200 kcal</a:t>
              </a:r>
            </a:p>
          </p:txBody>
        </p:sp>
        <p:sp>
          <p:nvSpPr>
            <p:cNvPr id="28" name="Triangle rectangle 27">
              <a:extLst>
                <a:ext uri="{FF2B5EF4-FFF2-40B4-BE49-F238E27FC236}">
                  <a16:creationId xmlns:a16="http://schemas.microsoft.com/office/drawing/2014/main" id="{805E68B0-4CCD-4657-A1E7-9480B4DFEE46}"/>
                </a:ext>
              </a:extLst>
            </p:cNvPr>
            <p:cNvSpPr/>
            <p:nvPr/>
          </p:nvSpPr>
          <p:spPr>
            <a:xfrm flipH="1">
              <a:off x="2845601" y="2124569"/>
              <a:ext cx="101618" cy="109455"/>
            </a:xfrm>
            <a:prstGeom prst="rt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/>
            </a:p>
          </p:txBody>
        </p:sp>
      </p:grpSp>
      <p:grpSp>
        <p:nvGrpSpPr>
          <p:cNvPr id="2068" name="Groupe 28">
            <a:extLst>
              <a:ext uri="{FF2B5EF4-FFF2-40B4-BE49-F238E27FC236}">
                <a16:creationId xmlns:a16="http://schemas.microsoft.com/office/drawing/2014/main" id="{EAC42595-3EE2-4D63-930C-2C8F50BC02CB}"/>
              </a:ext>
            </a:extLst>
          </p:cNvPr>
          <p:cNvGrpSpPr>
            <a:grpSpLocks/>
          </p:cNvGrpSpPr>
          <p:nvPr/>
        </p:nvGrpSpPr>
        <p:grpSpPr bwMode="auto">
          <a:xfrm>
            <a:off x="5849938" y="1992313"/>
            <a:ext cx="1100137" cy="425450"/>
            <a:chOff x="1889760" y="1850136"/>
            <a:chExt cx="1100328" cy="426720"/>
          </a:xfrm>
        </p:grpSpPr>
        <p:sp>
          <p:nvSpPr>
            <p:cNvPr id="30" name="Rogner un rectangle à un seul coin 29">
              <a:extLst>
                <a:ext uri="{FF2B5EF4-FFF2-40B4-BE49-F238E27FC236}">
                  <a16:creationId xmlns:a16="http://schemas.microsoft.com/office/drawing/2014/main" id="{0018F426-9867-427D-96F5-063E1F59B745}"/>
                </a:ext>
              </a:extLst>
            </p:cNvPr>
            <p:cNvSpPr/>
            <p:nvPr/>
          </p:nvSpPr>
          <p:spPr>
            <a:xfrm flipH="1">
              <a:off x="1889760" y="1850136"/>
              <a:ext cx="1100328" cy="426720"/>
            </a:xfrm>
            <a:prstGeom prst="snip1Rect">
              <a:avLst>
                <a:gd name="adj" fmla="val 13982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lnSpc>
                  <a:spcPts val="1500"/>
                </a:lnSpc>
                <a:defRPr/>
              </a:pPr>
              <a:r>
                <a:rPr lang="fr-CA" sz="1400" b="1" dirty="0">
                  <a:solidFill>
                    <a:schemeClr val="tx1"/>
                  </a:solidFill>
                </a:rPr>
                <a:t>32.5%</a:t>
              </a:r>
            </a:p>
            <a:p>
              <a:pPr algn="ctr">
                <a:lnSpc>
                  <a:spcPts val="1500"/>
                </a:lnSpc>
                <a:defRPr/>
              </a:pPr>
              <a:r>
                <a:rPr lang="fr-CA" sz="1400" b="1" dirty="0">
                  <a:solidFill>
                    <a:schemeClr val="tx1"/>
                  </a:solidFill>
                </a:rPr>
                <a:t>1040 kcal</a:t>
              </a:r>
            </a:p>
          </p:txBody>
        </p:sp>
        <p:sp>
          <p:nvSpPr>
            <p:cNvPr id="31" name="Triangle rectangle 30">
              <a:extLst>
                <a:ext uri="{FF2B5EF4-FFF2-40B4-BE49-F238E27FC236}">
                  <a16:creationId xmlns:a16="http://schemas.microsoft.com/office/drawing/2014/main" id="{3FBAA95F-F882-43F8-A1D0-2EA826296C5F}"/>
                </a:ext>
              </a:extLst>
            </p:cNvPr>
            <p:cNvSpPr/>
            <p:nvPr/>
          </p:nvSpPr>
          <p:spPr>
            <a:xfrm flipH="1">
              <a:off x="2845601" y="2124001"/>
              <a:ext cx="101618" cy="109864"/>
            </a:xfrm>
            <a:prstGeom prst="rt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/>
            </a:p>
          </p:txBody>
        </p:sp>
      </p:grpSp>
      <p:grpSp>
        <p:nvGrpSpPr>
          <p:cNvPr id="2069" name="Groupe 31">
            <a:extLst>
              <a:ext uri="{FF2B5EF4-FFF2-40B4-BE49-F238E27FC236}">
                <a16:creationId xmlns:a16="http://schemas.microsoft.com/office/drawing/2014/main" id="{2A67E65C-F62D-4B0A-A762-AA848C26CC7F}"/>
              </a:ext>
            </a:extLst>
          </p:cNvPr>
          <p:cNvGrpSpPr>
            <a:grpSpLocks/>
          </p:cNvGrpSpPr>
          <p:nvPr/>
        </p:nvGrpSpPr>
        <p:grpSpPr bwMode="auto">
          <a:xfrm>
            <a:off x="5849938" y="2649538"/>
            <a:ext cx="1100137" cy="427037"/>
            <a:chOff x="1889760" y="1850136"/>
            <a:chExt cx="1100328" cy="426720"/>
          </a:xfrm>
        </p:grpSpPr>
        <p:sp>
          <p:nvSpPr>
            <p:cNvPr id="33" name="Rogner un rectangle à un seul coin 32">
              <a:extLst>
                <a:ext uri="{FF2B5EF4-FFF2-40B4-BE49-F238E27FC236}">
                  <a16:creationId xmlns:a16="http://schemas.microsoft.com/office/drawing/2014/main" id="{7D024E62-364B-4266-85D2-6520FACA4C33}"/>
                </a:ext>
              </a:extLst>
            </p:cNvPr>
            <p:cNvSpPr/>
            <p:nvPr/>
          </p:nvSpPr>
          <p:spPr>
            <a:xfrm flipH="1">
              <a:off x="1889760" y="1850136"/>
              <a:ext cx="1100328" cy="426720"/>
            </a:xfrm>
            <a:prstGeom prst="snip1Rect">
              <a:avLst>
                <a:gd name="adj" fmla="val 13982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lnSpc>
                  <a:spcPts val="1500"/>
                </a:lnSpc>
                <a:defRPr/>
              </a:pPr>
              <a:r>
                <a:rPr lang="fr-CA" sz="1400" b="1" dirty="0">
                  <a:solidFill>
                    <a:schemeClr val="tx1"/>
                  </a:solidFill>
                </a:rPr>
                <a:t>8.7%</a:t>
              </a:r>
            </a:p>
            <a:p>
              <a:pPr algn="ctr">
                <a:lnSpc>
                  <a:spcPts val="1500"/>
                </a:lnSpc>
                <a:defRPr/>
              </a:pPr>
              <a:r>
                <a:rPr lang="fr-CA" sz="1400" b="1" dirty="0">
                  <a:solidFill>
                    <a:schemeClr val="tx1"/>
                  </a:solidFill>
                </a:rPr>
                <a:t>280 kcal</a:t>
              </a:r>
            </a:p>
          </p:txBody>
        </p:sp>
        <p:sp>
          <p:nvSpPr>
            <p:cNvPr id="34" name="Triangle rectangle 33">
              <a:extLst>
                <a:ext uri="{FF2B5EF4-FFF2-40B4-BE49-F238E27FC236}">
                  <a16:creationId xmlns:a16="http://schemas.microsoft.com/office/drawing/2014/main" id="{C3D955A1-800C-4C0F-8743-4BB28321CB9C}"/>
                </a:ext>
              </a:extLst>
            </p:cNvPr>
            <p:cNvSpPr/>
            <p:nvPr/>
          </p:nvSpPr>
          <p:spPr>
            <a:xfrm flipH="1">
              <a:off x="2845601" y="2124569"/>
              <a:ext cx="101618" cy="109457"/>
            </a:xfrm>
            <a:prstGeom prst="rt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/>
            </a:p>
          </p:txBody>
        </p:sp>
      </p:grpSp>
      <p:grpSp>
        <p:nvGrpSpPr>
          <p:cNvPr id="2070" name="Groupe 34">
            <a:extLst>
              <a:ext uri="{FF2B5EF4-FFF2-40B4-BE49-F238E27FC236}">
                <a16:creationId xmlns:a16="http://schemas.microsoft.com/office/drawing/2014/main" id="{29876ECF-80DD-439D-A2F3-FD2BD5A090CD}"/>
              </a:ext>
            </a:extLst>
          </p:cNvPr>
          <p:cNvGrpSpPr>
            <a:grpSpLocks/>
          </p:cNvGrpSpPr>
          <p:nvPr/>
        </p:nvGrpSpPr>
        <p:grpSpPr bwMode="auto">
          <a:xfrm>
            <a:off x="5849938" y="3654425"/>
            <a:ext cx="1100137" cy="427038"/>
            <a:chOff x="1889760" y="1850136"/>
            <a:chExt cx="1100328" cy="426720"/>
          </a:xfrm>
        </p:grpSpPr>
        <p:sp>
          <p:nvSpPr>
            <p:cNvPr id="36" name="Rogner un rectangle à un seul coin 35">
              <a:extLst>
                <a:ext uri="{FF2B5EF4-FFF2-40B4-BE49-F238E27FC236}">
                  <a16:creationId xmlns:a16="http://schemas.microsoft.com/office/drawing/2014/main" id="{D97BC2F7-2F85-4064-B727-0EF5BD93C77A}"/>
                </a:ext>
              </a:extLst>
            </p:cNvPr>
            <p:cNvSpPr/>
            <p:nvPr/>
          </p:nvSpPr>
          <p:spPr>
            <a:xfrm flipH="1">
              <a:off x="1889760" y="1850136"/>
              <a:ext cx="1100328" cy="426720"/>
            </a:xfrm>
            <a:prstGeom prst="snip1Rect">
              <a:avLst>
                <a:gd name="adj" fmla="val 13982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lnSpc>
                  <a:spcPts val="1500"/>
                </a:lnSpc>
                <a:defRPr/>
              </a:pPr>
              <a:r>
                <a:rPr lang="fr-CA" sz="1400" b="1" dirty="0">
                  <a:solidFill>
                    <a:schemeClr val="tx1"/>
                  </a:solidFill>
                </a:rPr>
                <a:t>52.5%</a:t>
              </a:r>
            </a:p>
            <a:p>
              <a:pPr algn="ctr">
                <a:lnSpc>
                  <a:spcPts val="1500"/>
                </a:lnSpc>
                <a:defRPr/>
              </a:pPr>
              <a:r>
                <a:rPr lang="fr-CA" sz="1400" b="1" dirty="0">
                  <a:solidFill>
                    <a:schemeClr val="tx1"/>
                  </a:solidFill>
                </a:rPr>
                <a:t>1680 kcal</a:t>
              </a:r>
            </a:p>
          </p:txBody>
        </p:sp>
        <p:sp>
          <p:nvSpPr>
            <p:cNvPr id="37" name="Triangle rectangle 36">
              <a:extLst>
                <a:ext uri="{FF2B5EF4-FFF2-40B4-BE49-F238E27FC236}">
                  <a16:creationId xmlns:a16="http://schemas.microsoft.com/office/drawing/2014/main" id="{7F7D08C1-27A8-422F-989E-6711B57D4031}"/>
                </a:ext>
              </a:extLst>
            </p:cNvPr>
            <p:cNvSpPr/>
            <p:nvPr/>
          </p:nvSpPr>
          <p:spPr>
            <a:xfrm flipH="1">
              <a:off x="2845601" y="2124569"/>
              <a:ext cx="101618" cy="109455"/>
            </a:xfrm>
            <a:prstGeom prst="rt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/>
            </a:p>
          </p:txBody>
        </p:sp>
      </p:grpSp>
      <p:sp>
        <p:nvSpPr>
          <p:cNvPr id="39" name="Rogner un rectangle à un seul coin 38">
            <a:extLst>
              <a:ext uri="{FF2B5EF4-FFF2-40B4-BE49-F238E27FC236}">
                <a16:creationId xmlns:a16="http://schemas.microsoft.com/office/drawing/2014/main" id="{8E18E679-B189-4FA2-8082-61E3B5ABF277}"/>
              </a:ext>
            </a:extLst>
          </p:cNvPr>
          <p:cNvSpPr/>
          <p:nvPr/>
        </p:nvSpPr>
        <p:spPr>
          <a:xfrm flipH="1">
            <a:off x="768096" y="5757672"/>
            <a:ext cx="1874520" cy="393192"/>
          </a:xfrm>
          <a:prstGeom prst="snip1Rect">
            <a:avLst>
              <a:gd name="adj" fmla="val 13982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marL="265113">
              <a:lnSpc>
                <a:spcPts val="1500"/>
              </a:lnSpc>
              <a:defRPr/>
            </a:pPr>
            <a:r>
              <a:rPr lang="fr-CA" sz="1050" b="1" dirty="0" err="1">
                <a:solidFill>
                  <a:schemeClr val="tx1"/>
                </a:solidFill>
              </a:rPr>
              <a:t>Resting</a:t>
            </a:r>
            <a:r>
              <a:rPr lang="fr-CA" sz="1050" b="1" dirty="0">
                <a:solidFill>
                  <a:schemeClr val="tx1"/>
                </a:solidFill>
              </a:rPr>
              <a:t> </a:t>
            </a:r>
            <a:r>
              <a:rPr lang="fr-CA" sz="1050" b="1" dirty="0" err="1">
                <a:solidFill>
                  <a:schemeClr val="tx1"/>
                </a:solidFill>
              </a:rPr>
              <a:t>Metabolic</a:t>
            </a:r>
            <a:r>
              <a:rPr lang="fr-CA" sz="1050" b="1" dirty="0">
                <a:solidFill>
                  <a:schemeClr val="tx1"/>
                </a:solidFill>
              </a:rPr>
              <a:t> Rate</a:t>
            </a:r>
          </a:p>
        </p:txBody>
      </p:sp>
      <p:grpSp>
        <p:nvGrpSpPr>
          <p:cNvPr id="2074" name="Groupe 45">
            <a:extLst>
              <a:ext uri="{FF2B5EF4-FFF2-40B4-BE49-F238E27FC236}">
                <a16:creationId xmlns:a16="http://schemas.microsoft.com/office/drawing/2014/main" id="{34146B16-9B0D-4749-A11E-26A6B28B78AD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5240338"/>
            <a:ext cx="1970088" cy="427037"/>
            <a:chOff x="1793603" y="5093208"/>
            <a:chExt cx="1909717" cy="426720"/>
          </a:xfrm>
        </p:grpSpPr>
        <p:sp>
          <p:nvSpPr>
            <p:cNvPr id="47" name="Rogner un rectangle à un seul coin 46">
              <a:extLst>
                <a:ext uri="{FF2B5EF4-FFF2-40B4-BE49-F238E27FC236}">
                  <a16:creationId xmlns:a16="http://schemas.microsoft.com/office/drawing/2014/main" id="{D2B7AC09-66D7-4D3B-A40E-C484E73F0D82}"/>
                </a:ext>
              </a:extLst>
            </p:cNvPr>
            <p:cNvSpPr/>
            <p:nvPr/>
          </p:nvSpPr>
          <p:spPr>
            <a:xfrm flipH="1">
              <a:off x="1840992" y="5093208"/>
              <a:ext cx="1862328" cy="426720"/>
            </a:xfrm>
            <a:prstGeom prst="snip1Rect">
              <a:avLst>
                <a:gd name="adj" fmla="val 13982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marL="182563" algn="ctr">
                <a:lnSpc>
                  <a:spcPts val="1500"/>
                </a:lnSpc>
                <a:defRPr/>
              </a:pPr>
              <a:r>
                <a:rPr lang="fr-CA" sz="1000" b="1" dirty="0" err="1">
                  <a:solidFill>
                    <a:schemeClr val="tx1"/>
                  </a:solidFill>
                </a:rPr>
                <a:t>Physically</a:t>
              </a:r>
              <a:r>
                <a:rPr lang="fr-CA" sz="1000" b="1" dirty="0">
                  <a:solidFill>
                    <a:schemeClr val="tx1"/>
                  </a:solidFill>
                </a:rPr>
                <a:t> active </a:t>
              </a:r>
              <a:r>
                <a:rPr lang="fr-CA" sz="1000" b="1" dirty="0" err="1">
                  <a:solidFill>
                    <a:schemeClr val="tx1"/>
                  </a:solidFill>
                </a:rPr>
                <a:t>individual</a:t>
              </a:r>
              <a:r>
                <a:rPr lang="fr-CA" sz="1000" b="1" dirty="0">
                  <a:solidFill>
                    <a:schemeClr val="tx1"/>
                  </a:solidFill>
                </a:rPr>
                <a:t> </a:t>
              </a:r>
              <a:r>
                <a:rPr lang="fr-CA" sz="1000" b="1" dirty="0" err="1">
                  <a:solidFill>
                    <a:schemeClr val="tx1"/>
                  </a:solidFill>
                </a:rPr>
                <a:t>who</a:t>
              </a:r>
              <a:r>
                <a:rPr lang="fr-CA" sz="1000" b="1" dirty="0">
                  <a:solidFill>
                    <a:schemeClr val="tx1"/>
                  </a:solidFill>
                </a:rPr>
                <a:t> </a:t>
              </a:r>
              <a:r>
                <a:rPr lang="fr-CA" sz="1000" b="1" dirty="0" err="1">
                  <a:solidFill>
                    <a:schemeClr val="tx1"/>
                  </a:solidFill>
                </a:rPr>
                <a:t>does</a:t>
              </a:r>
              <a:r>
                <a:rPr lang="fr-CA" sz="1000" b="1" dirty="0">
                  <a:solidFill>
                    <a:schemeClr val="tx1"/>
                  </a:solidFill>
                </a:rPr>
                <a:t> not </a:t>
              </a:r>
              <a:r>
                <a:rPr lang="fr-CA" sz="1000" b="1" dirty="0" err="1">
                  <a:solidFill>
                    <a:schemeClr val="tx1"/>
                  </a:solidFill>
                </a:rPr>
                <a:t>exercise</a:t>
              </a:r>
              <a:endParaRPr lang="fr-CA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14CC59AB-9F01-4A82-98D3-C894A919B9E6}"/>
                </a:ext>
              </a:extLst>
            </p:cNvPr>
            <p:cNvSpPr txBox="1"/>
            <p:nvPr/>
          </p:nvSpPr>
          <p:spPr>
            <a:xfrm>
              <a:off x="1793603" y="5129693"/>
              <a:ext cx="340087" cy="369613"/>
            </a:xfrm>
            <a:prstGeom prst="rect">
              <a:avLst/>
            </a:prstGeom>
            <a:noFill/>
            <a:effectLst>
              <a:outerShdw dist="25400" dir="2700000" algn="tl" rotWithShape="0">
                <a:schemeClr val="bg2">
                  <a:lumMod val="75000"/>
                  <a:alpha val="4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CA" b="1" dirty="0">
                  <a:solidFill>
                    <a:srgbClr val="FF0000"/>
                  </a:solidFill>
                  <a:latin typeface="Arial" charset="0"/>
                </a:rPr>
                <a:t>B</a:t>
              </a:r>
            </a:p>
          </p:txBody>
        </p:sp>
      </p:grpSp>
      <p:grpSp>
        <p:nvGrpSpPr>
          <p:cNvPr id="2075" name="Groupe 51">
            <a:extLst>
              <a:ext uri="{FF2B5EF4-FFF2-40B4-BE49-F238E27FC236}">
                <a16:creationId xmlns:a16="http://schemas.microsoft.com/office/drawing/2014/main" id="{E7E238CD-2ED0-4FC8-9A75-C3DF04379FF3}"/>
              </a:ext>
            </a:extLst>
          </p:cNvPr>
          <p:cNvGrpSpPr>
            <a:grpSpLocks/>
          </p:cNvGrpSpPr>
          <p:nvPr/>
        </p:nvGrpSpPr>
        <p:grpSpPr bwMode="auto">
          <a:xfrm>
            <a:off x="5616575" y="5240338"/>
            <a:ext cx="1968500" cy="427037"/>
            <a:chOff x="1793603" y="5093208"/>
            <a:chExt cx="1909717" cy="426720"/>
          </a:xfrm>
        </p:grpSpPr>
        <p:sp>
          <p:nvSpPr>
            <p:cNvPr id="53" name="Rogner un rectangle à un seul coin 52">
              <a:extLst>
                <a:ext uri="{FF2B5EF4-FFF2-40B4-BE49-F238E27FC236}">
                  <a16:creationId xmlns:a16="http://schemas.microsoft.com/office/drawing/2014/main" id="{034962FC-EC28-4E87-B3DF-970F507AD6F9}"/>
                </a:ext>
              </a:extLst>
            </p:cNvPr>
            <p:cNvSpPr/>
            <p:nvPr/>
          </p:nvSpPr>
          <p:spPr>
            <a:xfrm flipH="1">
              <a:off x="1840992" y="5093208"/>
              <a:ext cx="1862328" cy="426720"/>
            </a:xfrm>
            <a:prstGeom prst="snip1Rect">
              <a:avLst>
                <a:gd name="adj" fmla="val 13982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marL="182563" algn="ctr">
                <a:lnSpc>
                  <a:spcPts val="1500"/>
                </a:lnSpc>
                <a:defRPr/>
              </a:pPr>
              <a:r>
                <a:rPr lang="fr-CA" sz="1000" b="1" dirty="0" err="1">
                  <a:solidFill>
                    <a:schemeClr val="tx1"/>
                  </a:solidFill>
                </a:rPr>
                <a:t>Physically</a:t>
              </a:r>
              <a:r>
                <a:rPr lang="fr-CA" sz="1000" b="1" dirty="0">
                  <a:solidFill>
                    <a:schemeClr val="tx1"/>
                  </a:solidFill>
                </a:rPr>
                <a:t> active </a:t>
              </a:r>
              <a:r>
                <a:rPr lang="fr-CA" sz="1000" b="1" dirty="0" err="1">
                  <a:solidFill>
                    <a:schemeClr val="tx1"/>
                  </a:solidFill>
                </a:rPr>
                <a:t>individual</a:t>
              </a:r>
              <a:r>
                <a:rPr lang="fr-CA" sz="1000" b="1" dirty="0">
                  <a:solidFill>
                    <a:schemeClr val="tx1"/>
                  </a:solidFill>
                </a:rPr>
                <a:t> </a:t>
              </a:r>
              <a:r>
                <a:rPr lang="fr-CA" sz="1000" b="1" dirty="0" err="1">
                  <a:solidFill>
                    <a:schemeClr val="tx1"/>
                  </a:solidFill>
                </a:rPr>
                <a:t>who</a:t>
              </a:r>
              <a:r>
                <a:rPr lang="fr-CA" sz="1000" b="1" dirty="0">
                  <a:solidFill>
                    <a:schemeClr val="tx1"/>
                  </a:solidFill>
                </a:rPr>
                <a:t> </a:t>
              </a:r>
              <a:r>
                <a:rPr lang="fr-CA" sz="1000" b="1" dirty="0" err="1">
                  <a:solidFill>
                    <a:schemeClr val="tx1"/>
                  </a:solidFill>
                </a:rPr>
                <a:t>does</a:t>
              </a:r>
              <a:r>
                <a:rPr lang="fr-CA" sz="1000" b="1" dirty="0">
                  <a:solidFill>
                    <a:schemeClr val="tx1"/>
                  </a:solidFill>
                </a:rPr>
                <a:t> </a:t>
              </a:r>
              <a:r>
                <a:rPr lang="fr-CA" sz="1000" b="1" dirty="0" err="1">
                  <a:solidFill>
                    <a:schemeClr val="tx1"/>
                  </a:solidFill>
                </a:rPr>
                <a:t>exercise</a:t>
              </a:r>
              <a:endParaRPr lang="fr-CA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1FA1F3BB-B8E8-4F25-A585-31E539BCA71A}"/>
                </a:ext>
              </a:extLst>
            </p:cNvPr>
            <p:cNvSpPr txBox="1"/>
            <p:nvPr/>
          </p:nvSpPr>
          <p:spPr>
            <a:xfrm>
              <a:off x="1793603" y="5129693"/>
              <a:ext cx="340361" cy="369613"/>
            </a:xfrm>
            <a:prstGeom prst="rect">
              <a:avLst/>
            </a:prstGeom>
            <a:noFill/>
            <a:effectLst>
              <a:outerShdw dist="25400" dir="2700000" algn="tl" rotWithShape="0">
                <a:schemeClr val="bg2">
                  <a:lumMod val="75000"/>
                  <a:alpha val="4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CA" b="1" dirty="0">
                  <a:solidFill>
                    <a:srgbClr val="FF0000"/>
                  </a:solidFill>
                  <a:latin typeface="Arial" charset="0"/>
                </a:rPr>
                <a:t>C</a:t>
              </a:r>
            </a:p>
          </p:txBody>
        </p:sp>
      </p:grpSp>
      <p:pic>
        <p:nvPicPr>
          <p:cNvPr id="2076" name="Image 54" descr="marque_bleue.png">
            <a:extLst>
              <a:ext uri="{FF2B5EF4-FFF2-40B4-BE49-F238E27FC236}">
                <a16:creationId xmlns:a16="http://schemas.microsoft.com/office/drawing/2014/main" id="{A5CD9020-62F4-4B0B-BA1C-7113BE6B07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5849938"/>
            <a:ext cx="234950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Rogner un rectangle à un seul coin 55">
            <a:extLst>
              <a:ext uri="{FF2B5EF4-FFF2-40B4-BE49-F238E27FC236}">
                <a16:creationId xmlns:a16="http://schemas.microsoft.com/office/drawing/2014/main" id="{756FD621-C01A-4C90-A2FB-C000CCD25852}"/>
              </a:ext>
            </a:extLst>
          </p:cNvPr>
          <p:cNvSpPr/>
          <p:nvPr/>
        </p:nvSpPr>
        <p:spPr>
          <a:xfrm flipH="1">
            <a:off x="2757424" y="5757672"/>
            <a:ext cx="1874520" cy="393192"/>
          </a:xfrm>
          <a:prstGeom prst="snip1Rect">
            <a:avLst>
              <a:gd name="adj" fmla="val 13982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marL="265113">
              <a:lnSpc>
                <a:spcPts val="1500"/>
              </a:lnSpc>
              <a:defRPr/>
            </a:pPr>
            <a:r>
              <a:rPr lang="fr-CA" sz="1050" b="1" dirty="0" err="1">
                <a:solidFill>
                  <a:schemeClr val="tx1"/>
                </a:solidFill>
              </a:rPr>
              <a:t>Thermic</a:t>
            </a:r>
            <a:r>
              <a:rPr lang="fr-CA" sz="1050" b="1" dirty="0">
                <a:solidFill>
                  <a:schemeClr val="tx1"/>
                </a:solidFill>
              </a:rPr>
              <a:t> </a:t>
            </a:r>
            <a:r>
              <a:rPr lang="fr-CA" sz="1050" b="1" dirty="0" err="1">
                <a:solidFill>
                  <a:schemeClr val="tx1"/>
                </a:solidFill>
              </a:rPr>
              <a:t>Effect</a:t>
            </a:r>
            <a:r>
              <a:rPr lang="fr-CA" sz="1050" b="1" dirty="0">
                <a:solidFill>
                  <a:schemeClr val="tx1"/>
                </a:solidFill>
              </a:rPr>
              <a:t> of Food</a:t>
            </a:r>
          </a:p>
        </p:txBody>
      </p:sp>
      <p:pic>
        <p:nvPicPr>
          <p:cNvPr id="2080" name="Image 56" descr="marque_jaune.png">
            <a:extLst>
              <a:ext uri="{FF2B5EF4-FFF2-40B4-BE49-F238E27FC236}">
                <a16:creationId xmlns:a16="http://schemas.microsoft.com/office/drawing/2014/main" id="{73B6D339-6CC1-4AE9-B52D-47722CD2B38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813" y="5849938"/>
            <a:ext cx="234950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Rogner un rectangle à un seul coin 57">
            <a:extLst>
              <a:ext uri="{FF2B5EF4-FFF2-40B4-BE49-F238E27FC236}">
                <a16:creationId xmlns:a16="http://schemas.microsoft.com/office/drawing/2014/main" id="{5A7DADDE-489E-422A-8C4F-3E5320C6F43D}"/>
              </a:ext>
            </a:extLst>
          </p:cNvPr>
          <p:cNvSpPr/>
          <p:nvPr/>
        </p:nvSpPr>
        <p:spPr>
          <a:xfrm flipH="1">
            <a:off x="4746752" y="5757672"/>
            <a:ext cx="1874520" cy="393192"/>
          </a:xfrm>
          <a:prstGeom prst="snip1Rect">
            <a:avLst>
              <a:gd name="adj" fmla="val 13982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marL="265113">
              <a:lnSpc>
                <a:spcPts val="1500"/>
              </a:lnSpc>
              <a:defRPr/>
            </a:pPr>
            <a:r>
              <a:rPr lang="fr-CA" sz="1050" b="1" dirty="0" err="1">
                <a:solidFill>
                  <a:schemeClr val="tx1"/>
                </a:solidFill>
              </a:rPr>
              <a:t>Physical</a:t>
            </a:r>
            <a:r>
              <a:rPr lang="fr-CA" sz="1050" b="1" dirty="0">
                <a:solidFill>
                  <a:schemeClr val="tx1"/>
                </a:solidFill>
              </a:rPr>
              <a:t> </a:t>
            </a:r>
            <a:r>
              <a:rPr lang="fr-CA" sz="1050" b="1" dirty="0" err="1">
                <a:solidFill>
                  <a:schemeClr val="tx1"/>
                </a:solidFill>
              </a:rPr>
              <a:t>Activity</a:t>
            </a:r>
            <a:endParaRPr lang="fr-CA" sz="1050" b="1" dirty="0">
              <a:solidFill>
                <a:schemeClr val="tx1"/>
              </a:solidFill>
            </a:endParaRPr>
          </a:p>
        </p:txBody>
      </p:sp>
      <p:pic>
        <p:nvPicPr>
          <p:cNvPr id="2084" name="Image 58" descr="marque_verte.png">
            <a:extLst>
              <a:ext uri="{FF2B5EF4-FFF2-40B4-BE49-F238E27FC236}">
                <a16:creationId xmlns:a16="http://schemas.microsoft.com/office/drawing/2014/main" id="{B8003CBE-C19F-45B4-AFA7-304818DBA6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188" y="5842000"/>
            <a:ext cx="23495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Rogner un rectangle à un seul coin 59">
            <a:extLst>
              <a:ext uri="{FF2B5EF4-FFF2-40B4-BE49-F238E27FC236}">
                <a16:creationId xmlns:a16="http://schemas.microsoft.com/office/drawing/2014/main" id="{1AD9B436-76BC-49A4-BC7A-63E1F6B46A44}"/>
              </a:ext>
            </a:extLst>
          </p:cNvPr>
          <p:cNvSpPr/>
          <p:nvPr/>
        </p:nvSpPr>
        <p:spPr>
          <a:xfrm flipH="1">
            <a:off x="6736080" y="5757672"/>
            <a:ext cx="1874520" cy="393192"/>
          </a:xfrm>
          <a:prstGeom prst="snip1Rect">
            <a:avLst>
              <a:gd name="adj" fmla="val 13982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marL="265113">
              <a:lnSpc>
                <a:spcPts val="1500"/>
              </a:lnSpc>
              <a:defRPr/>
            </a:pPr>
            <a:r>
              <a:rPr lang="fr-CA" sz="1050" b="1" dirty="0" err="1">
                <a:solidFill>
                  <a:schemeClr val="tx1"/>
                </a:solidFill>
              </a:rPr>
              <a:t>Exercise</a:t>
            </a:r>
            <a:endParaRPr lang="fr-CA" sz="1050" b="1" dirty="0">
              <a:solidFill>
                <a:schemeClr val="tx1"/>
              </a:solidFill>
            </a:endParaRPr>
          </a:p>
        </p:txBody>
      </p:sp>
      <p:pic>
        <p:nvPicPr>
          <p:cNvPr id="2088" name="Image 60" descr="marque_rouge.png">
            <a:extLst>
              <a:ext uri="{FF2B5EF4-FFF2-40B4-BE49-F238E27FC236}">
                <a16:creationId xmlns:a16="http://schemas.microsoft.com/office/drawing/2014/main" id="{9D549A7C-6402-4C75-B92D-DD3C7A432A5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5832475"/>
            <a:ext cx="23495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89" name="Groupe 61">
            <a:extLst>
              <a:ext uri="{FF2B5EF4-FFF2-40B4-BE49-F238E27FC236}">
                <a16:creationId xmlns:a16="http://schemas.microsoft.com/office/drawing/2014/main" id="{02C3017A-AA3B-4111-88D9-9F4CACC73EB9}"/>
              </a:ext>
            </a:extLst>
          </p:cNvPr>
          <p:cNvGrpSpPr>
            <a:grpSpLocks/>
          </p:cNvGrpSpPr>
          <p:nvPr/>
        </p:nvGrpSpPr>
        <p:grpSpPr bwMode="auto">
          <a:xfrm>
            <a:off x="1370013" y="5240338"/>
            <a:ext cx="1970087" cy="427037"/>
            <a:chOff x="1793603" y="5093208"/>
            <a:chExt cx="1909717" cy="426720"/>
          </a:xfrm>
        </p:grpSpPr>
        <p:sp>
          <p:nvSpPr>
            <p:cNvPr id="63" name="Rogner un rectangle à un seul coin 62">
              <a:extLst>
                <a:ext uri="{FF2B5EF4-FFF2-40B4-BE49-F238E27FC236}">
                  <a16:creationId xmlns:a16="http://schemas.microsoft.com/office/drawing/2014/main" id="{561EF565-51E0-44AD-BC3F-73B091F53F47}"/>
                </a:ext>
              </a:extLst>
            </p:cNvPr>
            <p:cNvSpPr/>
            <p:nvPr/>
          </p:nvSpPr>
          <p:spPr>
            <a:xfrm flipH="1">
              <a:off x="1840992" y="5093208"/>
              <a:ext cx="1862328" cy="426720"/>
            </a:xfrm>
            <a:prstGeom prst="snip1Rect">
              <a:avLst>
                <a:gd name="adj" fmla="val 13982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marL="182563" algn="ctr">
                <a:lnSpc>
                  <a:spcPts val="1500"/>
                </a:lnSpc>
                <a:defRPr/>
              </a:pPr>
              <a:r>
                <a:rPr lang="fr-CA" sz="1000" b="1" dirty="0" err="1">
                  <a:solidFill>
                    <a:schemeClr val="tx1"/>
                  </a:solidFill>
                </a:rPr>
                <a:t>Sedentary</a:t>
              </a:r>
              <a:r>
                <a:rPr lang="fr-CA" sz="1000" b="1" dirty="0">
                  <a:solidFill>
                    <a:schemeClr val="tx1"/>
                  </a:solidFill>
                </a:rPr>
                <a:t> </a:t>
              </a:r>
              <a:r>
                <a:rPr lang="fr-CA" sz="1000" b="1" dirty="0" err="1">
                  <a:solidFill>
                    <a:schemeClr val="tx1"/>
                  </a:solidFill>
                </a:rPr>
                <a:t>individual</a:t>
              </a:r>
              <a:endParaRPr lang="fr-CA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85DBD4AE-9FCF-4DE6-B0E6-8D4310EDD545}"/>
                </a:ext>
              </a:extLst>
            </p:cNvPr>
            <p:cNvSpPr txBox="1"/>
            <p:nvPr/>
          </p:nvSpPr>
          <p:spPr>
            <a:xfrm>
              <a:off x="1793603" y="5129693"/>
              <a:ext cx="340086" cy="369613"/>
            </a:xfrm>
            <a:prstGeom prst="rect">
              <a:avLst/>
            </a:prstGeom>
            <a:noFill/>
            <a:effectLst>
              <a:outerShdw dist="25400" dir="2700000" algn="tl" rotWithShape="0">
                <a:schemeClr val="bg2">
                  <a:lumMod val="75000"/>
                  <a:alpha val="4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CA" b="1" dirty="0">
                  <a:solidFill>
                    <a:srgbClr val="FF0000"/>
                  </a:solidFill>
                  <a:latin typeface="Arial" charset="0"/>
                </a:rPr>
                <a:t>A</a:t>
              </a:r>
            </a:p>
          </p:txBody>
        </p:sp>
      </p:grpSp>
      <p:sp>
        <p:nvSpPr>
          <p:cNvPr id="2090" name="ZoneTexte 64">
            <a:extLst>
              <a:ext uri="{FF2B5EF4-FFF2-40B4-BE49-F238E27FC236}">
                <a16:creationId xmlns:a16="http://schemas.microsoft.com/office/drawing/2014/main" id="{C170BB27-3DBC-4176-B97A-8ACB213F9F82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321594" y="3231357"/>
            <a:ext cx="3570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sz="2000" b="1"/>
              <a:t>% Total Energy Expenditure</a:t>
            </a:r>
          </a:p>
        </p:txBody>
      </p:sp>
      <p:sp>
        <p:nvSpPr>
          <p:cNvPr id="2091" name="ZoneTexte 54">
            <a:extLst>
              <a:ext uri="{FF2B5EF4-FFF2-40B4-BE49-F238E27FC236}">
                <a16:creationId xmlns:a16="http://schemas.microsoft.com/office/drawing/2014/main" id="{B516C70A-187C-4023-A1A0-B8C0E7B16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825" y="5043488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sz="1600" b="1"/>
              <a:t>0</a:t>
            </a:r>
          </a:p>
        </p:txBody>
      </p:sp>
      <p:sp>
        <p:nvSpPr>
          <p:cNvPr id="2092" name="ZoneTexte 56">
            <a:extLst>
              <a:ext uri="{FF2B5EF4-FFF2-40B4-BE49-F238E27FC236}">
                <a16:creationId xmlns:a16="http://schemas.microsoft.com/office/drawing/2014/main" id="{3CE89575-805D-4D70-8223-5130AC599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" y="4354513"/>
            <a:ext cx="4127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sz="1600" b="1"/>
              <a:t>20</a:t>
            </a:r>
          </a:p>
        </p:txBody>
      </p:sp>
      <p:sp>
        <p:nvSpPr>
          <p:cNvPr id="2093" name="ZoneTexte 58">
            <a:extLst>
              <a:ext uri="{FF2B5EF4-FFF2-40B4-BE49-F238E27FC236}">
                <a16:creationId xmlns:a16="http://schemas.microsoft.com/office/drawing/2014/main" id="{B4F104E5-2335-4616-9A5D-29C3EFE33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" y="3662363"/>
            <a:ext cx="412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sz="1600" b="1"/>
              <a:t>40</a:t>
            </a:r>
          </a:p>
        </p:txBody>
      </p:sp>
      <p:sp>
        <p:nvSpPr>
          <p:cNvPr id="2094" name="ZoneTexte 60">
            <a:extLst>
              <a:ext uri="{FF2B5EF4-FFF2-40B4-BE49-F238E27FC236}">
                <a16:creationId xmlns:a16="http://schemas.microsoft.com/office/drawing/2014/main" id="{B85F731C-4E81-4F15-AA82-750295763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" y="2987675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sz="1600" b="1"/>
              <a:t>60</a:t>
            </a:r>
          </a:p>
        </p:txBody>
      </p:sp>
      <p:sp>
        <p:nvSpPr>
          <p:cNvPr id="2095" name="ZoneTexte 61">
            <a:extLst>
              <a:ext uri="{FF2B5EF4-FFF2-40B4-BE49-F238E27FC236}">
                <a16:creationId xmlns:a16="http://schemas.microsoft.com/office/drawing/2014/main" id="{8848D8AE-440C-49D0-89A9-EAD00FC7C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" y="2259013"/>
            <a:ext cx="412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sz="1600" b="1"/>
              <a:t>80</a:t>
            </a:r>
          </a:p>
        </p:txBody>
      </p:sp>
      <p:sp>
        <p:nvSpPr>
          <p:cNvPr id="2096" name="ZoneTexte 64">
            <a:extLst>
              <a:ext uri="{FF2B5EF4-FFF2-40B4-BE49-F238E27FC236}">
                <a16:creationId xmlns:a16="http://schemas.microsoft.com/office/drawing/2014/main" id="{413E59F6-BDFE-448D-90D5-ED2B690CA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525" y="1574800"/>
            <a:ext cx="5270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sz="1600" b="1"/>
              <a:t>100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6318</TotalTime>
  <Words>117</Words>
  <Application>Microsoft Office PowerPoint</Application>
  <PresentationFormat>Affichage à l'écran (4:3)</PresentationFormat>
  <Paragraphs>41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Conception personnalisée</vt:lpstr>
      <vt:lpstr>Graphique</vt:lpstr>
      <vt:lpstr>COMPONENTS OF TOTAL ENERGY EXPENDITURE IN AN INITIALLY SEDENTARY MAN EATING 2800 KCAL/DAY (A), WHO INCREASES PHYSICAL ACTIVITY (B); WHO ADDS DAILY PHYSICAL EXERCISE (C)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380</cp:revision>
  <dcterms:created xsi:type="dcterms:W3CDTF">2007-08-27T23:55:38Z</dcterms:created>
  <dcterms:modified xsi:type="dcterms:W3CDTF">2022-12-01T12:54:50Z</dcterms:modified>
</cp:coreProperties>
</file>