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53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B8FAD"/>
    <a:srgbClr val="777777"/>
    <a:srgbClr val="CCECFF"/>
    <a:srgbClr val="B40000"/>
    <a:srgbClr val="DA0000"/>
    <a:srgbClr val="640000"/>
    <a:srgbClr val="000000"/>
    <a:srgbClr val="154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197FED9B-9801-4E3C-950D-E359D879C4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FEB9405B-8FCB-4C95-A32A-D407928C670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B1F2785B-E1E6-441C-A938-CF3D5F32FF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6EB35C73-F218-442F-AA78-8E9082E868E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43909E-0BE8-4CDF-936D-CFB3F70E0EE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467035D8-AAFA-4C9A-920E-DFCE189132C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13BF946D-AB21-4EF3-8721-DF89B20E38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0CDBE9C4-DE07-4B48-BE69-8B0FEC31D1D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54A64065-355F-4233-A63F-D9A5BD396E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3BB8913C-0A5A-4AC6-9CA3-EAE2EE8632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1037D98E-6214-42AE-A597-20BCD3F28C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F8BB86-E0FB-4177-901C-B38F0DD2744A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4EB7E2EC-631E-49C6-BF2D-148F0117A1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82B20CB2-76FA-4BF7-90FD-2890BB299F5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72D521-3667-4545-87A8-CF7A30CD54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640188-25FF-45D7-AFD4-B7D6451A2A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44A1E7D-0A3C-4F31-90DE-A25D707A64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0424B5C0-2AE1-462F-A583-8ACEF7D18F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60162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514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5824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937979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117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308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4321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836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586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626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88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305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4970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C3C49140-B5A2-4594-A862-F150C9F9E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4">
            <a:extLst>
              <a:ext uri="{FF2B5EF4-FFF2-40B4-BE49-F238E27FC236}">
                <a16:creationId xmlns:a16="http://schemas.microsoft.com/office/drawing/2014/main" id="{58F97E47-60D3-4B12-A237-45CB9F576D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CA6ED899-AD55-4251-9F05-D8830DD8198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1DD7128E-8A8C-47D9-8FDD-9920B74E77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DD61A059-A77E-4A1D-B1F1-66978A3E03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A431CDEB-814A-43FA-A244-4F24B650FF4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3080" name="Rectangle 11">
            <a:extLst>
              <a:ext uri="{FF2B5EF4-FFF2-40B4-BE49-F238E27FC236}">
                <a16:creationId xmlns:a16="http://schemas.microsoft.com/office/drawing/2014/main" id="{43780741-E268-4C79-AE7B-0A6CCA46D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3081" name="Picture 18">
            <a:extLst>
              <a:ext uri="{FF2B5EF4-FFF2-40B4-BE49-F238E27FC236}">
                <a16:creationId xmlns:a16="http://schemas.microsoft.com/office/drawing/2014/main" id="{2A26CA6D-6707-4984-95BC-A7993CE255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20">
            <a:extLst>
              <a:ext uri="{FF2B5EF4-FFF2-40B4-BE49-F238E27FC236}">
                <a16:creationId xmlns:a16="http://schemas.microsoft.com/office/drawing/2014/main" id="{CD224402-0FBC-4E5B-9592-1CD4401A87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 3" descr="56-INF-MENO-F2-FILM_fond.png">
            <a:extLst>
              <a:ext uri="{FF2B5EF4-FFF2-40B4-BE49-F238E27FC236}">
                <a16:creationId xmlns:a16="http://schemas.microsoft.com/office/drawing/2014/main" id="{3C5B50CD-454B-4AB4-8F2F-F2AAE0231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re 1">
            <a:extLst>
              <a:ext uri="{FF2B5EF4-FFF2-40B4-BE49-F238E27FC236}">
                <a16:creationId xmlns:a16="http://schemas.microsoft.com/office/drawing/2014/main" id="{4D65836F-3D9E-4E2F-BDE2-BD5CCB6D1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38" y="52388"/>
            <a:ext cx="8588375" cy="677862"/>
          </a:xfrm>
        </p:spPr>
        <p:txBody>
          <a:bodyPr/>
          <a:lstStyle/>
          <a:p>
            <a:r>
              <a:rPr lang="en-US" altLang="fr-FR" sz="1900">
                <a:solidFill>
                  <a:schemeClr val="tx1"/>
                </a:solidFill>
              </a:rPr>
              <a:t>DEVELOPMENT OF AN ATHEROGENIC PROFILE ASSOCIATED WITH MENOPAUSE-RELATED GAIN IN INTRA-ABDOMINAL ADIPOSITY</a:t>
            </a:r>
            <a:endParaRPr lang="fr-FR" altLang="fr-FR" sz="190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8043A14F-C6B3-451B-91FE-9407FD9A486C}"/>
              </a:ext>
            </a:extLst>
          </p:cNvPr>
          <p:cNvGrpSpPr>
            <a:grpSpLocks/>
          </p:cNvGrpSpPr>
          <p:nvPr/>
        </p:nvGrpSpPr>
        <p:grpSpPr bwMode="auto">
          <a:xfrm>
            <a:off x="1782763" y="2062163"/>
            <a:ext cx="1552575" cy="430212"/>
            <a:chOff x="2229" y="714"/>
            <a:chExt cx="1032" cy="511"/>
          </a:xfrm>
        </p:grpSpPr>
        <p:sp>
          <p:nvSpPr>
            <p:cNvPr id="13337" name="Rectangle 34">
              <a:extLst>
                <a:ext uri="{FF2B5EF4-FFF2-40B4-BE49-F238E27FC236}">
                  <a16:creationId xmlns:a16="http://schemas.microsoft.com/office/drawing/2014/main" id="{404C0E5C-9F89-49A6-9400-E83AEC839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b="1"/>
                <a:t>Menopause </a:t>
              </a:r>
            </a:p>
          </p:txBody>
        </p:sp>
        <p:sp>
          <p:nvSpPr>
            <p:cNvPr id="13338" name="Rectangle 35">
              <a:extLst>
                <a:ext uri="{FF2B5EF4-FFF2-40B4-BE49-F238E27FC236}">
                  <a16:creationId xmlns:a16="http://schemas.microsoft.com/office/drawing/2014/main" id="{DCD3B277-9F10-44DB-A596-00D72F004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67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ECA526C7-1C16-4272-8E64-5A6C231A34FF}"/>
              </a:ext>
            </a:extLst>
          </p:cNvPr>
          <p:cNvGrpSpPr>
            <a:grpSpLocks/>
          </p:cNvGrpSpPr>
          <p:nvPr/>
        </p:nvGrpSpPr>
        <p:grpSpPr bwMode="auto">
          <a:xfrm>
            <a:off x="6453188" y="2546350"/>
            <a:ext cx="2403475" cy="546100"/>
            <a:chOff x="2229" y="714"/>
            <a:chExt cx="1032" cy="511"/>
          </a:xfrm>
        </p:grpSpPr>
        <p:sp>
          <p:nvSpPr>
            <p:cNvPr id="13335" name="Rectangle 34">
              <a:extLst>
                <a:ext uri="{FF2B5EF4-FFF2-40B4-BE49-F238E27FC236}">
                  <a16:creationId xmlns:a16="http://schemas.microsoft.com/office/drawing/2014/main" id="{680E028F-7A52-4FEA-8B6B-6BEBB1A6E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541338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2800" b="1">
                  <a:solidFill>
                    <a:srgbClr val="C00000"/>
                  </a:solidFill>
                </a:rPr>
                <a:t>CHD risk </a:t>
              </a:r>
            </a:p>
          </p:txBody>
        </p:sp>
        <p:sp>
          <p:nvSpPr>
            <p:cNvPr id="13336" name="Rectangle 35">
              <a:extLst>
                <a:ext uri="{FF2B5EF4-FFF2-40B4-BE49-F238E27FC236}">
                  <a16:creationId xmlns:a16="http://schemas.microsoft.com/office/drawing/2014/main" id="{F092A715-58C9-4D56-9940-0D46751BA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43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2800" b="1">
                <a:solidFill>
                  <a:srgbClr val="C00000"/>
                </a:solidFill>
              </a:endParaRPr>
            </a:p>
          </p:txBody>
        </p:sp>
      </p:grpSp>
      <p:pic>
        <p:nvPicPr>
          <p:cNvPr id="13318" name="Image 10" descr="fleche_haut.png">
            <a:extLst>
              <a:ext uri="{FF2B5EF4-FFF2-40B4-BE49-F238E27FC236}">
                <a16:creationId xmlns:a16="http://schemas.microsoft.com/office/drawing/2014/main" id="{173D2633-5EBD-4BA6-A6C7-82DC025BAC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2628900"/>
            <a:ext cx="39211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gner un rectangle à un seul coin 11">
            <a:extLst>
              <a:ext uri="{FF2B5EF4-FFF2-40B4-BE49-F238E27FC236}">
                <a16:creationId xmlns:a16="http://schemas.microsoft.com/office/drawing/2014/main" id="{970DDF9B-7E88-485C-93AD-BF8E5E9B6CE1}"/>
              </a:ext>
            </a:extLst>
          </p:cNvPr>
          <p:cNvSpPr/>
          <p:nvPr/>
        </p:nvSpPr>
        <p:spPr>
          <a:xfrm flipH="1">
            <a:off x="152398" y="5755344"/>
            <a:ext cx="2259106" cy="36755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72000" anchor="ctr"/>
          <a:lstStyle/>
          <a:p>
            <a:pPr algn="ctr">
              <a:defRPr/>
            </a:pPr>
            <a:r>
              <a:rPr lang="fr-CA" sz="1400" b="1" kern="100" dirty="0" err="1">
                <a:solidFill>
                  <a:schemeClr val="tx1"/>
                </a:solidFill>
              </a:rPr>
              <a:t>Pre</a:t>
            </a:r>
            <a:r>
              <a:rPr lang="fr-CA" sz="1400" b="1" kern="100" dirty="0">
                <a:solidFill>
                  <a:schemeClr val="tx1"/>
                </a:solidFill>
              </a:rPr>
              <a:t>-</a:t>
            </a:r>
            <a:r>
              <a:rPr lang="fr-CA" sz="1400" b="1" kern="100" dirty="0" err="1">
                <a:solidFill>
                  <a:schemeClr val="tx1"/>
                </a:solidFill>
              </a:rPr>
              <a:t>menopausal</a:t>
            </a:r>
            <a:r>
              <a:rPr lang="fr-CA" sz="1400" b="1" kern="100" dirty="0">
                <a:solidFill>
                  <a:schemeClr val="tx1"/>
                </a:solidFill>
              </a:rPr>
              <a:t> </a:t>
            </a:r>
            <a:r>
              <a:rPr lang="fr-CA" sz="1400" b="1" kern="100" dirty="0" err="1">
                <a:solidFill>
                  <a:schemeClr val="tx1"/>
                </a:solidFill>
              </a:rPr>
              <a:t>women</a:t>
            </a:r>
            <a:endParaRPr lang="fr-CA" sz="1400" b="1" kern="100" dirty="0">
              <a:solidFill>
                <a:schemeClr val="tx1"/>
              </a:solidFill>
            </a:endParaRPr>
          </a:p>
        </p:txBody>
      </p:sp>
      <p:sp>
        <p:nvSpPr>
          <p:cNvPr id="13" name="Rogner un rectangle à un seul coin 12">
            <a:extLst>
              <a:ext uri="{FF2B5EF4-FFF2-40B4-BE49-F238E27FC236}">
                <a16:creationId xmlns:a16="http://schemas.microsoft.com/office/drawing/2014/main" id="{8470C747-2C7C-4A17-AD3A-8BE42153A73E}"/>
              </a:ext>
            </a:extLst>
          </p:cNvPr>
          <p:cNvSpPr/>
          <p:nvPr/>
        </p:nvSpPr>
        <p:spPr>
          <a:xfrm flipH="1">
            <a:off x="3056970" y="5755344"/>
            <a:ext cx="2260800" cy="36755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72000" anchor="ctr"/>
          <a:lstStyle/>
          <a:p>
            <a:pPr algn="ctr">
              <a:defRPr/>
            </a:pPr>
            <a:r>
              <a:rPr lang="fr-CA" sz="1400" b="1" kern="100" dirty="0">
                <a:solidFill>
                  <a:schemeClr val="tx1"/>
                </a:solidFill>
              </a:rPr>
              <a:t>Post-</a:t>
            </a:r>
            <a:r>
              <a:rPr lang="fr-CA" sz="1400" b="1" kern="100" dirty="0" err="1">
                <a:solidFill>
                  <a:schemeClr val="tx1"/>
                </a:solidFill>
              </a:rPr>
              <a:t>menopausal</a:t>
            </a:r>
            <a:r>
              <a:rPr lang="fr-CA" sz="1400" b="1" kern="100" dirty="0">
                <a:solidFill>
                  <a:schemeClr val="tx1"/>
                </a:solidFill>
              </a:rPr>
              <a:t> </a:t>
            </a:r>
            <a:r>
              <a:rPr lang="fr-CA" sz="1400" b="1" kern="100" dirty="0" err="1">
                <a:solidFill>
                  <a:schemeClr val="tx1"/>
                </a:solidFill>
              </a:rPr>
              <a:t>women</a:t>
            </a:r>
            <a:endParaRPr lang="fr-CA" sz="1400" b="1" kern="100" dirty="0">
              <a:solidFill>
                <a:schemeClr val="tx1"/>
              </a:solidFill>
            </a:endParaRPr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26B2424D-C2AB-41EC-ABAA-77BEC3B6D187}"/>
              </a:ext>
            </a:extLst>
          </p:cNvPr>
          <p:cNvSpPr/>
          <p:nvPr/>
        </p:nvSpPr>
        <p:spPr>
          <a:xfrm>
            <a:off x="6122988" y="1357313"/>
            <a:ext cx="2428875" cy="407987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marL="447675">
              <a:defRPr/>
            </a:pPr>
            <a:r>
              <a:rPr lang="fr-CA" b="1" dirty="0" err="1">
                <a:solidFill>
                  <a:schemeClr val="tx1"/>
                </a:solidFill>
              </a:rPr>
              <a:t>Insulin</a:t>
            </a:r>
            <a:r>
              <a:rPr lang="fr-CA" b="1" dirty="0">
                <a:solidFill>
                  <a:schemeClr val="tx1"/>
                </a:solidFill>
              </a:rPr>
              <a:t> </a:t>
            </a:r>
            <a:r>
              <a:rPr lang="fr-CA" b="1" dirty="0" err="1">
                <a:solidFill>
                  <a:schemeClr val="tx1"/>
                </a:solidFill>
              </a:rPr>
              <a:t>resistance</a:t>
            </a:r>
            <a:endParaRPr lang="fr-CA" b="1" dirty="0">
              <a:solidFill>
                <a:schemeClr val="tx1"/>
              </a:solidFill>
            </a:endParaRPr>
          </a:p>
        </p:txBody>
      </p:sp>
      <p:pic>
        <p:nvPicPr>
          <p:cNvPr id="13326" name="Image 14" descr="fleche_haut.png">
            <a:extLst>
              <a:ext uri="{FF2B5EF4-FFF2-40B4-BE49-F238E27FC236}">
                <a16:creationId xmlns:a16="http://schemas.microsoft.com/office/drawing/2014/main" id="{82BA84D8-20BD-4179-ABB3-99AA5D7B4D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1438275"/>
            <a:ext cx="2587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ube 15">
            <a:extLst>
              <a:ext uri="{FF2B5EF4-FFF2-40B4-BE49-F238E27FC236}">
                <a16:creationId xmlns:a16="http://schemas.microsoft.com/office/drawing/2014/main" id="{2FEC8D25-3308-4958-920E-38328B75F5C2}"/>
              </a:ext>
            </a:extLst>
          </p:cNvPr>
          <p:cNvSpPr/>
          <p:nvPr/>
        </p:nvSpPr>
        <p:spPr>
          <a:xfrm>
            <a:off x="6122988" y="1806575"/>
            <a:ext cx="2428875" cy="407988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marL="358775" algn="ctr">
              <a:defRPr/>
            </a:pPr>
            <a:r>
              <a:rPr lang="fr-CA" b="1" dirty="0" err="1">
                <a:solidFill>
                  <a:schemeClr val="tx1"/>
                </a:solidFill>
              </a:rPr>
              <a:t>Apolipoprotein</a:t>
            </a:r>
            <a:r>
              <a:rPr lang="fr-CA" b="1" dirty="0">
                <a:solidFill>
                  <a:schemeClr val="tx1"/>
                </a:solidFill>
              </a:rPr>
              <a:t> B</a:t>
            </a:r>
          </a:p>
        </p:txBody>
      </p:sp>
      <p:pic>
        <p:nvPicPr>
          <p:cNvPr id="13328" name="Image 16" descr="fleche_haut.png">
            <a:extLst>
              <a:ext uri="{FF2B5EF4-FFF2-40B4-BE49-F238E27FC236}">
                <a16:creationId xmlns:a16="http://schemas.microsoft.com/office/drawing/2014/main" id="{4BA8078A-7FB9-42F7-8FFF-BF36A07725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1887538"/>
            <a:ext cx="2587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ube 17">
            <a:extLst>
              <a:ext uri="{FF2B5EF4-FFF2-40B4-BE49-F238E27FC236}">
                <a16:creationId xmlns:a16="http://schemas.microsoft.com/office/drawing/2014/main" id="{3F598F70-52C3-4C7E-A7DD-FDE6D29F69AA}"/>
              </a:ext>
            </a:extLst>
          </p:cNvPr>
          <p:cNvSpPr/>
          <p:nvPr/>
        </p:nvSpPr>
        <p:spPr>
          <a:xfrm>
            <a:off x="6122988" y="3446463"/>
            <a:ext cx="2428875" cy="407987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marL="447675">
              <a:defRPr/>
            </a:pPr>
            <a:r>
              <a:rPr lang="fr-CA" b="1" dirty="0" err="1">
                <a:solidFill>
                  <a:schemeClr val="tx1"/>
                </a:solidFill>
              </a:rPr>
              <a:t>Triglycerides</a:t>
            </a:r>
            <a:endParaRPr lang="fr-CA" b="1" dirty="0">
              <a:solidFill>
                <a:schemeClr val="tx1"/>
              </a:solidFill>
            </a:endParaRPr>
          </a:p>
        </p:txBody>
      </p:sp>
      <p:pic>
        <p:nvPicPr>
          <p:cNvPr id="13330" name="Image 18" descr="fleche_haut.png">
            <a:extLst>
              <a:ext uri="{FF2B5EF4-FFF2-40B4-BE49-F238E27FC236}">
                <a16:creationId xmlns:a16="http://schemas.microsoft.com/office/drawing/2014/main" id="{6AA6B78E-EE9E-4917-9E4E-D44821BCF6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3527425"/>
            <a:ext cx="2587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ube 19">
            <a:extLst>
              <a:ext uri="{FF2B5EF4-FFF2-40B4-BE49-F238E27FC236}">
                <a16:creationId xmlns:a16="http://schemas.microsoft.com/office/drawing/2014/main" id="{EC83A5BF-5143-48B7-BA42-6211F89D1DBC}"/>
              </a:ext>
            </a:extLst>
          </p:cNvPr>
          <p:cNvSpPr/>
          <p:nvPr/>
        </p:nvSpPr>
        <p:spPr>
          <a:xfrm>
            <a:off x="6122988" y="3903663"/>
            <a:ext cx="2428875" cy="407987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marL="447675">
              <a:defRPr/>
            </a:pPr>
            <a:r>
              <a:rPr lang="fr-CA" b="1" dirty="0">
                <a:solidFill>
                  <a:schemeClr val="tx1"/>
                </a:solidFill>
              </a:rPr>
              <a:t>HDL </a:t>
            </a:r>
            <a:r>
              <a:rPr lang="fr-CA" b="1" dirty="0" err="1">
                <a:solidFill>
                  <a:schemeClr val="tx1"/>
                </a:solidFill>
              </a:rPr>
              <a:t>cholesterol</a:t>
            </a:r>
            <a:endParaRPr lang="fr-CA" b="1" dirty="0">
              <a:solidFill>
                <a:schemeClr val="tx1"/>
              </a:solidFill>
            </a:endParaRPr>
          </a:p>
        </p:txBody>
      </p:sp>
      <p:pic>
        <p:nvPicPr>
          <p:cNvPr id="13332" name="Image 20" descr="fleche_haut.png">
            <a:extLst>
              <a:ext uri="{FF2B5EF4-FFF2-40B4-BE49-F238E27FC236}">
                <a16:creationId xmlns:a16="http://schemas.microsoft.com/office/drawing/2014/main" id="{FD8AFE0A-9634-4DEC-A52F-8C76410BD0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3984625"/>
            <a:ext cx="2587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ube 21">
            <a:extLst>
              <a:ext uri="{FF2B5EF4-FFF2-40B4-BE49-F238E27FC236}">
                <a16:creationId xmlns:a16="http://schemas.microsoft.com/office/drawing/2014/main" id="{F7AD99AF-C862-4A9F-8DEE-0DFA3A105C53}"/>
              </a:ext>
            </a:extLst>
          </p:cNvPr>
          <p:cNvSpPr/>
          <p:nvPr/>
        </p:nvSpPr>
        <p:spPr>
          <a:xfrm>
            <a:off x="6122988" y="4360863"/>
            <a:ext cx="2428875" cy="407987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marL="447675">
              <a:defRPr/>
            </a:pPr>
            <a:r>
              <a:rPr lang="fr-CA" b="1" dirty="0">
                <a:solidFill>
                  <a:schemeClr val="tx1"/>
                </a:solidFill>
              </a:rPr>
              <a:t>LDL size</a:t>
            </a:r>
          </a:p>
        </p:txBody>
      </p:sp>
      <p:pic>
        <p:nvPicPr>
          <p:cNvPr id="13334" name="Image 22" descr="fleche_haut.png">
            <a:extLst>
              <a:ext uri="{FF2B5EF4-FFF2-40B4-BE49-F238E27FC236}">
                <a16:creationId xmlns:a16="http://schemas.microsoft.com/office/drawing/2014/main" id="{D13B63D1-B812-4D54-AB4A-F2A59FF0D9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4441825"/>
            <a:ext cx="2587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7068</TotalTime>
  <Words>28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DEVELOPMENT OF AN ATHEROGENIC PROFILE ASSOCIATED WITH MENOPAUSE-RELATED GAIN IN INTRA-ABDOMINAL ADIPOSITY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440</cp:revision>
  <dcterms:created xsi:type="dcterms:W3CDTF">2007-08-27T23:55:38Z</dcterms:created>
  <dcterms:modified xsi:type="dcterms:W3CDTF">2022-12-01T12:50:12Z</dcterms:modified>
</cp:coreProperties>
</file>