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52533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>
            <a:extLst>
              <a:ext uri="{FF2B5EF4-FFF2-40B4-BE49-F238E27FC236}">
                <a16:creationId xmlns:a16="http://schemas.microsoft.com/office/drawing/2014/main" id="{1018B34C-1444-4E1A-AA76-0479EBD8A2A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4">
            <a:extLst>
              <a:ext uri="{FF2B5EF4-FFF2-40B4-BE49-F238E27FC236}">
                <a16:creationId xmlns:a16="http://schemas.microsoft.com/office/drawing/2014/main" id="{982755C4-F347-4B9C-A7A8-80817596042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82C98FC5-89C1-4FE3-85C4-3AD25340890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43F74D3A-3C83-4696-A140-46434FC84F8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Source: International Chair on Cardiometabolic Risk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C9DC7E6B-6058-4574-8C00-6B9A4C37FB8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A41AE0B3-7F83-480C-8C29-20E9CA821F0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032" name="Rectangle 11">
            <a:extLst>
              <a:ext uri="{FF2B5EF4-FFF2-40B4-BE49-F238E27FC236}">
                <a16:creationId xmlns:a16="http://schemas.microsoft.com/office/drawing/2014/main" id="{65A77FAE-2E94-41EF-948C-9B082DF97B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1033" name="Picture 18">
            <a:extLst>
              <a:ext uri="{FF2B5EF4-FFF2-40B4-BE49-F238E27FC236}">
                <a16:creationId xmlns:a16="http://schemas.microsoft.com/office/drawing/2014/main" id="{FF89E198-B5F9-4C1E-A726-411EDED6CD6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20">
            <a:extLst>
              <a:ext uri="{FF2B5EF4-FFF2-40B4-BE49-F238E27FC236}">
                <a16:creationId xmlns:a16="http://schemas.microsoft.com/office/drawing/2014/main" id="{ABB25E73-A6C6-4C6C-9734-07C8F72578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age 3" descr="8-Pharmaco-Fig1-FILM_fond.png">
            <a:extLst>
              <a:ext uri="{FF2B5EF4-FFF2-40B4-BE49-F238E27FC236}">
                <a16:creationId xmlns:a16="http://schemas.microsoft.com/office/drawing/2014/main" id="{91ABAEC9-351C-46AF-A6B6-9C7F24042F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4000" cy="685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re 35">
            <a:extLst>
              <a:ext uri="{FF2B5EF4-FFF2-40B4-BE49-F238E27FC236}">
                <a16:creationId xmlns:a16="http://schemas.microsoft.com/office/drawing/2014/main" id="{37449ED6-E7E7-4798-8331-8C5067F44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36513"/>
            <a:ext cx="8280400" cy="708025"/>
          </a:xfrm>
        </p:spPr>
        <p:txBody>
          <a:bodyPr/>
          <a:lstStyle/>
          <a:p>
            <a:r>
              <a:rPr lang="en-US" altLang="fr-FR" sz="2000">
                <a:solidFill>
                  <a:schemeClr val="tx1"/>
                </a:solidFill>
              </a:rPr>
              <a:t>EFFECT OF ORLISTAT ON BODY WEIGHT IN A FOUR-YEAR RANDOMIZED, </a:t>
            </a:r>
            <a:r>
              <a:rPr lang="fr-CA" altLang="fr-FR" sz="2000">
                <a:solidFill>
                  <a:schemeClr val="tx1"/>
                </a:solidFill>
              </a:rPr>
              <a:t>PLACEBO-CONTROLLED CLINICAL TRIAL</a:t>
            </a:r>
            <a:endParaRPr lang="fr-FR" altLang="fr-FR" sz="2000">
              <a:solidFill>
                <a:schemeClr val="tx1"/>
              </a:solidFill>
            </a:endParaRPr>
          </a:p>
        </p:txBody>
      </p:sp>
      <p:grpSp>
        <p:nvGrpSpPr>
          <p:cNvPr id="2" name="Group 33">
            <a:extLst>
              <a:ext uri="{FF2B5EF4-FFF2-40B4-BE49-F238E27FC236}">
                <a16:creationId xmlns:a16="http://schemas.microsoft.com/office/drawing/2014/main" id="{EDA20AD7-C8FA-4D42-8D03-A34691AD3F9D}"/>
              </a:ext>
            </a:extLst>
          </p:cNvPr>
          <p:cNvGrpSpPr>
            <a:grpSpLocks/>
          </p:cNvGrpSpPr>
          <p:nvPr/>
        </p:nvGrpSpPr>
        <p:grpSpPr bwMode="auto">
          <a:xfrm>
            <a:off x="3476625" y="1076325"/>
            <a:ext cx="2595563" cy="376238"/>
            <a:chOff x="2188" y="863"/>
            <a:chExt cx="1512" cy="389"/>
          </a:xfrm>
        </p:grpSpPr>
        <p:sp>
          <p:nvSpPr>
            <p:cNvPr id="2067" name="Rectangle 34">
              <a:extLst>
                <a:ext uri="{FF2B5EF4-FFF2-40B4-BE49-F238E27FC236}">
                  <a16:creationId xmlns:a16="http://schemas.microsoft.com/office/drawing/2014/main" id="{B6EB7803-1AB4-4997-926A-04B480C31F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863"/>
              <a:ext cx="1482" cy="3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000" r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fr-FR" sz="2000" b="1"/>
                <a:t>XENDOS Study </a:t>
              </a:r>
            </a:p>
          </p:txBody>
        </p:sp>
        <p:sp>
          <p:nvSpPr>
            <p:cNvPr id="2068" name="Rectangle 35">
              <a:extLst>
                <a:ext uri="{FF2B5EF4-FFF2-40B4-BE49-F238E27FC236}">
                  <a16:creationId xmlns:a16="http://schemas.microsoft.com/office/drawing/2014/main" id="{72059AC5-EE95-459C-AF86-D8EEE55BB3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8" y="864"/>
              <a:ext cx="48" cy="387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r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2000" b="1"/>
            </a:p>
          </p:txBody>
        </p:sp>
      </p:grpSp>
      <p:sp>
        <p:nvSpPr>
          <p:cNvPr id="2053" name="ZoneTexte 7">
            <a:extLst>
              <a:ext uri="{FF2B5EF4-FFF2-40B4-BE49-F238E27FC236}">
                <a16:creationId xmlns:a16="http://schemas.microsoft.com/office/drawing/2014/main" id="{38D0D8BC-815B-4111-9C18-D338FF58AA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5250" y="2044700"/>
            <a:ext cx="9699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600" b="1"/>
              <a:t>Placebo</a:t>
            </a:r>
          </a:p>
        </p:txBody>
      </p:sp>
      <p:sp>
        <p:nvSpPr>
          <p:cNvPr id="2054" name="ZoneTexte 8">
            <a:extLst>
              <a:ext uri="{FF2B5EF4-FFF2-40B4-BE49-F238E27FC236}">
                <a16:creationId xmlns:a16="http://schemas.microsoft.com/office/drawing/2014/main" id="{B09D1305-5DC5-4C78-9378-EDEA27DB7B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5250" y="2501900"/>
            <a:ext cx="9064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600" b="1"/>
              <a:t>Orlistat</a:t>
            </a:r>
          </a:p>
        </p:txBody>
      </p:sp>
      <p:sp>
        <p:nvSpPr>
          <p:cNvPr id="2055" name="ZoneTexte 9">
            <a:extLst>
              <a:ext uri="{FF2B5EF4-FFF2-40B4-BE49-F238E27FC236}">
                <a16:creationId xmlns:a16="http://schemas.microsoft.com/office/drawing/2014/main" id="{F39E7A07-0A10-4D10-8A49-494AE199D353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693738" y="3427413"/>
            <a:ext cx="22447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2000" b="1"/>
              <a:t>Weight Loss (kg)</a:t>
            </a:r>
          </a:p>
        </p:txBody>
      </p:sp>
      <p:sp>
        <p:nvSpPr>
          <p:cNvPr id="2056" name="ZoneTexte 10">
            <a:extLst>
              <a:ext uri="{FF2B5EF4-FFF2-40B4-BE49-F238E27FC236}">
                <a16:creationId xmlns:a16="http://schemas.microsoft.com/office/drawing/2014/main" id="{87AB62D7-F9C5-415F-8DE2-E6A6A3EA59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2025" y="5794375"/>
            <a:ext cx="2600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2000" b="1"/>
              <a:t>Weeks of Treatment</a:t>
            </a:r>
          </a:p>
        </p:txBody>
      </p:sp>
      <p:sp>
        <p:nvSpPr>
          <p:cNvPr id="2057" name="Rectangle 37">
            <a:extLst>
              <a:ext uri="{FF2B5EF4-FFF2-40B4-BE49-F238E27FC236}">
                <a16:creationId xmlns:a16="http://schemas.microsoft.com/office/drawing/2014/main" id="{74C8CF12-5CD8-4759-A143-DF97236E03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2100" y="6315075"/>
            <a:ext cx="3533775" cy="361950"/>
          </a:xfrm>
          <a:prstGeom prst="rect">
            <a:avLst/>
          </a:prstGeom>
          <a:solidFill>
            <a:srgbClr val="D8ECEA">
              <a:alpha val="89018"/>
            </a:srgbClr>
          </a:solidFill>
          <a:ln w="9525">
            <a:miter lim="800000"/>
            <a:headEnd/>
            <a:tailEnd/>
          </a:ln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  <a:contourClr>
              <a:srgbClr val="D8ECEA"/>
            </a:contourClr>
          </a:sp3d>
        </p:spPr>
        <p:txBody>
          <a:bodyPr anchor="ctr">
            <a:flatTx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000"/>
              <a:t>From Torgerson JS et aI. Diabetes Care 2004; 27: 155-61</a:t>
            </a:r>
          </a:p>
          <a:p>
            <a:pPr eaLnBrk="1" hangingPunct="1"/>
            <a:r>
              <a:rPr lang="fr-CA" altLang="fr-FR" sz="1000"/>
              <a:t>Reproduced with permission</a:t>
            </a:r>
          </a:p>
        </p:txBody>
      </p:sp>
      <p:sp>
        <p:nvSpPr>
          <p:cNvPr id="2058" name="ZoneTexte 12">
            <a:extLst>
              <a:ext uri="{FF2B5EF4-FFF2-40B4-BE49-F238E27FC236}">
                <a16:creationId xmlns:a16="http://schemas.microsoft.com/office/drawing/2014/main" id="{FB5342CA-04BF-4C66-88B1-A629A47B5A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013" y="1846263"/>
            <a:ext cx="2841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0</a:t>
            </a:r>
          </a:p>
        </p:txBody>
      </p:sp>
      <p:sp>
        <p:nvSpPr>
          <p:cNvPr id="2059" name="ZoneTexte 13">
            <a:extLst>
              <a:ext uri="{FF2B5EF4-FFF2-40B4-BE49-F238E27FC236}">
                <a16:creationId xmlns:a16="http://schemas.microsoft.com/office/drawing/2014/main" id="{E4974174-5152-4611-B1D4-BB7553FE38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575" y="2967038"/>
            <a:ext cx="3429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-5</a:t>
            </a:r>
          </a:p>
        </p:txBody>
      </p:sp>
      <p:sp>
        <p:nvSpPr>
          <p:cNvPr id="2060" name="ZoneTexte 14">
            <a:extLst>
              <a:ext uri="{FF2B5EF4-FFF2-40B4-BE49-F238E27FC236}">
                <a16:creationId xmlns:a16="http://schemas.microsoft.com/office/drawing/2014/main" id="{65C4F518-923E-458D-A993-6A26C9B9B8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088" y="4097338"/>
            <a:ext cx="4429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-10</a:t>
            </a:r>
          </a:p>
        </p:txBody>
      </p:sp>
      <p:sp>
        <p:nvSpPr>
          <p:cNvPr id="2061" name="ZoneTexte 15">
            <a:extLst>
              <a:ext uri="{FF2B5EF4-FFF2-40B4-BE49-F238E27FC236}">
                <a16:creationId xmlns:a16="http://schemas.microsoft.com/office/drawing/2014/main" id="{76BFAC97-CC87-4C57-990D-0B614F4B04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088" y="5218113"/>
            <a:ext cx="442912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-15</a:t>
            </a:r>
          </a:p>
        </p:txBody>
      </p:sp>
      <p:sp>
        <p:nvSpPr>
          <p:cNvPr id="2062" name="ZoneTexte 16">
            <a:extLst>
              <a:ext uri="{FF2B5EF4-FFF2-40B4-BE49-F238E27FC236}">
                <a16:creationId xmlns:a16="http://schemas.microsoft.com/office/drawing/2014/main" id="{B63B1B56-2195-4F79-B563-918618D5EF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7888" y="5414963"/>
            <a:ext cx="2841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0</a:t>
            </a:r>
          </a:p>
        </p:txBody>
      </p:sp>
      <p:sp>
        <p:nvSpPr>
          <p:cNvPr id="2063" name="ZoneTexte 17">
            <a:extLst>
              <a:ext uri="{FF2B5EF4-FFF2-40B4-BE49-F238E27FC236}">
                <a16:creationId xmlns:a16="http://schemas.microsoft.com/office/drawing/2014/main" id="{E8B76394-8751-47BF-B933-0B581DF4CA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2513" y="5432425"/>
            <a:ext cx="3825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52</a:t>
            </a:r>
          </a:p>
        </p:txBody>
      </p:sp>
      <p:sp>
        <p:nvSpPr>
          <p:cNvPr id="2064" name="ZoneTexte 18">
            <a:extLst>
              <a:ext uri="{FF2B5EF4-FFF2-40B4-BE49-F238E27FC236}">
                <a16:creationId xmlns:a16="http://schemas.microsoft.com/office/drawing/2014/main" id="{D19ADD6A-35DE-4593-9278-29A1C98A16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4325" y="5422900"/>
            <a:ext cx="482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104</a:t>
            </a:r>
          </a:p>
        </p:txBody>
      </p:sp>
      <p:sp>
        <p:nvSpPr>
          <p:cNvPr id="2065" name="ZoneTexte 19">
            <a:extLst>
              <a:ext uri="{FF2B5EF4-FFF2-40B4-BE49-F238E27FC236}">
                <a16:creationId xmlns:a16="http://schemas.microsoft.com/office/drawing/2014/main" id="{50A7BDA0-61CA-4C4F-9129-95E0149671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0113" y="5432425"/>
            <a:ext cx="482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156</a:t>
            </a:r>
          </a:p>
        </p:txBody>
      </p:sp>
      <p:sp>
        <p:nvSpPr>
          <p:cNvPr id="2066" name="ZoneTexte 20">
            <a:extLst>
              <a:ext uri="{FF2B5EF4-FFF2-40B4-BE49-F238E27FC236}">
                <a16:creationId xmlns:a16="http://schemas.microsoft.com/office/drawing/2014/main" id="{59744DA3-0393-4484-BEDB-09909F488A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6375" y="5432425"/>
            <a:ext cx="482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208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bg1">
                <a:alpha val="49000"/>
              </a:schemeClr>
            </a:gs>
            <a:gs pos="100000">
              <a:schemeClr val="bg1">
                <a:alpha val="32000"/>
              </a:schemeClr>
            </a:gs>
          </a:gsLst>
          <a:lin ang="16200000" scaled="0"/>
          <a:tileRect/>
        </a:gradFill>
        <a:ln w="12700">
          <a:solidFill>
            <a:schemeClr val="bg2"/>
          </a:solidFill>
        </a:ln>
      </a:spPr>
      <a:bodyPr anchor="ctr"/>
      <a:lstStyle>
        <a:defPPr>
          <a:defRPr sz="105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6726</TotalTime>
  <Words>54</Words>
  <Application>Microsoft Office PowerPoint</Application>
  <PresentationFormat>Affichage à l'écran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Wingdings</vt:lpstr>
      <vt:lpstr>Calibri</vt:lpstr>
      <vt:lpstr>Conception personnalisée</vt:lpstr>
      <vt:lpstr>EFFECT OF ORLISTAT ON BODY WEIGHT IN A FOUR-YEAR RANDOMIZED, PLACEBO-CONTROLLED CLINICAL TRIAL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CMR v1.4</dc:title>
  <dc:creator>Alain Cyr</dc:creator>
  <dc:description>EFFECT OF ORLISTAT ON BODY WEIGHT IN A FOUR-YEAR RANDOMIZED, PLACEBO-CONTROLLED CLINICAL TRIAL</dc:description>
  <cp:lastModifiedBy>Isabelle Martineau</cp:lastModifiedBy>
  <cp:revision>427</cp:revision>
  <dcterms:created xsi:type="dcterms:W3CDTF">2007-08-27T23:55:38Z</dcterms:created>
  <dcterms:modified xsi:type="dcterms:W3CDTF">2022-12-01T12:23:12Z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Managing CMR v1.4</vt:lpwstr>
  </property>
  <property fmtid="{D5CDD505-2E9C-101B-9397-08002B2CF9AE}" pid="3" name="SlideDescription">
    <vt:lpwstr>EFFECT OF ORLISTAT ON BODY WEIGHT IN A FOUR-YEAR RANDOMIZED, PLACEBO-CONTROLLED CLINICAL TRIAL</vt:lpwstr>
  </property>
</Properties>
</file>