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32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ADFA944E-39CD-4CF2-8A63-D9CB96E7EA5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E20AE251-DB26-400B-9BE3-51FF8C4A99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1F947F78-6507-44A6-978C-F42FDF65613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3540C03C-FF10-492F-B59D-E7A2358086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4F376462-4FD8-48C9-888E-1DE4EABF76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9523F833-20D6-4532-A23D-3348C8B9AD6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1414F916-824B-47D8-851A-15A4EBC094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923F9457-89F6-42C8-AA4F-2584486373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98D4CDA3-D471-466D-8AB8-98582A272B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35">
            <a:extLst>
              <a:ext uri="{FF2B5EF4-FFF2-40B4-BE49-F238E27FC236}">
                <a16:creationId xmlns:a16="http://schemas.microsoft.com/office/drawing/2014/main" id="{90E931E7-D0E5-47CC-8204-2254ACD15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55563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rgbClr val="000000"/>
                </a:solidFill>
              </a:rPr>
              <a:t>EFFECT OF A SIX-MONTH TREATMENT WITH SIBUTRAMINE</a:t>
            </a:r>
            <a:br>
              <a:rPr lang="en-US" altLang="fr-FR" sz="2000">
                <a:solidFill>
                  <a:srgbClr val="000000"/>
                </a:solidFill>
              </a:rPr>
            </a:br>
            <a:r>
              <a:rPr lang="fr-CA" altLang="fr-FR" sz="2000">
                <a:solidFill>
                  <a:srgbClr val="000000"/>
                </a:solidFill>
              </a:rPr>
              <a:t>ON BODY WEIGHT</a:t>
            </a:r>
            <a:endParaRPr lang="fr-FR" altLang="fr-FR" sz="2000">
              <a:solidFill>
                <a:srgbClr val="000000"/>
              </a:solidFill>
            </a:endParaRPr>
          </a:p>
        </p:txBody>
      </p:sp>
      <p:pic>
        <p:nvPicPr>
          <p:cNvPr id="2051" name="Image 3" descr="9-Pharmaco-Fig2-FILM_fond.png">
            <a:extLst>
              <a:ext uri="{FF2B5EF4-FFF2-40B4-BE49-F238E27FC236}">
                <a16:creationId xmlns:a16="http://schemas.microsoft.com/office/drawing/2014/main" id="{C21491F0-4B8F-4A36-A96E-C51A5F5AC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1231900"/>
            <a:ext cx="7866062" cy="494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ZoneTexte 4">
            <a:extLst>
              <a:ext uri="{FF2B5EF4-FFF2-40B4-BE49-F238E27FC236}">
                <a16:creationId xmlns:a16="http://schemas.microsoft.com/office/drawing/2014/main" id="{59579D8E-1AB9-44EA-8228-40BC85FD23C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300162" y="3155950"/>
            <a:ext cx="32162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900" b="1"/>
              <a:t>Mean % Change in Weight</a:t>
            </a:r>
          </a:p>
        </p:txBody>
      </p:sp>
      <p:sp>
        <p:nvSpPr>
          <p:cNvPr id="2053" name="ZoneTexte 5">
            <a:extLst>
              <a:ext uri="{FF2B5EF4-FFF2-40B4-BE49-F238E27FC236}">
                <a16:creationId xmlns:a16="http://schemas.microsoft.com/office/drawing/2014/main" id="{6E2BD0B8-8C43-4014-9E8F-3240029FD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3" y="5407025"/>
            <a:ext cx="20526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900" b="1"/>
              <a:t>Treatment Week</a:t>
            </a:r>
          </a:p>
        </p:txBody>
      </p:sp>
      <p:sp>
        <p:nvSpPr>
          <p:cNvPr id="2054" name="ZoneTexte 6">
            <a:extLst>
              <a:ext uri="{FF2B5EF4-FFF2-40B4-BE49-F238E27FC236}">
                <a16:creationId xmlns:a16="http://schemas.microsoft.com/office/drawing/2014/main" id="{1CCB6535-4F7E-441B-A78A-E3BC23EC5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538" y="879475"/>
            <a:ext cx="12287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</a:pPr>
            <a:r>
              <a:rPr lang="fr-CA" altLang="fr-FR" sz="1700" b="1"/>
              <a:t>End of</a:t>
            </a:r>
          </a:p>
          <a:p>
            <a:pPr algn="ctr" eaLnBrk="1" hangingPunct="1">
              <a:lnSpc>
                <a:spcPts val="1600"/>
              </a:lnSpc>
            </a:pPr>
            <a:r>
              <a:rPr lang="fr-CA" altLang="fr-FR" sz="1700" b="1"/>
              <a:t>Treatment</a:t>
            </a:r>
          </a:p>
        </p:txBody>
      </p:sp>
      <p:sp>
        <p:nvSpPr>
          <p:cNvPr id="2055" name="ZoneTexte 7">
            <a:extLst>
              <a:ext uri="{FF2B5EF4-FFF2-40B4-BE49-F238E27FC236}">
                <a16:creationId xmlns:a16="http://schemas.microsoft.com/office/drawing/2014/main" id="{A813A7C9-A6BC-40D8-9896-61C42D6B7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813" y="5422900"/>
            <a:ext cx="6270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Placebo</a:t>
            </a:r>
          </a:p>
        </p:txBody>
      </p:sp>
      <p:sp>
        <p:nvSpPr>
          <p:cNvPr id="2056" name="ZoneTexte 8">
            <a:extLst>
              <a:ext uri="{FF2B5EF4-FFF2-40B4-BE49-F238E27FC236}">
                <a16:creationId xmlns:a16="http://schemas.microsoft.com/office/drawing/2014/main" id="{8405A0D2-B993-4A76-B980-2777B0F20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4263" y="5675313"/>
            <a:ext cx="4540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1 mg</a:t>
            </a:r>
          </a:p>
        </p:txBody>
      </p:sp>
      <p:sp>
        <p:nvSpPr>
          <p:cNvPr id="2057" name="ZoneTexte 9">
            <a:extLst>
              <a:ext uri="{FF2B5EF4-FFF2-40B4-BE49-F238E27FC236}">
                <a16:creationId xmlns:a16="http://schemas.microsoft.com/office/drawing/2014/main" id="{8C0004C4-ADA3-4378-9668-06D02F5B7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338" y="5675313"/>
            <a:ext cx="5175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15 mg</a:t>
            </a:r>
          </a:p>
        </p:txBody>
      </p:sp>
      <p:sp>
        <p:nvSpPr>
          <p:cNvPr id="2058" name="ZoneTexte 10">
            <a:extLst>
              <a:ext uri="{FF2B5EF4-FFF2-40B4-BE49-F238E27FC236}">
                <a16:creationId xmlns:a16="http://schemas.microsoft.com/office/drawing/2014/main" id="{CB27D7E0-25EA-4D4B-9DCD-CC2201983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338" y="5934075"/>
            <a:ext cx="5175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20 mg</a:t>
            </a:r>
          </a:p>
        </p:txBody>
      </p:sp>
      <p:sp>
        <p:nvSpPr>
          <p:cNvPr id="2059" name="ZoneTexte 11">
            <a:extLst>
              <a:ext uri="{FF2B5EF4-FFF2-40B4-BE49-F238E27FC236}">
                <a16:creationId xmlns:a16="http://schemas.microsoft.com/office/drawing/2014/main" id="{26A048F7-FAB9-4593-9135-FD158633B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4263" y="5934075"/>
            <a:ext cx="4540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5 mg</a:t>
            </a:r>
          </a:p>
        </p:txBody>
      </p:sp>
      <p:sp>
        <p:nvSpPr>
          <p:cNvPr id="2060" name="ZoneTexte 12">
            <a:extLst>
              <a:ext uri="{FF2B5EF4-FFF2-40B4-BE49-F238E27FC236}">
                <a16:creationId xmlns:a16="http://schemas.microsoft.com/office/drawing/2014/main" id="{2FBA13B7-0B26-4217-8F41-6D86847B8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275" y="5422900"/>
            <a:ext cx="5191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10 mg</a:t>
            </a:r>
          </a:p>
        </p:txBody>
      </p:sp>
      <p:sp>
        <p:nvSpPr>
          <p:cNvPr id="2061" name="ZoneTexte 13">
            <a:extLst>
              <a:ext uri="{FF2B5EF4-FFF2-40B4-BE49-F238E27FC236}">
                <a16:creationId xmlns:a16="http://schemas.microsoft.com/office/drawing/2014/main" id="{B5ECCDA5-E1C3-4D6F-8023-09E8F1762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422900"/>
            <a:ext cx="5175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30 mg</a:t>
            </a:r>
          </a:p>
        </p:txBody>
      </p:sp>
      <p:sp>
        <p:nvSpPr>
          <p:cNvPr id="2062" name="Rectangle 37">
            <a:extLst>
              <a:ext uri="{FF2B5EF4-FFF2-40B4-BE49-F238E27FC236}">
                <a16:creationId xmlns:a16="http://schemas.microsoft.com/office/drawing/2014/main" id="{47ECAED4-1983-451A-B33B-8F9E71C95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8213" y="6332538"/>
            <a:ext cx="2963862" cy="361950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fr-FR" sz="1000"/>
              <a:t>From Bray GA et aI. Obes Res 1999; 7: 189-98</a:t>
            </a:r>
          </a:p>
          <a:p>
            <a:pPr eaLnBrk="1" hangingPunct="1"/>
            <a:r>
              <a:rPr lang="fr-CA" altLang="fr-FR" sz="1000"/>
              <a:t>Reproduced with permission</a:t>
            </a:r>
          </a:p>
        </p:txBody>
      </p:sp>
      <p:sp>
        <p:nvSpPr>
          <p:cNvPr id="2063" name="ZoneTexte 15">
            <a:extLst>
              <a:ext uri="{FF2B5EF4-FFF2-40B4-BE49-F238E27FC236}">
                <a16:creationId xmlns:a16="http://schemas.microsoft.com/office/drawing/2014/main" id="{E60EAFD0-80A1-4C5A-BF8C-B37D363AD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1514475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0</a:t>
            </a:r>
          </a:p>
        </p:txBody>
      </p:sp>
      <p:sp>
        <p:nvSpPr>
          <p:cNvPr id="2064" name="ZoneTexte 16">
            <a:extLst>
              <a:ext uri="{FF2B5EF4-FFF2-40B4-BE49-F238E27FC236}">
                <a16:creationId xmlns:a16="http://schemas.microsoft.com/office/drawing/2014/main" id="{16B7C8B0-3757-45CE-B60D-48B30BBF6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4188" y="5060950"/>
            <a:ext cx="382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30</a:t>
            </a:r>
          </a:p>
        </p:txBody>
      </p:sp>
      <p:sp>
        <p:nvSpPr>
          <p:cNvPr id="2065" name="ZoneTexte 17">
            <a:extLst>
              <a:ext uri="{FF2B5EF4-FFF2-40B4-BE49-F238E27FC236}">
                <a16:creationId xmlns:a16="http://schemas.microsoft.com/office/drawing/2014/main" id="{CB2C51FA-AC5E-405C-9DDE-1F5234B53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060950"/>
            <a:ext cx="384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27</a:t>
            </a:r>
          </a:p>
        </p:txBody>
      </p:sp>
      <p:sp>
        <p:nvSpPr>
          <p:cNvPr id="2066" name="ZoneTexte 18">
            <a:extLst>
              <a:ext uri="{FF2B5EF4-FFF2-40B4-BE49-F238E27FC236}">
                <a16:creationId xmlns:a16="http://schemas.microsoft.com/office/drawing/2014/main" id="{AAA8BEE5-F43C-47B7-8AE8-872A53650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5388" y="5060950"/>
            <a:ext cx="382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24</a:t>
            </a:r>
          </a:p>
        </p:txBody>
      </p:sp>
      <p:sp>
        <p:nvSpPr>
          <p:cNvPr id="2067" name="ZoneTexte 19">
            <a:extLst>
              <a:ext uri="{FF2B5EF4-FFF2-40B4-BE49-F238E27FC236}">
                <a16:creationId xmlns:a16="http://schemas.microsoft.com/office/drawing/2014/main" id="{70FA7C40-EAFF-4EAF-BE46-4917791E0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060950"/>
            <a:ext cx="384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24</a:t>
            </a:r>
          </a:p>
        </p:txBody>
      </p:sp>
      <p:sp>
        <p:nvSpPr>
          <p:cNvPr id="2068" name="ZoneTexte 20">
            <a:extLst>
              <a:ext uri="{FF2B5EF4-FFF2-40B4-BE49-F238E27FC236}">
                <a16:creationId xmlns:a16="http://schemas.microsoft.com/office/drawing/2014/main" id="{F2A1E432-B52F-4ED5-9F2C-7B38A8C69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3788" y="5060950"/>
            <a:ext cx="382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20</a:t>
            </a:r>
          </a:p>
        </p:txBody>
      </p:sp>
      <p:sp>
        <p:nvSpPr>
          <p:cNvPr id="2069" name="ZoneTexte 21">
            <a:extLst>
              <a:ext uri="{FF2B5EF4-FFF2-40B4-BE49-F238E27FC236}">
                <a16:creationId xmlns:a16="http://schemas.microsoft.com/office/drawing/2014/main" id="{A7C272D6-203C-4560-A97C-1657AACAD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5900" y="5060950"/>
            <a:ext cx="3825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16</a:t>
            </a:r>
          </a:p>
        </p:txBody>
      </p:sp>
      <p:sp>
        <p:nvSpPr>
          <p:cNvPr id="2070" name="ZoneTexte 22">
            <a:extLst>
              <a:ext uri="{FF2B5EF4-FFF2-40B4-BE49-F238E27FC236}">
                <a16:creationId xmlns:a16="http://schemas.microsoft.com/office/drawing/2014/main" id="{F8420978-CC6E-4D0B-B6E5-CB59876A6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6425" y="5060950"/>
            <a:ext cx="384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12</a:t>
            </a:r>
          </a:p>
        </p:txBody>
      </p:sp>
      <p:sp>
        <p:nvSpPr>
          <p:cNvPr id="2071" name="ZoneTexte 23">
            <a:extLst>
              <a:ext uri="{FF2B5EF4-FFF2-40B4-BE49-F238E27FC236}">
                <a16:creationId xmlns:a16="http://schemas.microsoft.com/office/drawing/2014/main" id="{A7EEC65A-5039-4934-A2D9-20EDE6BB8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38" y="5060950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8</a:t>
            </a:r>
          </a:p>
        </p:txBody>
      </p:sp>
      <p:sp>
        <p:nvSpPr>
          <p:cNvPr id="2072" name="ZoneTexte 24">
            <a:extLst>
              <a:ext uri="{FF2B5EF4-FFF2-40B4-BE49-F238E27FC236}">
                <a16:creationId xmlns:a16="http://schemas.microsoft.com/office/drawing/2014/main" id="{30EBF69D-E75B-4966-A115-290495F04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475" y="506095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4</a:t>
            </a:r>
          </a:p>
        </p:txBody>
      </p:sp>
      <p:sp>
        <p:nvSpPr>
          <p:cNvPr id="2073" name="ZoneTexte 25">
            <a:extLst>
              <a:ext uri="{FF2B5EF4-FFF2-40B4-BE49-F238E27FC236}">
                <a16:creationId xmlns:a16="http://schemas.microsoft.com/office/drawing/2014/main" id="{AA642FF8-004A-4D1A-A2C7-2CCBFD5BA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8" y="5060950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0</a:t>
            </a:r>
          </a:p>
        </p:txBody>
      </p:sp>
      <p:sp>
        <p:nvSpPr>
          <p:cNvPr id="2074" name="ZoneTexte 26">
            <a:extLst>
              <a:ext uri="{FF2B5EF4-FFF2-40B4-BE49-F238E27FC236}">
                <a16:creationId xmlns:a16="http://schemas.microsoft.com/office/drawing/2014/main" id="{FB277DDA-F318-4F3E-AC38-2CC379456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4894263"/>
            <a:ext cx="442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-10</a:t>
            </a:r>
          </a:p>
        </p:txBody>
      </p:sp>
      <p:sp>
        <p:nvSpPr>
          <p:cNvPr id="2075" name="ZoneTexte 27">
            <a:extLst>
              <a:ext uri="{FF2B5EF4-FFF2-40B4-BE49-F238E27FC236}">
                <a16:creationId xmlns:a16="http://schemas.microsoft.com/office/drawing/2014/main" id="{8AAF2A6F-D905-459A-B2BD-DC4CD556B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3" y="4203700"/>
            <a:ext cx="342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-8</a:t>
            </a:r>
          </a:p>
        </p:txBody>
      </p:sp>
      <p:sp>
        <p:nvSpPr>
          <p:cNvPr id="2076" name="ZoneTexte 28">
            <a:extLst>
              <a:ext uri="{FF2B5EF4-FFF2-40B4-BE49-F238E27FC236}">
                <a16:creationId xmlns:a16="http://schemas.microsoft.com/office/drawing/2014/main" id="{7EBABF44-1B6A-4D2A-9E8D-E81AEE257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3" y="3541713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-6</a:t>
            </a:r>
          </a:p>
        </p:txBody>
      </p:sp>
      <p:sp>
        <p:nvSpPr>
          <p:cNvPr id="2077" name="ZoneTexte 29">
            <a:extLst>
              <a:ext uri="{FF2B5EF4-FFF2-40B4-BE49-F238E27FC236}">
                <a16:creationId xmlns:a16="http://schemas.microsoft.com/office/drawing/2014/main" id="{C4BE8FE3-1B89-40C1-9B90-D132F3437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3" y="2859088"/>
            <a:ext cx="342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-4</a:t>
            </a:r>
          </a:p>
        </p:txBody>
      </p:sp>
      <p:sp>
        <p:nvSpPr>
          <p:cNvPr id="2078" name="ZoneTexte 30">
            <a:extLst>
              <a:ext uri="{FF2B5EF4-FFF2-40B4-BE49-F238E27FC236}">
                <a16:creationId xmlns:a16="http://schemas.microsoft.com/office/drawing/2014/main" id="{ACA85053-91B4-4C01-87DF-82C71474C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3" y="2178050"/>
            <a:ext cx="342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-2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71</Words>
  <Application>Microsoft Office PowerPoint</Application>
  <PresentationFormat>Affichage à l'écran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EFFECT OF A SIX-MONTH TREATMENT WITH SIBUTRAMINE ON BODY WEIGHT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EFFECT OF A SIX-MONTH TREATMENT WITH SIBUTRAMINE_x000d_ON BODY WEIGHT</dc:description>
  <cp:lastModifiedBy>Isabelle Martineau</cp:lastModifiedBy>
  <cp:revision>427</cp:revision>
  <dcterms:created xsi:type="dcterms:W3CDTF">2007-08-27T23:55:38Z</dcterms:created>
  <dcterms:modified xsi:type="dcterms:W3CDTF">2022-12-01T12:31:08Z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EFFECT OF A SIX-MONTH TREATMENT WITH SIBUTRAMINE_x000d_ON BODY WEIGHT</vt:lpwstr>
  </property>
</Properties>
</file>