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3659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09D505B6-AED3-48C5-B227-CB3FAD24E9F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45B85579-DC37-44AB-878B-FC1239D33B0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80F9F262-3F76-4EC1-9C5B-95E76BCD317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624E5F6F-C2B2-43BB-B04E-11DCA774D0A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Source: International Chair on Cardiometabolic Risk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16F4583F-5F89-4136-8FF8-8D515E4C0D7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0FEC6899-6A95-4761-BCF5-4E258910F39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59492C38-BC0D-4A0A-BAA4-A452D2AA39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FEEAB096-2D77-4D93-861C-E8BCFC6FFB3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C2D2446F-D197-4B81-8164-CEE95C6563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gner un rectangle à un seul coin 30">
            <a:extLst>
              <a:ext uri="{FF2B5EF4-FFF2-40B4-BE49-F238E27FC236}">
                <a16:creationId xmlns:a16="http://schemas.microsoft.com/office/drawing/2014/main" id="{61C104CD-00BC-48D8-8E31-4C775E2133BB}"/>
              </a:ext>
            </a:extLst>
          </p:cNvPr>
          <p:cNvSpPr/>
          <p:nvPr/>
        </p:nvSpPr>
        <p:spPr>
          <a:xfrm flipH="1">
            <a:off x="5880844" y="1134035"/>
            <a:ext cx="2725271" cy="340659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9525"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828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300" b="1" kern="100" dirty="0" err="1">
                <a:solidFill>
                  <a:schemeClr val="tx1"/>
                </a:solidFill>
              </a:rPr>
              <a:t>Sibutramine</a:t>
            </a:r>
            <a:r>
              <a:rPr lang="fr-CA" sz="1300" b="1" kern="100" dirty="0">
                <a:solidFill>
                  <a:schemeClr val="tx1"/>
                </a:solidFill>
              </a:rPr>
              <a:t> + </a:t>
            </a:r>
            <a:r>
              <a:rPr lang="fr-CA" sz="1300" b="1" kern="100" dirty="0" err="1">
                <a:solidFill>
                  <a:schemeClr val="tx1"/>
                </a:solidFill>
              </a:rPr>
              <a:t>brief</a:t>
            </a:r>
            <a:r>
              <a:rPr lang="fr-CA" sz="1300" b="1" kern="100" dirty="0">
                <a:solidFill>
                  <a:schemeClr val="tx1"/>
                </a:solidFill>
              </a:rPr>
              <a:t> </a:t>
            </a:r>
            <a:r>
              <a:rPr lang="fr-CA" sz="1300" b="1" kern="100" dirty="0" err="1">
                <a:solidFill>
                  <a:schemeClr val="tx1"/>
                </a:solidFill>
              </a:rPr>
              <a:t>therapy</a:t>
            </a:r>
            <a:endParaRPr lang="fr-CA" sz="1300" b="1" kern="100" dirty="0">
              <a:solidFill>
                <a:schemeClr val="tx1"/>
              </a:solidFill>
            </a:endParaRPr>
          </a:p>
        </p:txBody>
      </p:sp>
      <p:sp>
        <p:nvSpPr>
          <p:cNvPr id="29" name="Rogner un rectangle à un seul coin 28">
            <a:extLst>
              <a:ext uri="{FF2B5EF4-FFF2-40B4-BE49-F238E27FC236}">
                <a16:creationId xmlns:a16="http://schemas.microsoft.com/office/drawing/2014/main" id="{2278CBA4-6804-4D2B-B2B6-94B1B48EDA8A}"/>
              </a:ext>
            </a:extLst>
          </p:cNvPr>
          <p:cNvSpPr/>
          <p:nvPr/>
        </p:nvSpPr>
        <p:spPr>
          <a:xfrm flipH="1">
            <a:off x="3092821" y="1134035"/>
            <a:ext cx="2725271" cy="340659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9525"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828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300" b="1" kern="100" dirty="0" err="1">
                <a:solidFill>
                  <a:schemeClr val="tx1"/>
                </a:solidFill>
              </a:rPr>
              <a:t>Sibutramine</a:t>
            </a:r>
            <a:r>
              <a:rPr lang="fr-CA" sz="1300" b="1" kern="100" dirty="0">
                <a:solidFill>
                  <a:schemeClr val="tx1"/>
                </a:solidFill>
              </a:rPr>
              <a:t> </a:t>
            </a:r>
            <a:r>
              <a:rPr lang="fr-CA" sz="1300" b="1" kern="100" dirty="0" err="1">
                <a:solidFill>
                  <a:schemeClr val="tx1"/>
                </a:solidFill>
              </a:rPr>
              <a:t>alone</a:t>
            </a:r>
            <a:endParaRPr lang="fr-CA" sz="1300" b="1" kern="100" dirty="0">
              <a:solidFill>
                <a:schemeClr val="tx1"/>
              </a:solidFill>
            </a:endParaRPr>
          </a:p>
        </p:txBody>
      </p:sp>
      <p:pic>
        <p:nvPicPr>
          <p:cNvPr id="2056" name="Image 3" descr="10-Pharmaco-Fig3-FILM_fond.png">
            <a:extLst>
              <a:ext uri="{FF2B5EF4-FFF2-40B4-BE49-F238E27FC236}">
                <a16:creationId xmlns:a16="http://schemas.microsoft.com/office/drawing/2014/main" id="{2B0B97F8-E16B-40BF-9991-BF651D7A9E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" y="1624013"/>
            <a:ext cx="8061325" cy="386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Titre 35">
            <a:extLst>
              <a:ext uri="{FF2B5EF4-FFF2-40B4-BE49-F238E27FC236}">
                <a16:creationId xmlns:a16="http://schemas.microsoft.com/office/drawing/2014/main" id="{A660B37F-1AC4-40AA-8B04-18BBD633F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55563"/>
            <a:ext cx="8280400" cy="708025"/>
          </a:xfrm>
        </p:spPr>
        <p:txBody>
          <a:bodyPr/>
          <a:lstStyle/>
          <a:p>
            <a:r>
              <a:rPr lang="en-US" altLang="fr-FR" sz="2000">
                <a:solidFill>
                  <a:schemeClr val="tx2"/>
                </a:solidFill>
              </a:rPr>
              <a:t>EFFECT OF ADDING A LIFESTYLE MODIFICATION PROGRAM TO</a:t>
            </a:r>
            <a:br>
              <a:rPr lang="en-US" altLang="fr-FR" sz="2000">
                <a:solidFill>
                  <a:schemeClr val="tx2"/>
                </a:solidFill>
              </a:rPr>
            </a:br>
            <a:r>
              <a:rPr lang="en-US" altLang="fr-FR" sz="2000">
                <a:solidFill>
                  <a:schemeClr val="tx2"/>
                </a:solidFill>
              </a:rPr>
              <a:t>SIBUTRAMINE THERAPY ON BODY WEIGHT LOSS</a:t>
            </a:r>
            <a:endParaRPr lang="fr-FR" altLang="fr-FR" sz="2000">
              <a:solidFill>
                <a:schemeClr val="tx2"/>
              </a:solidFill>
            </a:endParaRPr>
          </a:p>
        </p:txBody>
      </p:sp>
      <p:sp>
        <p:nvSpPr>
          <p:cNvPr id="2058" name="ZoneTexte 4">
            <a:extLst>
              <a:ext uri="{FF2B5EF4-FFF2-40B4-BE49-F238E27FC236}">
                <a16:creationId xmlns:a16="http://schemas.microsoft.com/office/drawing/2014/main" id="{A7250371-06FA-49DC-9CBB-897C335EBDA8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699294" y="3174207"/>
            <a:ext cx="20399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b="1"/>
              <a:t>Weight Loss (kg)</a:t>
            </a:r>
          </a:p>
        </p:txBody>
      </p:sp>
      <p:sp>
        <p:nvSpPr>
          <p:cNvPr id="2059" name="ZoneTexte 5">
            <a:extLst>
              <a:ext uri="{FF2B5EF4-FFF2-40B4-BE49-F238E27FC236}">
                <a16:creationId xmlns:a16="http://schemas.microsoft.com/office/drawing/2014/main" id="{B0A9496D-5A4A-443F-87D5-5F7D50E2F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4725" y="5754688"/>
            <a:ext cx="23606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b="1"/>
              <a:t>Weeks of Treatment</a:t>
            </a:r>
          </a:p>
        </p:txBody>
      </p:sp>
      <p:sp>
        <p:nvSpPr>
          <p:cNvPr id="2060" name="Rectangle 37">
            <a:extLst>
              <a:ext uri="{FF2B5EF4-FFF2-40B4-BE49-F238E27FC236}">
                <a16:creationId xmlns:a16="http://schemas.microsoft.com/office/drawing/2014/main" id="{F72BF50F-1A37-45B6-A356-0D358402D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6875" y="6332538"/>
            <a:ext cx="3505200" cy="361950"/>
          </a:xfrm>
          <a:prstGeom prst="rect">
            <a:avLst/>
          </a:prstGeom>
          <a:solidFill>
            <a:srgbClr val="D8ECEA">
              <a:alpha val="89018"/>
            </a:srgbClr>
          </a:solidFill>
          <a:ln w="9525">
            <a:miter lim="800000"/>
            <a:headEnd/>
            <a:tailEnd/>
          </a:ln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  <a:contourClr>
              <a:srgbClr val="D8ECEA"/>
            </a:contourClr>
          </a:sp3d>
        </p:spPr>
        <p:txBody>
          <a:bodyPr anchor="ctr">
            <a:flatTx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000"/>
              <a:t>From Wadden TA et al. N Engl J Med 2005; 353: 2111-20</a:t>
            </a:r>
          </a:p>
          <a:p>
            <a:pPr eaLnBrk="1" hangingPunct="1"/>
            <a:r>
              <a:rPr lang="fr-CA" altLang="fr-FR" sz="1000"/>
              <a:t>Reproduced with permission</a:t>
            </a:r>
          </a:p>
        </p:txBody>
      </p:sp>
      <p:sp>
        <p:nvSpPr>
          <p:cNvPr id="2061" name="ZoneTexte 7">
            <a:extLst>
              <a:ext uri="{FF2B5EF4-FFF2-40B4-BE49-F238E27FC236}">
                <a16:creationId xmlns:a16="http://schemas.microsoft.com/office/drawing/2014/main" id="{55AF0F23-812B-423B-9AAA-6441CDCAC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1846263"/>
            <a:ext cx="2841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0</a:t>
            </a:r>
          </a:p>
        </p:txBody>
      </p:sp>
      <p:sp>
        <p:nvSpPr>
          <p:cNvPr id="2062" name="ZoneTexte 8">
            <a:extLst>
              <a:ext uri="{FF2B5EF4-FFF2-40B4-BE49-F238E27FC236}">
                <a16:creationId xmlns:a16="http://schemas.microsoft.com/office/drawing/2014/main" id="{CE625CC6-C956-4AA0-B86A-FAE108930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2268538"/>
            <a:ext cx="2841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2</a:t>
            </a:r>
          </a:p>
        </p:txBody>
      </p:sp>
      <p:sp>
        <p:nvSpPr>
          <p:cNvPr id="2063" name="ZoneTexte 9">
            <a:extLst>
              <a:ext uri="{FF2B5EF4-FFF2-40B4-BE49-F238E27FC236}">
                <a16:creationId xmlns:a16="http://schemas.microsoft.com/office/drawing/2014/main" id="{0AD6F0FE-4126-4132-A5CD-DA25ABBC9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2689225"/>
            <a:ext cx="2841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4</a:t>
            </a:r>
          </a:p>
        </p:txBody>
      </p:sp>
      <p:sp>
        <p:nvSpPr>
          <p:cNvPr id="2064" name="ZoneTexte 10">
            <a:extLst>
              <a:ext uri="{FF2B5EF4-FFF2-40B4-BE49-F238E27FC236}">
                <a16:creationId xmlns:a16="http://schemas.microsoft.com/office/drawing/2014/main" id="{89909DC7-D773-48C6-ACF8-0798124E1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3111500"/>
            <a:ext cx="2841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6</a:t>
            </a:r>
          </a:p>
        </p:txBody>
      </p:sp>
      <p:sp>
        <p:nvSpPr>
          <p:cNvPr id="2065" name="ZoneTexte 11">
            <a:extLst>
              <a:ext uri="{FF2B5EF4-FFF2-40B4-BE49-F238E27FC236}">
                <a16:creationId xmlns:a16="http://schemas.microsoft.com/office/drawing/2014/main" id="{DA7598F6-CE75-406C-9BB0-3A9A1ECEFF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3532188"/>
            <a:ext cx="2841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8</a:t>
            </a:r>
          </a:p>
        </p:txBody>
      </p:sp>
      <p:sp>
        <p:nvSpPr>
          <p:cNvPr id="2066" name="ZoneTexte 12">
            <a:extLst>
              <a:ext uri="{FF2B5EF4-FFF2-40B4-BE49-F238E27FC236}">
                <a16:creationId xmlns:a16="http://schemas.microsoft.com/office/drawing/2014/main" id="{6A1B7757-A1A7-4366-BFFE-7ED4A59CCA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3" y="3952875"/>
            <a:ext cx="3825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10</a:t>
            </a:r>
          </a:p>
        </p:txBody>
      </p:sp>
      <p:sp>
        <p:nvSpPr>
          <p:cNvPr id="2067" name="ZoneTexte 13">
            <a:extLst>
              <a:ext uri="{FF2B5EF4-FFF2-40B4-BE49-F238E27FC236}">
                <a16:creationId xmlns:a16="http://schemas.microsoft.com/office/drawing/2014/main" id="{CB86A0FE-A756-4270-B918-7A331240B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3" y="4375150"/>
            <a:ext cx="3825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12</a:t>
            </a:r>
          </a:p>
        </p:txBody>
      </p:sp>
      <p:sp>
        <p:nvSpPr>
          <p:cNvPr id="2068" name="ZoneTexte 14">
            <a:extLst>
              <a:ext uri="{FF2B5EF4-FFF2-40B4-BE49-F238E27FC236}">
                <a16:creationId xmlns:a16="http://schemas.microsoft.com/office/drawing/2014/main" id="{EEEF7956-8B00-4D23-AAEB-FA39C14FD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3" y="4795838"/>
            <a:ext cx="3825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14</a:t>
            </a:r>
          </a:p>
        </p:txBody>
      </p:sp>
      <p:sp>
        <p:nvSpPr>
          <p:cNvPr id="2069" name="ZoneTexte 15">
            <a:extLst>
              <a:ext uri="{FF2B5EF4-FFF2-40B4-BE49-F238E27FC236}">
                <a16:creationId xmlns:a16="http://schemas.microsoft.com/office/drawing/2014/main" id="{19C427C0-FBB5-422D-8EA3-5C51987A0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3" y="5226050"/>
            <a:ext cx="3825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16</a:t>
            </a:r>
          </a:p>
        </p:txBody>
      </p:sp>
      <p:sp>
        <p:nvSpPr>
          <p:cNvPr id="2070" name="ZoneTexte 16">
            <a:extLst>
              <a:ext uri="{FF2B5EF4-FFF2-40B4-BE49-F238E27FC236}">
                <a16:creationId xmlns:a16="http://schemas.microsoft.com/office/drawing/2014/main" id="{B05B5ED0-A1E6-4B35-9E5A-44BF8EA3D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538" y="5449888"/>
            <a:ext cx="2841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0</a:t>
            </a:r>
          </a:p>
        </p:txBody>
      </p:sp>
      <p:sp>
        <p:nvSpPr>
          <p:cNvPr id="2071" name="ZoneTexte 17">
            <a:extLst>
              <a:ext uri="{FF2B5EF4-FFF2-40B4-BE49-F238E27FC236}">
                <a16:creationId xmlns:a16="http://schemas.microsoft.com/office/drawing/2014/main" id="{D18B0870-C2B2-4846-A93C-A797BC0B8B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2075" y="5449888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3</a:t>
            </a:r>
          </a:p>
        </p:txBody>
      </p:sp>
      <p:sp>
        <p:nvSpPr>
          <p:cNvPr id="2072" name="ZoneTexte 18">
            <a:extLst>
              <a:ext uri="{FF2B5EF4-FFF2-40B4-BE49-F238E27FC236}">
                <a16:creationId xmlns:a16="http://schemas.microsoft.com/office/drawing/2014/main" id="{D8F949C7-3B18-4DBA-A096-5BD3D493C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449888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6</a:t>
            </a:r>
          </a:p>
        </p:txBody>
      </p:sp>
      <p:sp>
        <p:nvSpPr>
          <p:cNvPr id="2073" name="ZoneTexte 19">
            <a:extLst>
              <a:ext uri="{FF2B5EF4-FFF2-40B4-BE49-F238E27FC236}">
                <a16:creationId xmlns:a16="http://schemas.microsoft.com/office/drawing/2014/main" id="{F978F109-67F9-4E7A-8B98-6DF8450FD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9088" y="5449888"/>
            <a:ext cx="384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10</a:t>
            </a:r>
          </a:p>
        </p:txBody>
      </p:sp>
      <p:sp>
        <p:nvSpPr>
          <p:cNvPr id="2074" name="ZoneTexte 20">
            <a:extLst>
              <a:ext uri="{FF2B5EF4-FFF2-40B4-BE49-F238E27FC236}">
                <a16:creationId xmlns:a16="http://schemas.microsoft.com/office/drawing/2014/main" id="{90DDC60B-2FB6-4D5F-80B5-3F5610508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388" y="5449888"/>
            <a:ext cx="3825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18</a:t>
            </a:r>
          </a:p>
        </p:txBody>
      </p:sp>
      <p:sp>
        <p:nvSpPr>
          <p:cNvPr id="2075" name="ZoneTexte 21">
            <a:extLst>
              <a:ext uri="{FF2B5EF4-FFF2-40B4-BE49-F238E27FC236}">
                <a16:creationId xmlns:a16="http://schemas.microsoft.com/office/drawing/2014/main" id="{4FF27886-7575-4C50-A051-A0471B20F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9975" y="5449888"/>
            <a:ext cx="3825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40</a:t>
            </a:r>
          </a:p>
        </p:txBody>
      </p:sp>
      <p:sp>
        <p:nvSpPr>
          <p:cNvPr id="2076" name="ZoneTexte 22">
            <a:extLst>
              <a:ext uri="{FF2B5EF4-FFF2-40B4-BE49-F238E27FC236}">
                <a16:creationId xmlns:a16="http://schemas.microsoft.com/office/drawing/2014/main" id="{0B2BCAD6-806F-46E6-8A3C-D5154685C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3013" y="5449888"/>
            <a:ext cx="384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52</a:t>
            </a:r>
          </a:p>
        </p:txBody>
      </p:sp>
      <p:pic>
        <p:nvPicPr>
          <p:cNvPr id="2077" name="Image 23" descr="marque_bleue.png">
            <a:extLst>
              <a:ext uri="{FF2B5EF4-FFF2-40B4-BE49-F238E27FC236}">
                <a16:creationId xmlns:a16="http://schemas.microsoft.com/office/drawing/2014/main" id="{0509C8AE-9277-4034-8D50-069FCC61DE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25" y="1169988"/>
            <a:ext cx="2794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8" name="Image 25" descr="marque_rouge.png">
            <a:extLst>
              <a:ext uri="{FF2B5EF4-FFF2-40B4-BE49-F238E27FC236}">
                <a16:creationId xmlns:a16="http://schemas.microsoft.com/office/drawing/2014/main" id="{1818C9D0-31CF-4EAF-8044-048CFFAD5F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1700" y="1184275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Rogner un rectangle à un seul coin 27">
            <a:extLst>
              <a:ext uri="{FF2B5EF4-FFF2-40B4-BE49-F238E27FC236}">
                <a16:creationId xmlns:a16="http://schemas.microsoft.com/office/drawing/2014/main" id="{6304C921-3031-4C66-A855-CA29C5B9F4D4}"/>
              </a:ext>
            </a:extLst>
          </p:cNvPr>
          <p:cNvSpPr/>
          <p:nvPr/>
        </p:nvSpPr>
        <p:spPr>
          <a:xfrm flipH="1">
            <a:off x="3021013" y="1066800"/>
            <a:ext cx="5638800" cy="860425"/>
          </a:xfrm>
          <a:prstGeom prst="snip1Rect">
            <a:avLst>
              <a:gd name="adj" fmla="val 7576"/>
            </a:avLst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30" name="Rogner un rectangle à un seul coin 29">
            <a:extLst>
              <a:ext uri="{FF2B5EF4-FFF2-40B4-BE49-F238E27FC236}">
                <a16:creationId xmlns:a16="http://schemas.microsoft.com/office/drawing/2014/main" id="{FE7695F2-AAFA-4BF7-BACF-A9C712477AA5}"/>
              </a:ext>
            </a:extLst>
          </p:cNvPr>
          <p:cNvSpPr/>
          <p:nvPr/>
        </p:nvSpPr>
        <p:spPr>
          <a:xfrm flipH="1">
            <a:off x="3083856" y="1537446"/>
            <a:ext cx="2725271" cy="340659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9525"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828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300" b="1" kern="100" dirty="0" err="1">
                <a:solidFill>
                  <a:schemeClr val="tx1"/>
                </a:solidFill>
              </a:rPr>
              <a:t>Lifestyle</a:t>
            </a:r>
            <a:r>
              <a:rPr lang="fr-CA" sz="1300" b="1" kern="100" dirty="0">
                <a:solidFill>
                  <a:schemeClr val="tx1"/>
                </a:solidFill>
              </a:rPr>
              <a:t> modification </a:t>
            </a:r>
            <a:r>
              <a:rPr lang="fr-CA" sz="1300" b="1" kern="100" dirty="0" err="1">
                <a:solidFill>
                  <a:schemeClr val="tx1"/>
                </a:solidFill>
              </a:rPr>
              <a:t>alone</a:t>
            </a:r>
            <a:endParaRPr lang="fr-CA" sz="1300" b="1" kern="100" dirty="0">
              <a:solidFill>
                <a:schemeClr val="tx1"/>
              </a:solidFill>
            </a:endParaRPr>
          </a:p>
        </p:txBody>
      </p:sp>
      <p:pic>
        <p:nvPicPr>
          <p:cNvPr id="2083" name="Image 26" descr="marque_verte.png">
            <a:extLst>
              <a:ext uri="{FF2B5EF4-FFF2-40B4-BE49-F238E27FC236}">
                <a16:creationId xmlns:a16="http://schemas.microsoft.com/office/drawing/2014/main" id="{20C5CF58-2865-49A2-B574-3324EAF848C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825" y="1574800"/>
            <a:ext cx="222250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ogner un rectangle à un seul coin 31">
            <a:extLst>
              <a:ext uri="{FF2B5EF4-FFF2-40B4-BE49-F238E27FC236}">
                <a16:creationId xmlns:a16="http://schemas.microsoft.com/office/drawing/2014/main" id="{E82EB5DA-BA3A-4736-A7FB-6A32E97471E5}"/>
              </a:ext>
            </a:extLst>
          </p:cNvPr>
          <p:cNvSpPr/>
          <p:nvPr/>
        </p:nvSpPr>
        <p:spPr>
          <a:xfrm flipH="1">
            <a:off x="5880845" y="1537446"/>
            <a:ext cx="2725271" cy="340659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9525"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828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300" b="1" kern="100" dirty="0" err="1">
                <a:solidFill>
                  <a:schemeClr val="tx1"/>
                </a:solidFill>
              </a:rPr>
              <a:t>Combined</a:t>
            </a:r>
            <a:r>
              <a:rPr lang="fr-CA" sz="1300" b="1" kern="100" dirty="0">
                <a:solidFill>
                  <a:schemeClr val="tx1"/>
                </a:solidFill>
              </a:rPr>
              <a:t> </a:t>
            </a:r>
            <a:r>
              <a:rPr lang="fr-CA" sz="1300" b="1" kern="100" dirty="0" err="1">
                <a:solidFill>
                  <a:schemeClr val="tx1"/>
                </a:solidFill>
              </a:rPr>
              <a:t>therapy</a:t>
            </a:r>
            <a:endParaRPr lang="fr-CA" sz="1300" b="1" kern="100" dirty="0">
              <a:solidFill>
                <a:schemeClr val="tx1"/>
              </a:solidFill>
            </a:endParaRPr>
          </a:p>
        </p:txBody>
      </p:sp>
      <p:pic>
        <p:nvPicPr>
          <p:cNvPr id="2087" name="Image 24" descr="marque_jaune.png">
            <a:extLst>
              <a:ext uri="{FF2B5EF4-FFF2-40B4-BE49-F238E27FC236}">
                <a16:creationId xmlns:a16="http://schemas.microsoft.com/office/drawing/2014/main" id="{8C79D7B7-E7A7-4FA7-9DE4-E90122296E6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2013" y="1563688"/>
            <a:ext cx="268287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bg1">
                <a:alpha val="49000"/>
              </a:schemeClr>
            </a:gs>
            <a:gs pos="100000">
              <a:schemeClr val="bg1">
                <a:alpha val="32000"/>
              </a:schemeClr>
            </a:gs>
          </a:gsLst>
          <a:lin ang="16200000" scaled="0"/>
          <a:tileRect/>
        </a:gradFill>
        <a:ln w="12700">
          <a:solidFill>
            <a:schemeClr val="bg2"/>
          </a:solidFill>
        </a:ln>
      </a:spPr>
      <a:bodyPr anchor="ctr"/>
      <a:lstStyle>
        <a:defPPr>
          <a:defRPr sz="105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6726</TotalTime>
  <Words>68</Words>
  <Application>Microsoft Office PowerPoint</Application>
  <PresentationFormat>Affichage à l'écran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</vt:lpstr>
      <vt:lpstr>Calibri</vt:lpstr>
      <vt:lpstr>Conception personnalisée</vt:lpstr>
      <vt:lpstr>EFFECT OF ADDING A LIFESTYLE MODIFICATION PROGRAM TO SIBUTRAMINE THERAPY ON BODY WEIGHT LOSS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CMR v1.4</dc:title>
  <dc:creator>Alain Cyr</dc:creator>
  <dc:description>EFFECT OF ADDING A LIFESTYLE MODIFICATION PROGRAM TO_x000d_SIBUTRAMINE THERAPY ON BODY WEIGHT LOSS</dc:description>
  <cp:lastModifiedBy>Isabelle Martineau</cp:lastModifiedBy>
  <cp:revision>427</cp:revision>
  <dcterms:created xsi:type="dcterms:W3CDTF">2007-08-27T23:55:38Z</dcterms:created>
  <dcterms:modified xsi:type="dcterms:W3CDTF">2022-12-01T12:32:49Z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Managing CMR v1.4</vt:lpwstr>
  </property>
  <property fmtid="{D5CDD505-2E9C-101B-9397-08002B2CF9AE}" pid="3" name="SlideDescription">
    <vt:lpwstr>EFFECT OF ADDING A LIFESTYLE MODIFICATION PROGRAM TO_x000d_SIBUTRAMINE THERAPY ON BODY WEIGHT LOSS</vt:lpwstr>
  </property>
</Properties>
</file>