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1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318" r:id="rId2"/>
  </p:sldIdLst>
  <p:sldSz cx="9144000" cy="6858000" type="screen4x3"/>
  <p:notesSz cx="7010400" cy="9296400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4F9E"/>
    <a:srgbClr val="0066CC"/>
    <a:srgbClr val="CCECFF"/>
    <a:srgbClr val="0000FF"/>
    <a:srgbClr val="0066FF"/>
    <a:srgbClr val="3399FF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41" autoAdjust="0"/>
    <p:restoredTop sz="94646" autoAdjust="0"/>
  </p:normalViewPr>
  <p:slideViewPr>
    <p:cSldViewPr snapToGrid="0">
      <p:cViewPr varScale="1">
        <p:scale>
          <a:sx n="111" d="100"/>
          <a:sy n="111" d="100"/>
        </p:scale>
        <p:origin x="187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2490" y="-90"/>
      </p:cViewPr>
      <p:guideLst>
        <p:guide orient="horz" pos="2928"/>
        <p:guide pos="2208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>
            <a:extLst>
              <a:ext uri="{FF2B5EF4-FFF2-40B4-BE49-F238E27FC236}">
                <a16:creationId xmlns:a16="http://schemas.microsoft.com/office/drawing/2014/main" id="{4A23C936-6DD9-4701-B037-42AE450CB8A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39" name="Rectangle 3">
            <a:extLst>
              <a:ext uri="{FF2B5EF4-FFF2-40B4-BE49-F238E27FC236}">
                <a16:creationId xmlns:a16="http://schemas.microsoft.com/office/drawing/2014/main" id="{D156C393-52AB-43D1-9C50-6E133B70994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40" name="Rectangle 4">
            <a:extLst>
              <a:ext uri="{FF2B5EF4-FFF2-40B4-BE49-F238E27FC236}">
                <a16:creationId xmlns:a16="http://schemas.microsoft.com/office/drawing/2014/main" id="{759DAB8D-BB51-44CC-B3C1-447E566CBAB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41" name="Rectangle 5">
            <a:extLst>
              <a:ext uri="{FF2B5EF4-FFF2-40B4-BE49-F238E27FC236}">
                <a16:creationId xmlns:a16="http://schemas.microsoft.com/office/drawing/2014/main" id="{CB655C96-7D34-437A-9C5E-C13D1900DA4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EBDC7B4-4F78-4180-A444-45EB327E60EA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>
            <a:extLst>
              <a:ext uri="{FF2B5EF4-FFF2-40B4-BE49-F238E27FC236}">
                <a16:creationId xmlns:a16="http://schemas.microsoft.com/office/drawing/2014/main" id="{C4F85D48-187D-4371-8189-837FD7CA29A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59747" name="Rectangle 3">
            <a:extLst>
              <a:ext uri="{FF2B5EF4-FFF2-40B4-BE49-F238E27FC236}">
                <a16:creationId xmlns:a16="http://schemas.microsoft.com/office/drawing/2014/main" id="{CF4327CA-2FAE-4AE6-BEE1-B047B2F55A3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0A4806AE-C35C-43D1-A643-539149F34A5D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9749" name="Rectangle 5">
            <a:extLst>
              <a:ext uri="{FF2B5EF4-FFF2-40B4-BE49-F238E27FC236}">
                <a16:creationId xmlns:a16="http://schemas.microsoft.com/office/drawing/2014/main" id="{BAE941B7-3BAE-4DA2-A8FE-C4EC0FC803A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noProof="0"/>
              <a:t>Cliquez pour modifier les styles du texte du masque</a:t>
            </a:r>
          </a:p>
          <a:p>
            <a:pPr lvl="1"/>
            <a:r>
              <a:rPr lang="fr-CA" noProof="0"/>
              <a:t>Deuxième niveau</a:t>
            </a:r>
          </a:p>
          <a:p>
            <a:pPr lvl="2"/>
            <a:r>
              <a:rPr lang="fr-CA" noProof="0"/>
              <a:t>Troisième niveau</a:t>
            </a:r>
          </a:p>
          <a:p>
            <a:pPr lvl="3"/>
            <a:r>
              <a:rPr lang="fr-CA" noProof="0"/>
              <a:t>Quatrième niveau</a:t>
            </a:r>
          </a:p>
          <a:p>
            <a:pPr lvl="4"/>
            <a:r>
              <a:rPr lang="fr-CA" noProof="0"/>
              <a:t>Cinquième niveau</a:t>
            </a:r>
          </a:p>
        </p:txBody>
      </p:sp>
      <p:sp>
        <p:nvSpPr>
          <p:cNvPr id="159750" name="Rectangle 6">
            <a:extLst>
              <a:ext uri="{FF2B5EF4-FFF2-40B4-BE49-F238E27FC236}">
                <a16:creationId xmlns:a16="http://schemas.microsoft.com/office/drawing/2014/main" id="{6D6D34E0-7DC2-45B2-99EF-367431D7013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59751" name="Rectangle 7">
            <a:extLst>
              <a:ext uri="{FF2B5EF4-FFF2-40B4-BE49-F238E27FC236}">
                <a16:creationId xmlns:a16="http://schemas.microsoft.com/office/drawing/2014/main" id="{9AFD3D57-2529-4465-8BC9-2F9D2E464B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E2A2800-96B2-437E-A365-A773F09A0FB9}" type="slidenum">
              <a:rPr lang="fr-CA" altLang="fr-FR"/>
              <a:pPr/>
              <a:t>‹N°›</a:t>
            </a:fld>
            <a:endParaRPr lang="fr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>
            <a:extLst>
              <a:ext uri="{FF2B5EF4-FFF2-40B4-BE49-F238E27FC236}">
                <a16:creationId xmlns:a16="http://schemas.microsoft.com/office/drawing/2014/main" id="{D66957E6-EDAD-445B-BF08-776D441F56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4">
            <a:extLst>
              <a:ext uri="{FF2B5EF4-FFF2-40B4-BE49-F238E27FC236}">
                <a16:creationId xmlns:a16="http://schemas.microsoft.com/office/drawing/2014/main" id="{377CF976-27B6-439A-9A36-231419586563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8937625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580DBA4-44D9-40E0-AF16-E7C80840FA7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273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fr-CA" sz="1000">
                <a:latin typeface="Arial" charset="0"/>
              </a:rPr>
              <a:t>Source: International Chair on Cardiometabolic Risk</a:t>
            </a:r>
          </a:p>
          <a:p>
            <a:pPr>
              <a:defRPr/>
            </a:pPr>
            <a:r>
              <a:rPr lang="fr-CA" sz="1000">
                <a:latin typeface="Arial" charset="0"/>
              </a:rPr>
              <a:t>www.cardiometabolic-risk.org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9AB7690-4A05-47E4-B920-FCF12E415CD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65422FDF-6DFD-4119-87DE-E6C4B3B971F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pic>
        <p:nvPicPr>
          <p:cNvPr id="8" name="Picture 13">
            <a:extLst>
              <a:ext uri="{FF2B5EF4-FFF2-40B4-BE49-F238E27FC236}">
                <a16:creationId xmlns:a16="http://schemas.microsoft.com/office/drawing/2014/main" id="{3AB9F275-8F13-4A71-A61C-B6602E0F205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6322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657225" y="1179513"/>
            <a:ext cx="7772400" cy="1470025"/>
          </a:xfrm>
          <a:solidFill>
            <a:schemeClr val="accent1"/>
          </a:solidFill>
          <a:ln w="28575">
            <a:solidFill>
              <a:schemeClr val="bg1"/>
            </a:solidFill>
          </a:ln>
        </p:spPr>
        <p:txBody>
          <a:bodyPr/>
          <a:lstStyle>
            <a:lvl1pPr algn="ctr">
              <a:defRPr sz="4000" b="0"/>
            </a:lvl1pPr>
          </a:lstStyle>
          <a:p>
            <a:r>
              <a:rPr lang="fr-CA"/>
              <a:t>Cliquez et modifiez le titre</a:t>
            </a:r>
          </a:p>
        </p:txBody>
      </p:sp>
    </p:spTree>
    <p:extLst>
      <p:ext uri="{BB962C8B-B14F-4D97-AF65-F5344CB8AC3E}">
        <p14:creationId xmlns:p14="http://schemas.microsoft.com/office/powerpoint/2010/main" val="2918759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09064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75425" y="188913"/>
            <a:ext cx="2130425" cy="589597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79388" y="188913"/>
            <a:ext cx="6243637" cy="58959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356242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280400" cy="4572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476250" y="1179513"/>
            <a:ext cx="8229600" cy="4905375"/>
          </a:xfrm>
        </p:spPr>
        <p:txBody>
          <a:bodyPr/>
          <a:lstStyle/>
          <a:p>
            <a:pPr lvl="0"/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4158537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280400" cy="4572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6250" y="1179513"/>
            <a:ext cx="4038600" cy="4905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67250" y="1179513"/>
            <a:ext cx="4038600" cy="23764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667250" y="3708400"/>
            <a:ext cx="4038600" cy="23764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09343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87751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33603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6250" y="1179513"/>
            <a:ext cx="4038600" cy="4905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67250" y="1179513"/>
            <a:ext cx="4038600" cy="4905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26830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83670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04363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310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508943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A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341747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8">
            <a:extLst>
              <a:ext uri="{FF2B5EF4-FFF2-40B4-BE49-F238E27FC236}">
                <a16:creationId xmlns:a16="http://schemas.microsoft.com/office/drawing/2014/main" id="{56CC2976-1E36-4235-B9F1-47C1AD139C0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9144000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14">
            <a:extLst>
              <a:ext uri="{FF2B5EF4-FFF2-40B4-BE49-F238E27FC236}">
                <a16:creationId xmlns:a16="http://schemas.microsoft.com/office/drawing/2014/main" id="{0F5D7885-0796-4726-A2D7-6B502D2EA42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91440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1" name="Line 17">
            <a:extLst>
              <a:ext uri="{FF2B5EF4-FFF2-40B4-BE49-F238E27FC236}">
                <a16:creationId xmlns:a16="http://schemas.microsoft.com/office/drawing/2014/main" id="{1A7AD6CE-179E-4C61-BA62-0A4EB5D3145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7227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DC28C87B-B9D0-4CD9-BBB8-1FCBB0FDC6F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400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fr-CA" sz="1000">
                <a:latin typeface="Arial" charset="0"/>
              </a:rPr>
              <a:t>Source: International Chair on Cardiometabolic Risk</a:t>
            </a:r>
          </a:p>
          <a:p>
            <a:pPr>
              <a:defRPr/>
            </a:pPr>
            <a:r>
              <a:rPr lang="fr-CA" sz="1000">
                <a:latin typeface="Arial" charset="0"/>
              </a:rPr>
              <a:t>www.cardiometabolic-risk.org 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CF94BEAE-BD50-4EF1-BED0-EDD07B0A244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16400" name="Rectangle 16">
            <a:extLst>
              <a:ext uri="{FF2B5EF4-FFF2-40B4-BE49-F238E27FC236}">
                <a16:creationId xmlns:a16="http://schemas.microsoft.com/office/drawing/2014/main" id="{E16E077F-1809-4EB1-82BB-9598FA71004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4104" name="Rectangle 11">
            <a:extLst>
              <a:ext uri="{FF2B5EF4-FFF2-40B4-BE49-F238E27FC236}">
                <a16:creationId xmlns:a16="http://schemas.microsoft.com/office/drawing/2014/main" id="{0B74A390-CD54-4838-AF9C-F88026464C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28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A" altLang="fr-FR"/>
              <a:t>Cliquez et modifiez le titre</a:t>
            </a:r>
          </a:p>
        </p:txBody>
      </p:sp>
      <p:pic>
        <p:nvPicPr>
          <p:cNvPr id="4105" name="Picture 18">
            <a:extLst>
              <a:ext uri="{FF2B5EF4-FFF2-40B4-BE49-F238E27FC236}">
                <a16:creationId xmlns:a16="http://schemas.microsoft.com/office/drawing/2014/main" id="{4CA3A838-0491-4276-BFD3-0DD3A933CCD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6" name="Rectangle 20">
            <a:extLst>
              <a:ext uri="{FF2B5EF4-FFF2-40B4-BE49-F238E27FC236}">
                <a16:creationId xmlns:a16="http://schemas.microsoft.com/office/drawing/2014/main" id="{E29267C1-FE9B-453E-8C13-377A31956B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79513"/>
            <a:ext cx="8229600" cy="490537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3" r:id="rId1"/>
    <p:sldLayoutId id="2147484152" r:id="rId2"/>
    <p:sldLayoutId id="2147484151" r:id="rId3"/>
    <p:sldLayoutId id="2147484150" r:id="rId4"/>
    <p:sldLayoutId id="2147484149" r:id="rId5"/>
    <p:sldLayoutId id="2147484148" r:id="rId6"/>
    <p:sldLayoutId id="2147484147" r:id="rId7"/>
    <p:sldLayoutId id="2147484146" r:id="rId8"/>
    <p:sldLayoutId id="2147484145" r:id="rId9"/>
    <p:sldLayoutId id="2147484144" r:id="rId10"/>
    <p:sldLayoutId id="2147484143" r:id="rId11"/>
    <p:sldLayoutId id="2147484142" r:id="rId12"/>
    <p:sldLayoutId id="214748414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r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Image 3" descr="19-Abd_Ob_And_CVD_fig1_FILM_fond.png">
            <a:extLst>
              <a:ext uri="{FF2B5EF4-FFF2-40B4-BE49-F238E27FC236}">
                <a16:creationId xmlns:a16="http://schemas.microsoft.com/office/drawing/2014/main" id="{73924F14-2F75-4EF6-9A18-A1C6C37A34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91408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Titre 1">
            <a:extLst>
              <a:ext uri="{FF2B5EF4-FFF2-40B4-BE49-F238E27FC236}">
                <a16:creationId xmlns:a16="http://schemas.microsoft.com/office/drawing/2014/main" id="{ED5A6668-835B-461E-9C1C-BC72E6C37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175" y="71438"/>
            <a:ext cx="8413750" cy="646112"/>
          </a:xfrm>
        </p:spPr>
        <p:txBody>
          <a:bodyPr/>
          <a:lstStyle/>
          <a:p>
            <a:r>
              <a:rPr lang="en-US" altLang="fr-FR" sz="1800">
                <a:solidFill>
                  <a:schemeClr val="tx1"/>
                </a:solidFill>
              </a:rPr>
              <a:t>OBESE INDIVIDUALS WITH A PREFERENTIAL ACCUMULATION OF INTRA-ABDOMINAL ADIPOSE TISSUE (AT): SUBGROUP AT HIGH CVD RISK</a:t>
            </a:r>
            <a:endParaRPr lang="fr-FR" altLang="fr-FR" sz="1800">
              <a:solidFill>
                <a:schemeClr val="tx1"/>
              </a:solidFill>
            </a:endParaRPr>
          </a:p>
        </p:txBody>
      </p:sp>
      <p:sp>
        <p:nvSpPr>
          <p:cNvPr id="5" name="Flèche droite 4">
            <a:extLst>
              <a:ext uri="{FF2B5EF4-FFF2-40B4-BE49-F238E27FC236}">
                <a16:creationId xmlns:a16="http://schemas.microsoft.com/office/drawing/2014/main" id="{F0DE7AF5-6861-4EC8-A300-37C92AA7803D}"/>
              </a:ext>
            </a:extLst>
          </p:cNvPr>
          <p:cNvSpPr/>
          <p:nvPr/>
        </p:nvSpPr>
        <p:spPr>
          <a:xfrm rot="5400000">
            <a:off x="2955926" y="2401887"/>
            <a:ext cx="469900" cy="276225"/>
          </a:xfrm>
          <a:prstGeom prst="rightArrow">
            <a:avLst>
              <a:gd name="adj1" fmla="val 43332"/>
              <a:gd name="adj2" fmla="val 10117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6" name="Flèche droite 5">
            <a:extLst>
              <a:ext uri="{FF2B5EF4-FFF2-40B4-BE49-F238E27FC236}">
                <a16:creationId xmlns:a16="http://schemas.microsoft.com/office/drawing/2014/main" id="{2BC14ACF-45C9-4FF1-89EF-B66F5A88AC5E}"/>
              </a:ext>
            </a:extLst>
          </p:cNvPr>
          <p:cNvSpPr/>
          <p:nvPr/>
        </p:nvSpPr>
        <p:spPr>
          <a:xfrm rot="5400000">
            <a:off x="5654676" y="2401887"/>
            <a:ext cx="469900" cy="276225"/>
          </a:xfrm>
          <a:prstGeom prst="rightArrow">
            <a:avLst>
              <a:gd name="adj1" fmla="val 43332"/>
              <a:gd name="adj2" fmla="val 10117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7" name="Flèche droite 6">
            <a:extLst>
              <a:ext uri="{FF2B5EF4-FFF2-40B4-BE49-F238E27FC236}">
                <a16:creationId xmlns:a16="http://schemas.microsoft.com/office/drawing/2014/main" id="{86219D38-17B0-4E12-BCE9-D770248381FA}"/>
              </a:ext>
            </a:extLst>
          </p:cNvPr>
          <p:cNvSpPr/>
          <p:nvPr/>
        </p:nvSpPr>
        <p:spPr>
          <a:xfrm rot="5400000">
            <a:off x="2955926" y="5297487"/>
            <a:ext cx="469900" cy="276225"/>
          </a:xfrm>
          <a:prstGeom prst="rightArrow">
            <a:avLst>
              <a:gd name="adj1" fmla="val 43332"/>
              <a:gd name="adj2" fmla="val 10117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8" name="Flèche droite 7">
            <a:extLst>
              <a:ext uri="{FF2B5EF4-FFF2-40B4-BE49-F238E27FC236}">
                <a16:creationId xmlns:a16="http://schemas.microsoft.com/office/drawing/2014/main" id="{0219E616-3409-4EDF-B3F1-688BE12E98A9}"/>
              </a:ext>
            </a:extLst>
          </p:cNvPr>
          <p:cNvSpPr/>
          <p:nvPr/>
        </p:nvSpPr>
        <p:spPr>
          <a:xfrm rot="5400000">
            <a:off x="5654676" y="5297487"/>
            <a:ext cx="469900" cy="276225"/>
          </a:xfrm>
          <a:prstGeom prst="rightArrow">
            <a:avLst>
              <a:gd name="adj1" fmla="val 43332"/>
              <a:gd name="adj2" fmla="val 10117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8200" name="ZoneTexte 8">
            <a:extLst>
              <a:ext uri="{FF2B5EF4-FFF2-40B4-BE49-F238E27FC236}">
                <a16:creationId xmlns:a16="http://schemas.microsoft.com/office/drawing/2014/main" id="{FB2E3732-5F94-4DAA-8494-2274C32A99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613" y="1111250"/>
            <a:ext cx="15049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/>
              <a:t>Gynoid Obesity</a:t>
            </a:r>
          </a:p>
        </p:txBody>
      </p:sp>
      <p:sp>
        <p:nvSpPr>
          <p:cNvPr id="8201" name="ZoneTexte 9">
            <a:extLst>
              <a:ext uri="{FF2B5EF4-FFF2-40B4-BE49-F238E27FC236}">
                <a16:creationId xmlns:a16="http://schemas.microsoft.com/office/drawing/2014/main" id="{ADA3D1F8-E463-4B4E-A90A-7C025B7734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3888" y="1111250"/>
            <a:ext cx="15763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/>
              <a:t>Android Obesity</a:t>
            </a:r>
          </a:p>
        </p:txBody>
      </p:sp>
      <p:grpSp>
        <p:nvGrpSpPr>
          <p:cNvPr id="8202" name="Groupe 12">
            <a:extLst>
              <a:ext uri="{FF2B5EF4-FFF2-40B4-BE49-F238E27FC236}">
                <a16:creationId xmlns:a16="http://schemas.microsoft.com/office/drawing/2014/main" id="{64794884-E6AE-41B0-A928-6F62C4BA7EA9}"/>
              </a:ext>
            </a:extLst>
          </p:cNvPr>
          <p:cNvGrpSpPr>
            <a:grpSpLocks/>
          </p:cNvGrpSpPr>
          <p:nvPr/>
        </p:nvGrpSpPr>
        <p:grpSpPr bwMode="auto">
          <a:xfrm>
            <a:off x="2008188" y="5762625"/>
            <a:ext cx="2366962" cy="373063"/>
            <a:chOff x="1989511" y="5749086"/>
            <a:chExt cx="2367336" cy="373808"/>
          </a:xfrm>
        </p:grpSpPr>
        <p:sp>
          <p:nvSpPr>
            <p:cNvPr id="11" name="Rogner un rectangle à un seul coin 10">
              <a:extLst>
                <a:ext uri="{FF2B5EF4-FFF2-40B4-BE49-F238E27FC236}">
                  <a16:creationId xmlns:a16="http://schemas.microsoft.com/office/drawing/2014/main" id="{6E5D73FC-DD4B-42CC-9ECD-88646F20AC38}"/>
                </a:ext>
              </a:extLst>
            </p:cNvPr>
            <p:cNvSpPr/>
            <p:nvPr/>
          </p:nvSpPr>
          <p:spPr>
            <a:xfrm flipH="1">
              <a:off x="1989511" y="5749086"/>
              <a:ext cx="2367336" cy="373808"/>
            </a:xfrm>
            <a:prstGeom prst="snip1Rect">
              <a:avLst>
                <a:gd name="adj" fmla="val 9087"/>
              </a:avLst>
            </a:prstGeom>
            <a:gradFill>
              <a:gsLst>
                <a:gs pos="0">
                  <a:srgbClr val="FF0000"/>
                </a:gs>
                <a:gs pos="52000">
                  <a:srgbClr val="A20000"/>
                </a:gs>
              </a:gsLst>
              <a:lin ang="16200000" scaled="1"/>
            </a:gra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357188" algn="ctr">
                <a:defRPr/>
              </a:pPr>
              <a:r>
                <a:rPr lang="fr-CA" sz="2000" b="1" dirty="0"/>
                <a:t>CVD RISK</a:t>
              </a:r>
            </a:p>
          </p:txBody>
        </p:sp>
        <p:pic>
          <p:nvPicPr>
            <p:cNvPr id="8232" name="Image 23" descr="fleche_haut.png">
              <a:extLst>
                <a:ext uri="{FF2B5EF4-FFF2-40B4-BE49-F238E27FC236}">
                  <a16:creationId xmlns:a16="http://schemas.microsoft.com/office/drawing/2014/main" id="{287A294C-68AB-490E-8EAD-AD59133F583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2214285" y="5800537"/>
              <a:ext cx="325158" cy="3084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8203" name="Groupe 13">
            <a:extLst>
              <a:ext uri="{FF2B5EF4-FFF2-40B4-BE49-F238E27FC236}">
                <a16:creationId xmlns:a16="http://schemas.microsoft.com/office/drawing/2014/main" id="{BC3ED065-E842-4EAE-91F4-A1610DFD4566}"/>
              </a:ext>
            </a:extLst>
          </p:cNvPr>
          <p:cNvGrpSpPr>
            <a:grpSpLocks/>
          </p:cNvGrpSpPr>
          <p:nvPr/>
        </p:nvGrpSpPr>
        <p:grpSpPr bwMode="auto">
          <a:xfrm>
            <a:off x="4706938" y="5762625"/>
            <a:ext cx="2366962" cy="373063"/>
            <a:chOff x="1989511" y="5749086"/>
            <a:chExt cx="2367336" cy="373808"/>
          </a:xfrm>
        </p:grpSpPr>
        <p:sp>
          <p:nvSpPr>
            <p:cNvPr id="15" name="Rogner un rectangle à un seul coin 14">
              <a:extLst>
                <a:ext uri="{FF2B5EF4-FFF2-40B4-BE49-F238E27FC236}">
                  <a16:creationId xmlns:a16="http://schemas.microsoft.com/office/drawing/2014/main" id="{B5151626-9CB2-46B6-9DAB-F6CE5FDCCC02}"/>
                </a:ext>
              </a:extLst>
            </p:cNvPr>
            <p:cNvSpPr/>
            <p:nvPr/>
          </p:nvSpPr>
          <p:spPr>
            <a:xfrm flipH="1">
              <a:off x="1989511" y="5749086"/>
              <a:ext cx="2367336" cy="373808"/>
            </a:xfrm>
            <a:prstGeom prst="snip1Rect">
              <a:avLst>
                <a:gd name="adj" fmla="val 9087"/>
              </a:avLst>
            </a:prstGeom>
            <a:gradFill>
              <a:gsLst>
                <a:gs pos="0">
                  <a:srgbClr val="FF0000"/>
                </a:gs>
                <a:gs pos="52000">
                  <a:srgbClr val="A20000"/>
                </a:gs>
              </a:gsLst>
              <a:lin ang="16200000" scaled="1"/>
            </a:gra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357188" algn="ctr">
                <a:defRPr/>
              </a:pPr>
              <a:r>
                <a:rPr lang="fr-CA" sz="2000" b="1" dirty="0"/>
                <a:t>CVD RISK</a:t>
              </a:r>
            </a:p>
          </p:txBody>
        </p:sp>
        <p:pic>
          <p:nvPicPr>
            <p:cNvPr id="8230" name="Image 23" descr="fleche_haut.png">
              <a:extLst>
                <a:ext uri="{FF2B5EF4-FFF2-40B4-BE49-F238E27FC236}">
                  <a16:creationId xmlns:a16="http://schemas.microsoft.com/office/drawing/2014/main" id="{90E6EA03-8B82-43AE-AD4B-54BCCA548DB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6355" y="5800537"/>
              <a:ext cx="325158" cy="3084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7" name="Cube 16">
            <a:extLst>
              <a:ext uri="{FF2B5EF4-FFF2-40B4-BE49-F238E27FC236}">
                <a16:creationId xmlns:a16="http://schemas.microsoft.com/office/drawing/2014/main" id="{6542CCBD-BDBE-4B69-9D91-B6069B539560}"/>
              </a:ext>
            </a:extLst>
          </p:cNvPr>
          <p:cNvSpPr/>
          <p:nvPr/>
        </p:nvSpPr>
        <p:spPr>
          <a:xfrm>
            <a:off x="2014538" y="3328988"/>
            <a:ext cx="2354262" cy="1798637"/>
          </a:xfrm>
          <a:prstGeom prst="cube">
            <a:avLst>
              <a:gd name="adj" fmla="val 3059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/>
          <a:lstStyle/>
          <a:p>
            <a:pPr>
              <a:lnSpc>
                <a:spcPts val="1600"/>
              </a:lnSpc>
              <a:defRPr/>
            </a:pPr>
            <a:r>
              <a:rPr lang="fr-CA" sz="1200" b="1" dirty="0">
                <a:solidFill>
                  <a:schemeClr val="tx1"/>
                </a:solidFill>
              </a:rPr>
              <a:t>- </a:t>
            </a:r>
            <a:r>
              <a:rPr lang="fr-CA" sz="1200" b="1" dirty="0" err="1">
                <a:solidFill>
                  <a:schemeClr val="tx1"/>
                </a:solidFill>
              </a:rPr>
              <a:t>Low</a:t>
            </a:r>
            <a:r>
              <a:rPr lang="fr-CA" sz="1200" b="1" dirty="0">
                <a:solidFill>
                  <a:schemeClr val="tx1"/>
                </a:solidFill>
              </a:rPr>
              <a:t> </a:t>
            </a:r>
            <a:r>
              <a:rPr lang="fr-CA" sz="1200" b="1" dirty="0" err="1">
                <a:solidFill>
                  <a:schemeClr val="tx1"/>
                </a:solidFill>
              </a:rPr>
              <a:t>Trlglycerides</a:t>
            </a:r>
            <a:endParaRPr lang="fr-CA" sz="1200" b="1" dirty="0">
              <a:solidFill>
                <a:schemeClr val="tx1"/>
              </a:solidFill>
            </a:endParaRPr>
          </a:p>
          <a:p>
            <a:pPr>
              <a:lnSpc>
                <a:spcPts val="1600"/>
              </a:lnSpc>
              <a:defRPr/>
            </a:pPr>
            <a:r>
              <a:rPr lang="fr-CA" sz="1200" b="1" dirty="0">
                <a:solidFill>
                  <a:schemeClr val="tx1"/>
                </a:solidFill>
              </a:rPr>
              <a:t>- Normal HDL </a:t>
            </a:r>
            <a:r>
              <a:rPr lang="fr-CA" sz="1200" b="1" dirty="0" err="1">
                <a:solidFill>
                  <a:schemeClr val="tx1"/>
                </a:solidFill>
              </a:rPr>
              <a:t>Cholesterol</a:t>
            </a:r>
            <a:endParaRPr lang="fr-CA" sz="1200" b="1" dirty="0">
              <a:solidFill>
                <a:schemeClr val="tx1"/>
              </a:solidFill>
            </a:endParaRPr>
          </a:p>
          <a:p>
            <a:pPr>
              <a:lnSpc>
                <a:spcPts val="1600"/>
              </a:lnSpc>
              <a:defRPr/>
            </a:pPr>
            <a:r>
              <a:rPr lang="fr-CA" sz="1200" b="1" dirty="0">
                <a:solidFill>
                  <a:schemeClr val="tx1"/>
                </a:solidFill>
              </a:rPr>
              <a:t>- </a:t>
            </a:r>
            <a:r>
              <a:rPr lang="fr-CA" sz="1200" b="1" dirty="0" err="1">
                <a:solidFill>
                  <a:schemeClr val="tx1"/>
                </a:solidFill>
              </a:rPr>
              <a:t>Insulin</a:t>
            </a:r>
            <a:r>
              <a:rPr lang="fr-CA" sz="1200" b="1" dirty="0">
                <a:solidFill>
                  <a:schemeClr val="tx1"/>
                </a:solidFill>
              </a:rPr>
              <a:t> Sensitive</a:t>
            </a:r>
          </a:p>
          <a:p>
            <a:pPr>
              <a:lnSpc>
                <a:spcPts val="1600"/>
              </a:lnSpc>
              <a:defRPr/>
            </a:pPr>
            <a:r>
              <a:rPr lang="fr-CA" sz="1200" b="1" dirty="0">
                <a:solidFill>
                  <a:schemeClr val="tx1"/>
                </a:solidFill>
              </a:rPr>
              <a:t>- Normal Glucose </a:t>
            </a:r>
            <a:r>
              <a:rPr lang="fr-CA" sz="1200" b="1" dirty="0" err="1">
                <a:solidFill>
                  <a:schemeClr val="tx1"/>
                </a:solidFill>
              </a:rPr>
              <a:t>Tolerance</a:t>
            </a:r>
            <a:endParaRPr lang="fr-CA" sz="1200" b="1" dirty="0">
              <a:solidFill>
                <a:schemeClr val="tx1"/>
              </a:solidFill>
            </a:endParaRPr>
          </a:p>
          <a:p>
            <a:pPr>
              <a:lnSpc>
                <a:spcPts val="1600"/>
              </a:lnSpc>
              <a:defRPr/>
            </a:pPr>
            <a:r>
              <a:rPr lang="fr-CA" sz="1200" b="1" dirty="0">
                <a:solidFill>
                  <a:schemeClr val="tx1"/>
                </a:solidFill>
              </a:rPr>
              <a:t>- Normal </a:t>
            </a:r>
            <a:r>
              <a:rPr lang="fr-CA" sz="1200" b="1" dirty="0" err="1">
                <a:solidFill>
                  <a:schemeClr val="tx1"/>
                </a:solidFill>
              </a:rPr>
              <a:t>lnflammatory</a:t>
            </a:r>
            <a:r>
              <a:rPr lang="fr-CA" sz="1200" b="1" dirty="0">
                <a:solidFill>
                  <a:schemeClr val="tx1"/>
                </a:solidFill>
              </a:rPr>
              <a:t> and</a:t>
            </a:r>
          </a:p>
          <a:p>
            <a:pPr>
              <a:lnSpc>
                <a:spcPts val="1600"/>
              </a:lnSpc>
              <a:defRPr/>
            </a:pPr>
            <a:r>
              <a:rPr lang="fr-CA" sz="1200" b="1" dirty="0">
                <a:solidFill>
                  <a:schemeClr val="tx1"/>
                </a:solidFill>
              </a:rPr>
              <a:t>  </a:t>
            </a:r>
            <a:r>
              <a:rPr lang="fr-CA" sz="1200" b="1" dirty="0" err="1">
                <a:solidFill>
                  <a:schemeClr val="tx1"/>
                </a:solidFill>
              </a:rPr>
              <a:t>Thrombotic</a:t>
            </a:r>
            <a:r>
              <a:rPr lang="fr-CA" sz="1200" b="1" dirty="0">
                <a:solidFill>
                  <a:schemeClr val="tx1"/>
                </a:solidFill>
              </a:rPr>
              <a:t> Profile</a:t>
            </a:r>
            <a:endParaRPr lang="fr-CA" sz="1200" b="1" kern="100" dirty="0">
              <a:solidFill>
                <a:schemeClr val="tx1"/>
              </a:solidFill>
            </a:endParaRPr>
          </a:p>
        </p:txBody>
      </p: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8830D4EB-AC52-48AD-874F-B2B805FB882C}"/>
              </a:ext>
            </a:extLst>
          </p:cNvPr>
          <p:cNvCxnSpPr/>
          <p:nvPr/>
        </p:nvCxnSpPr>
        <p:spPr>
          <a:xfrm flipV="1">
            <a:off x="2187575" y="4724400"/>
            <a:ext cx="2079625" cy="9525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06" name="ZoneTexte 19">
            <a:extLst>
              <a:ext uri="{FF2B5EF4-FFF2-40B4-BE49-F238E27FC236}">
                <a16:creationId xmlns:a16="http://schemas.microsoft.com/office/drawing/2014/main" id="{3BF428E0-0B27-414B-8558-AAA718E06E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7088" y="4787900"/>
            <a:ext cx="22939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200" b="1"/>
              <a:t>NO METABOLIC SYNDROME</a:t>
            </a:r>
          </a:p>
        </p:txBody>
      </p:sp>
      <p:sp>
        <p:nvSpPr>
          <p:cNvPr id="21" name="Cube 20">
            <a:extLst>
              <a:ext uri="{FF2B5EF4-FFF2-40B4-BE49-F238E27FC236}">
                <a16:creationId xmlns:a16="http://schemas.microsoft.com/office/drawing/2014/main" id="{F6113C0A-6EC7-4365-A48B-A4CD194ADC01}"/>
              </a:ext>
            </a:extLst>
          </p:cNvPr>
          <p:cNvSpPr/>
          <p:nvPr/>
        </p:nvSpPr>
        <p:spPr>
          <a:xfrm>
            <a:off x="4713288" y="3328988"/>
            <a:ext cx="2354262" cy="1798637"/>
          </a:xfrm>
          <a:prstGeom prst="cube">
            <a:avLst>
              <a:gd name="adj" fmla="val 3059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/>
          <a:lstStyle/>
          <a:p>
            <a:pPr>
              <a:lnSpc>
                <a:spcPts val="1600"/>
              </a:lnSpc>
              <a:defRPr/>
            </a:pPr>
            <a:r>
              <a:rPr lang="fr-CA" sz="1200" b="1" dirty="0">
                <a:solidFill>
                  <a:schemeClr val="tx1"/>
                </a:solidFill>
              </a:rPr>
              <a:t>- </a:t>
            </a:r>
            <a:r>
              <a:rPr lang="fr-CA" sz="1200" b="1" dirty="0" err="1">
                <a:solidFill>
                  <a:schemeClr val="tx1"/>
                </a:solidFill>
              </a:rPr>
              <a:t>Hypertriglyceridemia</a:t>
            </a:r>
            <a:endParaRPr lang="fr-CA" sz="1200" b="1" dirty="0">
              <a:solidFill>
                <a:schemeClr val="tx1"/>
              </a:solidFill>
            </a:endParaRPr>
          </a:p>
          <a:p>
            <a:pPr>
              <a:lnSpc>
                <a:spcPts val="1600"/>
              </a:lnSpc>
              <a:defRPr/>
            </a:pPr>
            <a:r>
              <a:rPr lang="fr-CA" sz="1200" b="1" dirty="0">
                <a:solidFill>
                  <a:schemeClr val="tx1"/>
                </a:solidFill>
              </a:rPr>
              <a:t>- </a:t>
            </a:r>
            <a:r>
              <a:rPr lang="fr-CA" sz="1200" b="1" dirty="0" err="1">
                <a:solidFill>
                  <a:schemeClr val="tx1"/>
                </a:solidFill>
              </a:rPr>
              <a:t>Low</a:t>
            </a:r>
            <a:r>
              <a:rPr lang="fr-CA" sz="1200" b="1" dirty="0">
                <a:solidFill>
                  <a:schemeClr val="tx1"/>
                </a:solidFill>
              </a:rPr>
              <a:t> HDL </a:t>
            </a:r>
            <a:r>
              <a:rPr lang="fr-CA" sz="1200" b="1" dirty="0" err="1">
                <a:solidFill>
                  <a:schemeClr val="tx1"/>
                </a:solidFill>
              </a:rPr>
              <a:t>Cholesterol</a:t>
            </a:r>
            <a:endParaRPr lang="fr-CA" sz="1200" b="1" dirty="0">
              <a:solidFill>
                <a:schemeClr val="tx1"/>
              </a:solidFill>
            </a:endParaRPr>
          </a:p>
          <a:p>
            <a:pPr>
              <a:lnSpc>
                <a:spcPts val="1600"/>
              </a:lnSpc>
              <a:defRPr/>
            </a:pPr>
            <a:r>
              <a:rPr lang="fr-CA" sz="1200" b="1" dirty="0">
                <a:solidFill>
                  <a:schemeClr val="tx1"/>
                </a:solidFill>
              </a:rPr>
              <a:t>- </a:t>
            </a:r>
            <a:r>
              <a:rPr lang="fr-CA" sz="1200" b="1" dirty="0" err="1">
                <a:solidFill>
                  <a:schemeClr val="tx1"/>
                </a:solidFill>
              </a:rPr>
              <a:t>Insulin</a:t>
            </a:r>
            <a:r>
              <a:rPr lang="fr-CA" sz="1200" b="1" dirty="0">
                <a:solidFill>
                  <a:schemeClr val="tx1"/>
                </a:solidFill>
              </a:rPr>
              <a:t> Resistance</a:t>
            </a:r>
          </a:p>
          <a:p>
            <a:pPr>
              <a:lnSpc>
                <a:spcPts val="1600"/>
              </a:lnSpc>
              <a:defRPr/>
            </a:pPr>
            <a:r>
              <a:rPr lang="fr-CA" sz="1200" b="1" dirty="0">
                <a:solidFill>
                  <a:schemeClr val="tx1"/>
                </a:solidFill>
              </a:rPr>
              <a:t>- Glucose </a:t>
            </a:r>
            <a:r>
              <a:rPr lang="fr-CA" sz="1200" b="1" dirty="0" err="1">
                <a:solidFill>
                  <a:schemeClr val="tx1"/>
                </a:solidFill>
              </a:rPr>
              <a:t>Intolerance</a:t>
            </a:r>
            <a:endParaRPr lang="fr-CA" sz="1200" b="1" dirty="0">
              <a:solidFill>
                <a:schemeClr val="tx1"/>
              </a:solidFill>
            </a:endParaRPr>
          </a:p>
          <a:p>
            <a:pPr>
              <a:lnSpc>
                <a:spcPts val="1600"/>
              </a:lnSpc>
              <a:defRPr/>
            </a:pPr>
            <a:r>
              <a:rPr lang="fr-CA" sz="1200" b="1" dirty="0">
                <a:solidFill>
                  <a:schemeClr val="tx1"/>
                </a:solidFill>
              </a:rPr>
              <a:t>- Pro-</a:t>
            </a:r>
            <a:r>
              <a:rPr lang="fr-CA" sz="1200" b="1" dirty="0" err="1">
                <a:solidFill>
                  <a:schemeClr val="tx1"/>
                </a:solidFill>
              </a:rPr>
              <a:t>inflammatory</a:t>
            </a:r>
            <a:r>
              <a:rPr lang="fr-CA" sz="1200" b="1" dirty="0">
                <a:solidFill>
                  <a:schemeClr val="tx1"/>
                </a:solidFill>
              </a:rPr>
              <a:t> and</a:t>
            </a:r>
          </a:p>
          <a:p>
            <a:pPr>
              <a:lnSpc>
                <a:spcPts val="1600"/>
              </a:lnSpc>
              <a:defRPr/>
            </a:pPr>
            <a:r>
              <a:rPr lang="fr-CA" sz="1200" b="1" dirty="0">
                <a:solidFill>
                  <a:schemeClr val="tx1"/>
                </a:solidFill>
              </a:rPr>
              <a:t>  Pro-</a:t>
            </a:r>
            <a:r>
              <a:rPr lang="fr-CA" sz="1200" b="1" dirty="0" err="1">
                <a:solidFill>
                  <a:schemeClr val="tx1"/>
                </a:solidFill>
              </a:rPr>
              <a:t>thrombotic</a:t>
            </a:r>
            <a:r>
              <a:rPr lang="fr-CA" sz="1200" b="1" dirty="0">
                <a:solidFill>
                  <a:schemeClr val="tx1"/>
                </a:solidFill>
              </a:rPr>
              <a:t> Profile</a:t>
            </a:r>
            <a:endParaRPr lang="fr-CA" sz="1200" b="1" kern="100" dirty="0">
              <a:solidFill>
                <a:schemeClr val="tx1"/>
              </a:solidFill>
            </a:endParaRPr>
          </a:p>
        </p:txBody>
      </p: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9CE7D990-35C8-4D82-A8CB-EEDCA8B5A201}"/>
              </a:ext>
            </a:extLst>
          </p:cNvPr>
          <p:cNvCxnSpPr/>
          <p:nvPr/>
        </p:nvCxnSpPr>
        <p:spPr>
          <a:xfrm flipV="1">
            <a:off x="4832350" y="4724400"/>
            <a:ext cx="2079625" cy="9525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09" name="ZoneTexte 22">
            <a:extLst>
              <a:ext uri="{FF2B5EF4-FFF2-40B4-BE49-F238E27FC236}">
                <a16:creationId xmlns:a16="http://schemas.microsoft.com/office/drawing/2014/main" id="{C0A76B56-5EC0-4A12-8160-34B67CB108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4787900"/>
            <a:ext cx="20637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200" b="1"/>
              <a:t> METABOLIC SYNDROME</a:t>
            </a:r>
          </a:p>
        </p:txBody>
      </p:sp>
      <p:grpSp>
        <p:nvGrpSpPr>
          <p:cNvPr id="8210" name="Groupe 25">
            <a:extLst>
              <a:ext uri="{FF2B5EF4-FFF2-40B4-BE49-F238E27FC236}">
                <a16:creationId xmlns:a16="http://schemas.microsoft.com/office/drawing/2014/main" id="{6CA6C432-1619-4D7F-9E42-1BB332B70C2A}"/>
              </a:ext>
            </a:extLst>
          </p:cNvPr>
          <p:cNvGrpSpPr>
            <a:grpSpLocks/>
          </p:cNvGrpSpPr>
          <p:nvPr/>
        </p:nvGrpSpPr>
        <p:grpSpPr bwMode="auto">
          <a:xfrm>
            <a:off x="2062163" y="1590675"/>
            <a:ext cx="2259012" cy="250825"/>
            <a:chOff x="2043953" y="1586754"/>
            <a:chExt cx="2259106" cy="251012"/>
          </a:xfrm>
        </p:grpSpPr>
        <p:sp>
          <p:nvSpPr>
            <p:cNvPr id="24" name="Cube 23">
              <a:extLst>
                <a:ext uri="{FF2B5EF4-FFF2-40B4-BE49-F238E27FC236}">
                  <a16:creationId xmlns:a16="http://schemas.microsoft.com/office/drawing/2014/main" id="{9A4FCC6D-DA8F-4B5B-A385-A95D10FC80CF}"/>
                </a:ext>
              </a:extLst>
            </p:cNvPr>
            <p:cNvSpPr/>
            <p:nvPr/>
          </p:nvSpPr>
          <p:spPr>
            <a:xfrm>
              <a:off x="2043953" y="1586754"/>
              <a:ext cx="2259106" cy="251012"/>
            </a:xfrm>
            <a:prstGeom prst="cube">
              <a:avLst>
                <a:gd name="adj" fmla="val 3059"/>
              </a:avLst>
            </a:prstGeom>
            <a:gradFill flip="none" rotWithShape="1">
              <a:gsLst>
                <a:gs pos="0">
                  <a:schemeClr val="bg1">
                    <a:alpha val="49000"/>
                  </a:schemeClr>
                </a:gs>
                <a:gs pos="100000">
                  <a:schemeClr val="bg1">
                    <a:alpha val="32000"/>
                  </a:schemeClr>
                </a:gs>
              </a:gsLst>
              <a:lin ang="16200000" scaled="0"/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72000"/>
            <a:lstStyle/>
            <a:p>
              <a:pPr algn="ctr">
                <a:lnSpc>
                  <a:spcPts val="1600"/>
                </a:lnSpc>
                <a:defRPr/>
              </a:pPr>
              <a:r>
                <a:rPr lang="fr-CA" sz="1400" b="1" dirty="0">
                  <a:solidFill>
                    <a:schemeClr val="tx1"/>
                  </a:solidFill>
                </a:rPr>
                <a:t>Intra-abdominal AT</a:t>
              </a:r>
            </a:p>
          </p:txBody>
        </p:sp>
        <p:pic>
          <p:nvPicPr>
            <p:cNvPr id="8228" name="Image 23" descr="fleche_haut.png">
              <a:extLst>
                <a:ext uri="{FF2B5EF4-FFF2-40B4-BE49-F238E27FC236}">
                  <a16:creationId xmlns:a16="http://schemas.microsoft.com/office/drawing/2014/main" id="{CBD7D4EC-444E-41C8-9DD2-9E56DF7B12B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2090357" y="1631948"/>
              <a:ext cx="198069" cy="187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8211" name="Groupe 26">
            <a:extLst>
              <a:ext uri="{FF2B5EF4-FFF2-40B4-BE49-F238E27FC236}">
                <a16:creationId xmlns:a16="http://schemas.microsoft.com/office/drawing/2014/main" id="{B5A7AC63-66B7-43FD-9E45-69FEDD9BD145}"/>
              </a:ext>
            </a:extLst>
          </p:cNvPr>
          <p:cNvGrpSpPr>
            <a:grpSpLocks/>
          </p:cNvGrpSpPr>
          <p:nvPr/>
        </p:nvGrpSpPr>
        <p:grpSpPr bwMode="auto">
          <a:xfrm>
            <a:off x="2062163" y="1895475"/>
            <a:ext cx="2259012" cy="250825"/>
            <a:chOff x="2043953" y="1586754"/>
            <a:chExt cx="2259106" cy="251012"/>
          </a:xfrm>
        </p:grpSpPr>
        <p:sp>
          <p:nvSpPr>
            <p:cNvPr id="28" name="Cube 27">
              <a:extLst>
                <a:ext uri="{FF2B5EF4-FFF2-40B4-BE49-F238E27FC236}">
                  <a16:creationId xmlns:a16="http://schemas.microsoft.com/office/drawing/2014/main" id="{9B909662-37E4-469F-AB24-61FBECE27A32}"/>
                </a:ext>
              </a:extLst>
            </p:cNvPr>
            <p:cNvSpPr/>
            <p:nvPr/>
          </p:nvSpPr>
          <p:spPr>
            <a:xfrm>
              <a:off x="2043953" y="1586754"/>
              <a:ext cx="2259106" cy="251012"/>
            </a:xfrm>
            <a:prstGeom prst="cube">
              <a:avLst>
                <a:gd name="adj" fmla="val 3059"/>
              </a:avLst>
            </a:prstGeom>
            <a:gradFill flip="none" rotWithShape="1">
              <a:gsLst>
                <a:gs pos="0">
                  <a:schemeClr val="bg1">
                    <a:alpha val="49000"/>
                  </a:schemeClr>
                </a:gs>
                <a:gs pos="100000">
                  <a:schemeClr val="bg1">
                    <a:alpha val="32000"/>
                  </a:schemeClr>
                </a:gs>
              </a:gsLst>
              <a:lin ang="16200000" scaled="0"/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72000"/>
            <a:lstStyle/>
            <a:p>
              <a:pPr algn="ctr">
                <a:lnSpc>
                  <a:spcPts val="1600"/>
                </a:lnSpc>
                <a:defRPr/>
              </a:pPr>
              <a:r>
                <a:rPr lang="fr-CA" sz="1400" b="1" dirty="0" err="1">
                  <a:solidFill>
                    <a:schemeClr val="tx1"/>
                  </a:solidFill>
                </a:rPr>
                <a:t>Subcutaneous</a:t>
              </a:r>
              <a:r>
                <a:rPr lang="fr-CA" sz="1400" b="1" dirty="0">
                  <a:solidFill>
                    <a:schemeClr val="tx1"/>
                  </a:solidFill>
                </a:rPr>
                <a:t> AT</a:t>
              </a:r>
            </a:p>
          </p:txBody>
        </p:sp>
        <p:pic>
          <p:nvPicPr>
            <p:cNvPr id="8226" name="Image 23" descr="fleche_haut.png">
              <a:extLst>
                <a:ext uri="{FF2B5EF4-FFF2-40B4-BE49-F238E27FC236}">
                  <a16:creationId xmlns:a16="http://schemas.microsoft.com/office/drawing/2014/main" id="{1181F321-6394-4EFC-A73D-39CEEFE2F48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90357" y="1631948"/>
              <a:ext cx="198069" cy="187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8212" name="Groupe 32">
            <a:extLst>
              <a:ext uri="{FF2B5EF4-FFF2-40B4-BE49-F238E27FC236}">
                <a16:creationId xmlns:a16="http://schemas.microsoft.com/office/drawing/2014/main" id="{2E873183-1F48-487D-8673-F827F4983B86}"/>
              </a:ext>
            </a:extLst>
          </p:cNvPr>
          <p:cNvGrpSpPr>
            <a:grpSpLocks/>
          </p:cNvGrpSpPr>
          <p:nvPr/>
        </p:nvGrpSpPr>
        <p:grpSpPr bwMode="auto">
          <a:xfrm>
            <a:off x="4760913" y="1895475"/>
            <a:ext cx="2259012" cy="250825"/>
            <a:chOff x="2043953" y="1586754"/>
            <a:chExt cx="2259106" cy="251012"/>
          </a:xfrm>
        </p:grpSpPr>
        <p:sp>
          <p:nvSpPr>
            <p:cNvPr id="34" name="Cube 33">
              <a:extLst>
                <a:ext uri="{FF2B5EF4-FFF2-40B4-BE49-F238E27FC236}">
                  <a16:creationId xmlns:a16="http://schemas.microsoft.com/office/drawing/2014/main" id="{295B2B26-AA24-4B5A-AB7A-C6BF28D8215E}"/>
                </a:ext>
              </a:extLst>
            </p:cNvPr>
            <p:cNvSpPr/>
            <p:nvPr/>
          </p:nvSpPr>
          <p:spPr>
            <a:xfrm>
              <a:off x="2043953" y="1586754"/>
              <a:ext cx="2259106" cy="251012"/>
            </a:xfrm>
            <a:prstGeom prst="cube">
              <a:avLst>
                <a:gd name="adj" fmla="val 3059"/>
              </a:avLst>
            </a:prstGeom>
            <a:gradFill flip="none" rotWithShape="1">
              <a:gsLst>
                <a:gs pos="0">
                  <a:schemeClr val="bg1">
                    <a:alpha val="49000"/>
                  </a:schemeClr>
                </a:gs>
                <a:gs pos="100000">
                  <a:schemeClr val="bg1">
                    <a:alpha val="32000"/>
                  </a:schemeClr>
                </a:gs>
              </a:gsLst>
              <a:lin ang="16200000" scaled="0"/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72000"/>
            <a:lstStyle/>
            <a:p>
              <a:pPr algn="ctr">
                <a:lnSpc>
                  <a:spcPts val="1600"/>
                </a:lnSpc>
                <a:defRPr/>
              </a:pPr>
              <a:r>
                <a:rPr lang="fr-CA" sz="1400" b="1" dirty="0" err="1">
                  <a:solidFill>
                    <a:schemeClr val="tx1"/>
                  </a:solidFill>
                </a:rPr>
                <a:t>Subcutaneous</a:t>
              </a:r>
              <a:r>
                <a:rPr lang="fr-CA" sz="1400" b="1" dirty="0">
                  <a:solidFill>
                    <a:schemeClr val="tx1"/>
                  </a:solidFill>
                </a:rPr>
                <a:t> AT</a:t>
              </a:r>
            </a:p>
          </p:txBody>
        </p:sp>
        <p:pic>
          <p:nvPicPr>
            <p:cNvPr id="8224" name="Image 23" descr="fleche_haut.png">
              <a:extLst>
                <a:ext uri="{FF2B5EF4-FFF2-40B4-BE49-F238E27FC236}">
                  <a16:creationId xmlns:a16="http://schemas.microsoft.com/office/drawing/2014/main" id="{710F6237-B20F-42AF-AD8A-F9B9C25AB5A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2090357" y="1631948"/>
              <a:ext cx="198069" cy="187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8213" name="Groupe 35">
            <a:extLst>
              <a:ext uri="{FF2B5EF4-FFF2-40B4-BE49-F238E27FC236}">
                <a16:creationId xmlns:a16="http://schemas.microsoft.com/office/drawing/2014/main" id="{A9838BEF-2079-4284-82F6-5F582AA2BD83}"/>
              </a:ext>
            </a:extLst>
          </p:cNvPr>
          <p:cNvGrpSpPr>
            <a:grpSpLocks/>
          </p:cNvGrpSpPr>
          <p:nvPr/>
        </p:nvGrpSpPr>
        <p:grpSpPr bwMode="auto">
          <a:xfrm>
            <a:off x="4760913" y="1590675"/>
            <a:ext cx="2259012" cy="250825"/>
            <a:chOff x="2043953" y="1586754"/>
            <a:chExt cx="2259106" cy="251012"/>
          </a:xfrm>
        </p:grpSpPr>
        <p:sp>
          <p:nvSpPr>
            <p:cNvPr id="37" name="Cube 36">
              <a:extLst>
                <a:ext uri="{FF2B5EF4-FFF2-40B4-BE49-F238E27FC236}">
                  <a16:creationId xmlns:a16="http://schemas.microsoft.com/office/drawing/2014/main" id="{38F4DC4B-B42F-4636-9D50-CA0EB4EF0E2E}"/>
                </a:ext>
              </a:extLst>
            </p:cNvPr>
            <p:cNvSpPr/>
            <p:nvPr/>
          </p:nvSpPr>
          <p:spPr>
            <a:xfrm>
              <a:off x="2043953" y="1586754"/>
              <a:ext cx="2259106" cy="251012"/>
            </a:xfrm>
            <a:prstGeom prst="cube">
              <a:avLst>
                <a:gd name="adj" fmla="val 3059"/>
              </a:avLst>
            </a:prstGeom>
            <a:gradFill flip="none" rotWithShape="1">
              <a:gsLst>
                <a:gs pos="0">
                  <a:schemeClr val="bg1">
                    <a:alpha val="49000"/>
                  </a:schemeClr>
                </a:gs>
                <a:gs pos="100000">
                  <a:schemeClr val="bg1">
                    <a:alpha val="32000"/>
                  </a:schemeClr>
                </a:gs>
              </a:gsLst>
              <a:lin ang="16200000" scaled="0"/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72000"/>
            <a:lstStyle/>
            <a:p>
              <a:pPr algn="ctr">
                <a:lnSpc>
                  <a:spcPts val="1600"/>
                </a:lnSpc>
                <a:defRPr/>
              </a:pPr>
              <a:r>
                <a:rPr lang="fr-CA" sz="1400" b="1" dirty="0">
                  <a:solidFill>
                    <a:schemeClr val="tx1"/>
                  </a:solidFill>
                </a:rPr>
                <a:t>Intra-abdominal AT</a:t>
              </a:r>
            </a:p>
          </p:txBody>
        </p:sp>
        <p:pic>
          <p:nvPicPr>
            <p:cNvPr id="8222" name="Image 23" descr="fleche_haut.png">
              <a:extLst>
                <a:ext uri="{FF2B5EF4-FFF2-40B4-BE49-F238E27FC236}">
                  <a16:creationId xmlns:a16="http://schemas.microsoft.com/office/drawing/2014/main" id="{ACBD73A5-2B26-4616-8607-36DB6A13AA7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90357" y="1631948"/>
              <a:ext cx="198069" cy="187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214" name="ZoneTexte 38">
            <a:extLst>
              <a:ext uri="{FF2B5EF4-FFF2-40B4-BE49-F238E27FC236}">
                <a16:creationId xmlns:a16="http://schemas.microsoft.com/office/drawing/2014/main" id="{7DCB8901-FDEA-470B-9734-F62A49E770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8913" y="869950"/>
            <a:ext cx="11652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600" b="1"/>
              <a:t>Same BMI</a:t>
            </a:r>
          </a:p>
          <a:p>
            <a:pPr eaLnBrk="1" hangingPunct="1"/>
            <a:r>
              <a:rPr lang="fr-CA" altLang="fr-FR" sz="1600" b="1"/>
              <a:t>&gt;30 kg/m</a:t>
            </a:r>
            <a:r>
              <a:rPr lang="fr-CA" altLang="fr-FR" sz="1600" b="1" baseline="30000"/>
              <a:t>2</a:t>
            </a:r>
          </a:p>
        </p:txBody>
      </p:sp>
      <p:grpSp>
        <p:nvGrpSpPr>
          <p:cNvPr id="13" name="Group 33">
            <a:extLst>
              <a:ext uri="{FF2B5EF4-FFF2-40B4-BE49-F238E27FC236}">
                <a16:creationId xmlns:a16="http://schemas.microsoft.com/office/drawing/2014/main" id="{2881080C-E87A-4925-B681-C9592A9C7EAC}"/>
              </a:ext>
            </a:extLst>
          </p:cNvPr>
          <p:cNvGrpSpPr>
            <a:grpSpLocks/>
          </p:cNvGrpSpPr>
          <p:nvPr/>
        </p:nvGrpSpPr>
        <p:grpSpPr bwMode="auto">
          <a:xfrm>
            <a:off x="1993900" y="2855913"/>
            <a:ext cx="2393950" cy="403225"/>
            <a:chOff x="2220" y="714"/>
            <a:chExt cx="1590" cy="511"/>
          </a:xfrm>
        </p:grpSpPr>
        <p:sp>
          <p:nvSpPr>
            <p:cNvPr id="8219" name="Rectangle 34">
              <a:extLst>
                <a:ext uri="{FF2B5EF4-FFF2-40B4-BE49-F238E27FC236}">
                  <a16:creationId xmlns:a16="http://schemas.microsoft.com/office/drawing/2014/main" id="{F1A66735-D6C2-4FFB-93A7-06BF1ED9D9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3" y="714"/>
              <a:ext cx="1577" cy="5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marL="9207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fr-FR" sz="1400" b="1"/>
                <a:t>Normal Metabolic Profile</a:t>
              </a:r>
            </a:p>
          </p:txBody>
        </p:sp>
        <p:sp>
          <p:nvSpPr>
            <p:cNvPr id="8220" name="Rectangle 35">
              <a:extLst>
                <a:ext uri="{FF2B5EF4-FFF2-40B4-BE49-F238E27FC236}">
                  <a16:creationId xmlns:a16="http://schemas.microsoft.com/office/drawing/2014/main" id="{33D6B83D-A7C5-40C0-902D-96F727901B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0" y="714"/>
              <a:ext cx="56" cy="510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 sz="1400" b="1"/>
            </a:p>
          </p:txBody>
        </p:sp>
      </p:grpSp>
      <p:grpSp>
        <p:nvGrpSpPr>
          <p:cNvPr id="14" name="Group 33">
            <a:extLst>
              <a:ext uri="{FF2B5EF4-FFF2-40B4-BE49-F238E27FC236}">
                <a16:creationId xmlns:a16="http://schemas.microsoft.com/office/drawing/2014/main" id="{FBCD5456-0372-4EDC-BDCE-300665387CF5}"/>
              </a:ext>
            </a:extLst>
          </p:cNvPr>
          <p:cNvGrpSpPr>
            <a:grpSpLocks/>
          </p:cNvGrpSpPr>
          <p:nvPr/>
        </p:nvGrpSpPr>
        <p:grpSpPr bwMode="auto">
          <a:xfrm>
            <a:off x="4692650" y="2855913"/>
            <a:ext cx="2393950" cy="403225"/>
            <a:chOff x="2220" y="714"/>
            <a:chExt cx="1590" cy="511"/>
          </a:xfrm>
        </p:grpSpPr>
        <p:sp>
          <p:nvSpPr>
            <p:cNvPr id="8217" name="Rectangle 34">
              <a:extLst>
                <a:ext uri="{FF2B5EF4-FFF2-40B4-BE49-F238E27FC236}">
                  <a16:creationId xmlns:a16="http://schemas.microsoft.com/office/drawing/2014/main" id="{54FE4037-01C0-4572-9856-665E14C360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3" y="714"/>
              <a:ext cx="1577" cy="5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marL="9207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fr-FR" sz="1400" b="1"/>
                <a:t>Altered Metabolic Profile</a:t>
              </a:r>
            </a:p>
          </p:txBody>
        </p:sp>
        <p:sp>
          <p:nvSpPr>
            <p:cNvPr id="8218" name="Rectangle 35">
              <a:extLst>
                <a:ext uri="{FF2B5EF4-FFF2-40B4-BE49-F238E27FC236}">
                  <a16:creationId xmlns:a16="http://schemas.microsoft.com/office/drawing/2014/main" id="{85064620-87D0-49A0-8E7B-C7201E502C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0" y="714"/>
              <a:ext cx="56" cy="510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 sz="1400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nception personnalisée">
  <a:themeElements>
    <a:clrScheme name="Conception personnalisée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6805</TotalTime>
  <Words>92</Words>
  <Application>Microsoft Office PowerPoint</Application>
  <PresentationFormat>Affichage à l'écran (4:3)</PresentationFormat>
  <Paragraphs>27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Wingdings</vt:lpstr>
      <vt:lpstr>Conception personnalisée</vt:lpstr>
      <vt:lpstr>OBESE INDIVIDUALS WITH A PREFERENTIAL ACCUMULATION OF INTRA-ABDOMINAL ADIPOSE TISSUE (AT): SUBGROUP AT HIGH CVD RISK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Alain Cyr</dc:creator>
  <cp:lastModifiedBy>Isabelle Martineau</cp:lastModifiedBy>
  <cp:revision>417</cp:revision>
  <dcterms:created xsi:type="dcterms:W3CDTF">2007-08-27T23:55:38Z</dcterms:created>
  <dcterms:modified xsi:type="dcterms:W3CDTF">2022-12-01T13:22:30Z</dcterms:modified>
</cp:coreProperties>
</file>