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4A23C936-6DD9-4701-B037-42AE450CB8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D156C393-52AB-43D1-9C50-6E133B7099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759DAB8D-BB51-44CC-B3C1-447E566CBA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CB655C96-7D34-437A-9C5E-C13D1900DA4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BDC7B4-4F78-4180-A444-45EB327E60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C4F85D48-187D-4371-8189-837FD7CA29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F4327CA-2FAE-4AE6-BEE1-B047B2F55A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A4806AE-C35C-43D1-A643-539149F34A5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BAE941B7-3BAE-4DA2-A8FE-C4EC0FC803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6D6D34E0-7DC2-45B2-99EF-367431D701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AFD3D57-2529-4465-8BC9-2F9D2E464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2A2800-96B2-437E-A365-A773F09A0FB9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D66957E6-EDAD-445B-BF08-776D441F56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377CF976-27B6-439A-9A36-23141958656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0DBA4-44D9-40E0-AF16-E7C80840FA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B7690-4A05-47E4-B920-FCF12E415C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5422FDF-6DFD-4119-87DE-E6C4B3B971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AB9F275-8F13-4A71-A61C-B6602E0F2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1875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06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562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1585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934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775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360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683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367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43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1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0894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41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56CC2976-1E36-4235-B9F1-47C1AD139C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0F5D7885-0796-4726-A2D7-6B502D2EA4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1A7AD6CE-179E-4C61-BA62-0A4EB5D314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C28C87B-B9D0-4CD9-BBB8-1FCBB0FDC6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F94BEAE-BD50-4EF1-BED0-EDD07B0A24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E16E077F-1809-4EB1-82BB-9598FA7100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0B74A390-CD54-4838-AF9C-F88026464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4CA3A838-0491-4276-BFD3-0DD3A933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E29267C1-FE9B-453E-8C13-377A31956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3" descr="19-Abd_Ob_And_CVD_fig1_FILM_fond.png">
            <a:extLst>
              <a:ext uri="{FF2B5EF4-FFF2-40B4-BE49-F238E27FC236}">
                <a16:creationId xmlns:a16="http://schemas.microsoft.com/office/drawing/2014/main" id="{73924F14-2F75-4EF6-9A18-A1C6C37A3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re 1">
            <a:extLst>
              <a:ext uri="{FF2B5EF4-FFF2-40B4-BE49-F238E27FC236}">
                <a16:creationId xmlns:a16="http://schemas.microsoft.com/office/drawing/2014/main" id="{ED5A6668-835B-461E-9C1C-BC72E6C37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75" y="71438"/>
            <a:ext cx="8413750" cy="646112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OBESE INDIVIDUALS WITH A PREFERENTIAL ACCUMULATION OF INTRA-ABDOMINAL ADIPOSE TISSUE (AT): SUBGROUP AT HIGH CVD RISK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5" name="Flèche droite 4">
            <a:extLst>
              <a:ext uri="{FF2B5EF4-FFF2-40B4-BE49-F238E27FC236}">
                <a16:creationId xmlns:a16="http://schemas.microsoft.com/office/drawing/2014/main" id="{F0DE7AF5-6861-4EC8-A300-37C92AA7803D}"/>
              </a:ext>
            </a:extLst>
          </p:cNvPr>
          <p:cNvSpPr/>
          <p:nvPr/>
        </p:nvSpPr>
        <p:spPr>
          <a:xfrm rot="5400000">
            <a:off x="2955926" y="2401887"/>
            <a:ext cx="469900" cy="276225"/>
          </a:xfrm>
          <a:prstGeom prst="rightArrow">
            <a:avLst>
              <a:gd name="adj1" fmla="val 43332"/>
              <a:gd name="adj2" fmla="val 1011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6" name="Flèche droite 5">
            <a:extLst>
              <a:ext uri="{FF2B5EF4-FFF2-40B4-BE49-F238E27FC236}">
                <a16:creationId xmlns:a16="http://schemas.microsoft.com/office/drawing/2014/main" id="{2BC14ACF-45C9-4FF1-89EF-B66F5A88AC5E}"/>
              </a:ext>
            </a:extLst>
          </p:cNvPr>
          <p:cNvSpPr/>
          <p:nvPr/>
        </p:nvSpPr>
        <p:spPr>
          <a:xfrm rot="5400000">
            <a:off x="5654676" y="2401887"/>
            <a:ext cx="469900" cy="276225"/>
          </a:xfrm>
          <a:prstGeom prst="rightArrow">
            <a:avLst>
              <a:gd name="adj1" fmla="val 43332"/>
              <a:gd name="adj2" fmla="val 1011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" name="Flèche droite 6">
            <a:extLst>
              <a:ext uri="{FF2B5EF4-FFF2-40B4-BE49-F238E27FC236}">
                <a16:creationId xmlns:a16="http://schemas.microsoft.com/office/drawing/2014/main" id="{86219D38-17B0-4E12-BCE9-D770248381FA}"/>
              </a:ext>
            </a:extLst>
          </p:cNvPr>
          <p:cNvSpPr/>
          <p:nvPr/>
        </p:nvSpPr>
        <p:spPr>
          <a:xfrm rot="5400000">
            <a:off x="2955926" y="5297487"/>
            <a:ext cx="469900" cy="276225"/>
          </a:xfrm>
          <a:prstGeom prst="rightArrow">
            <a:avLst>
              <a:gd name="adj1" fmla="val 43332"/>
              <a:gd name="adj2" fmla="val 1011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" name="Flèche droite 7">
            <a:extLst>
              <a:ext uri="{FF2B5EF4-FFF2-40B4-BE49-F238E27FC236}">
                <a16:creationId xmlns:a16="http://schemas.microsoft.com/office/drawing/2014/main" id="{0219E616-3409-4EDF-B3F1-688BE12E98A9}"/>
              </a:ext>
            </a:extLst>
          </p:cNvPr>
          <p:cNvSpPr/>
          <p:nvPr/>
        </p:nvSpPr>
        <p:spPr>
          <a:xfrm rot="5400000">
            <a:off x="5654676" y="5297487"/>
            <a:ext cx="469900" cy="276225"/>
          </a:xfrm>
          <a:prstGeom prst="rightArrow">
            <a:avLst>
              <a:gd name="adj1" fmla="val 43332"/>
              <a:gd name="adj2" fmla="val 1011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8200" name="ZoneTexte 8">
            <a:extLst>
              <a:ext uri="{FF2B5EF4-FFF2-40B4-BE49-F238E27FC236}">
                <a16:creationId xmlns:a16="http://schemas.microsoft.com/office/drawing/2014/main" id="{FB2E3732-5F94-4DAA-8494-2274C32A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1111250"/>
            <a:ext cx="1504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Gynoid Obesity</a:t>
            </a:r>
          </a:p>
        </p:txBody>
      </p:sp>
      <p:sp>
        <p:nvSpPr>
          <p:cNvPr id="8201" name="ZoneTexte 9">
            <a:extLst>
              <a:ext uri="{FF2B5EF4-FFF2-40B4-BE49-F238E27FC236}">
                <a16:creationId xmlns:a16="http://schemas.microsoft.com/office/drawing/2014/main" id="{ADA3D1F8-E463-4B4E-A90A-7C025B773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888" y="1111250"/>
            <a:ext cx="1576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Android Obesity</a:t>
            </a:r>
          </a:p>
        </p:txBody>
      </p:sp>
      <p:grpSp>
        <p:nvGrpSpPr>
          <p:cNvPr id="8202" name="Groupe 12">
            <a:extLst>
              <a:ext uri="{FF2B5EF4-FFF2-40B4-BE49-F238E27FC236}">
                <a16:creationId xmlns:a16="http://schemas.microsoft.com/office/drawing/2014/main" id="{64794884-E6AE-41B0-A928-6F62C4BA7EA9}"/>
              </a:ext>
            </a:extLst>
          </p:cNvPr>
          <p:cNvGrpSpPr>
            <a:grpSpLocks/>
          </p:cNvGrpSpPr>
          <p:nvPr/>
        </p:nvGrpSpPr>
        <p:grpSpPr bwMode="auto">
          <a:xfrm>
            <a:off x="2008188" y="5762625"/>
            <a:ext cx="2366962" cy="373063"/>
            <a:chOff x="1989511" y="5749086"/>
            <a:chExt cx="2367336" cy="373808"/>
          </a:xfrm>
        </p:grpSpPr>
        <p:sp>
          <p:nvSpPr>
            <p:cNvPr id="11" name="Rogner un rectangle à un seul coin 10">
              <a:extLst>
                <a:ext uri="{FF2B5EF4-FFF2-40B4-BE49-F238E27FC236}">
                  <a16:creationId xmlns:a16="http://schemas.microsoft.com/office/drawing/2014/main" id="{6E5D73FC-DD4B-42CC-9ECD-88646F20AC38}"/>
                </a:ext>
              </a:extLst>
            </p:cNvPr>
            <p:cNvSpPr/>
            <p:nvPr/>
          </p:nvSpPr>
          <p:spPr>
            <a:xfrm flipH="1">
              <a:off x="1989511" y="5749086"/>
              <a:ext cx="2367336" cy="373808"/>
            </a:xfrm>
            <a:prstGeom prst="snip1Rect">
              <a:avLst>
                <a:gd name="adj" fmla="val 9087"/>
              </a:avLst>
            </a:prstGeom>
            <a:gradFill>
              <a:gsLst>
                <a:gs pos="0">
                  <a:srgbClr val="FF0000"/>
                </a:gs>
                <a:gs pos="52000">
                  <a:srgbClr val="A20000"/>
                </a:gs>
              </a:gsLst>
              <a:lin ang="16200000" scaled="1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57188" algn="ctr">
                <a:defRPr/>
              </a:pPr>
              <a:r>
                <a:rPr lang="fr-CA" sz="2000" b="1" dirty="0"/>
                <a:t>CVD RISK</a:t>
              </a:r>
            </a:p>
          </p:txBody>
        </p:sp>
        <p:pic>
          <p:nvPicPr>
            <p:cNvPr id="8232" name="Image 23" descr="fleche_haut.png">
              <a:extLst>
                <a:ext uri="{FF2B5EF4-FFF2-40B4-BE49-F238E27FC236}">
                  <a16:creationId xmlns:a16="http://schemas.microsoft.com/office/drawing/2014/main" id="{287A294C-68AB-490E-8EAD-AD59133F5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214285" y="5800537"/>
              <a:ext cx="325158" cy="308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03" name="Groupe 13">
            <a:extLst>
              <a:ext uri="{FF2B5EF4-FFF2-40B4-BE49-F238E27FC236}">
                <a16:creationId xmlns:a16="http://schemas.microsoft.com/office/drawing/2014/main" id="{BC3ED065-E842-4EAE-91F4-A1610DFD4566}"/>
              </a:ext>
            </a:extLst>
          </p:cNvPr>
          <p:cNvGrpSpPr>
            <a:grpSpLocks/>
          </p:cNvGrpSpPr>
          <p:nvPr/>
        </p:nvGrpSpPr>
        <p:grpSpPr bwMode="auto">
          <a:xfrm>
            <a:off x="4706938" y="5762625"/>
            <a:ext cx="2366962" cy="373063"/>
            <a:chOff x="1989511" y="5749086"/>
            <a:chExt cx="2367336" cy="373808"/>
          </a:xfrm>
        </p:grpSpPr>
        <p:sp>
          <p:nvSpPr>
            <p:cNvPr id="15" name="Rogner un rectangle à un seul coin 14">
              <a:extLst>
                <a:ext uri="{FF2B5EF4-FFF2-40B4-BE49-F238E27FC236}">
                  <a16:creationId xmlns:a16="http://schemas.microsoft.com/office/drawing/2014/main" id="{B5151626-9CB2-46B6-9DAB-F6CE5FDCCC02}"/>
                </a:ext>
              </a:extLst>
            </p:cNvPr>
            <p:cNvSpPr/>
            <p:nvPr/>
          </p:nvSpPr>
          <p:spPr>
            <a:xfrm flipH="1">
              <a:off x="1989511" y="5749086"/>
              <a:ext cx="2367336" cy="373808"/>
            </a:xfrm>
            <a:prstGeom prst="snip1Rect">
              <a:avLst>
                <a:gd name="adj" fmla="val 9087"/>
              </a:avLst>
            </a:prstGeom>
            <a:gradFill>
              <a:gsLst>
                <a:gs pos="0">
                  <a:srgbClr val="FF0000"/>
                </a:gs>
                <a:gs pos="52000">
                  <a:srgbClr val="A20000"/>
                </a:gs>
              </a:gsLst>
              <a:lin ang="16200000" scaled="1"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57188" algn="ctr">
                <a:defRPr/>
              </a:pPr>
              <a:r>
                <a:rPr lang="fr-CA" sz="2000" b="1" dirty="0"/>
                <a:t>CVD RISK</a:t>
              </a:r>
            </a:p>
          </p:txBody>
        </p:sp>
        <p:pic>
          <p:nvPicPr>
            <p:cNvPr id="8230" name="Image 23" descr="fleche_haut.png">
              <a:extLst>
                <a:ext uri="{FF2B5EF4-FFF2-40B4-BE49-F238E27FC236}">
                  <a16:creationId xmlns:a16="http://schemas.microsoft.com/office/drawing/2014/main" id="{90E6EA03-8B82-43AE-AD4B-54BCCA548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355" y="5800537"/>
              <a:ext cx="325158" cy="308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Cube 16">
            <a:extLst>
              <a:ext uri="{FF2B5EF4-FFF2-40B4-BE49-F238E27FC236}">
                <a16:creationId xmlns:a16="http://schemas.microsoft.com/office/drawing/2014/main" id="{6542CCBD-BDBE-4B69-9D91-B6069B539560}"/>
              </a:ext>
            </a:extLst>
          </p:cNvPr>
          <p:cNvSpPr/>
          <p:nvPr/>
        </p:nvSpPr>
        <p:spPr>
          <a:xfrm>
            <a:off x="2014538" y="3328988"/>
            <a:ext cx="2354262" cy="1798637"/>
          </a:xfrm>
          <a:prstGeom prst="cube">
            <a:avLst>
              <a:gd name="adj" fmla="val 3059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</a:t>
            </a:r>
            <a:r>
              <a:rPr lang="fr-CA" sz="1200" b="1" dirty="0" err="1">
                <a:solidFill>
                  <a:schemeClr val="tx1"/>
                </a:solidFill>
              </a:rPr>
              <a:t>Low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Trlglycerides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Normal HDL </a:t>
            </a:r>
            <a:r>
              <a:rPr lang="fr-CA" sz="1200" b="1" dirty="0" err="1">
                <a:solidFill>
                  <a:schemeClr val="tx1"/>
                </a:solidFill>
              </a:rPr>
              <a:t>Cholesterol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</a:t>
            </a:r>
            <a:r>
              <a:rPr lang="fr-CA" sz="1200" b="1" dirty="0" err="1">
                <a:solidFill>
                  <a:schemeClr val="tx1"/>
                </a:solidFill>
              </a:rPr>
              <a:t>Insulin</a:t>
            </a:r>
            <a:r>
              <a:rPr lang="fr-CA" sz="1200" b="1" dirty="0">
                <a:solidFill>
                  <a:schemeClr val="tx1"/>
                </a:solidFill>
              </a:rPr>
              <a:t> Sensitive</a:t>
            </a: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Normal Glucose </a:t>
            </a:r>
            <a:r>
              <a:rPr lang="fr-CA" sz="1200" b="1" dirty="0" err="1">
                <a:solidFill>
                  <a:schemeClr val="tx1"/>
                </a:solidFill>
              </a:rPr>
              <a:t>Tolerance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Normal </a:t>
            </a:r>
            <a:r>
              <a:rPr lang="fr-CA" sz="1200" b="1" dirty="0" err="1">
                <a:solidFill>
                  <a:schemeClr val="tx1"/>
                </a:solidFill>
              </a:rPr>
              <a:t>lnflammatory</a:t>
            </a:r>
            <a:r>
              <a:rPr lang="fr-CA" sz="1200" b="1" dirty="0">
                <a:solidFill>
                  <a:schemeClr val="tx1"/>
                </a:solidFill>
              </a:rPr>
              <a:t> and</a:t>
            </a: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  </a:t>
            </a:r>
            <a:r>
              <a:rPr lang="fr-CA" sz="1200" b="1" dirty="0" err="1">
                <a:solidFill>
                  <a:schemeClr val="tx1"/>
                </a:solidFill>
              </a:rPr>
              <a:t>Thrombotic</a:t>
            </a:r>
            <a:r>
              <a:rPr lang="fr-CA" sz="1200" b="1" dirty="0">
                <a:solidFill>
                  <a:schemeClr val="tx1"/>
                </a:solidFill>
              </a:rPr>
              <a:t> Profile</a:t>
            </a:r>
            <a:endParaRPr lang="fr-CA" sz="1200" b="1" kern="100" dirty="0">
              <a:solidFill>
                <a:schemeClr val="tx1"/>
              </a:solidFill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830D4EB-AC52-48AD-874F-B2B805FB882C}"/>
              </a:ext>
            </a:extLst>
          </p:cNvPr>
          <p:cNvCxnSpPr/>
          <p:nvPr/>
        </p:nvCxnSpPr>
        <p:spPr>
          <a:xfrm flipV="1">
            <a:off x="2187575" y="4724400"/>
            <a:ext cx="2079625" cy="952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ZoneTexte 19">
            <a:extLst>
              <a:ext uri="{FF2B5EF4-FFF2-40B4-BE49-F238E27FC236}">
                <a16:creationId xmlns:a16="http://schemas.microsoft.com/office/drawing/2014/main" id="{3BF428E0-0B27-414B-8558-AAA718E0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4787900"/>
            <a:ext cx="2293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NO METABOLIC SYNDROME</a:t>
            </a:r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F6113C0A-6EC7-4365-A48B-A4CD194ADC01}"/>
              </a:ext>
            </a:extLst>
          </p:cNvPr>
          <p:cNvSpPr/>
          <p:nvPr/>
        </p:nvSpPr>
        <p:spPr>
          <a:xfrm>
            <a:off x="4713288" y="3328988"/>
            <a:ext cx="2354262" cy="1798637"/>
          </a:xfrm>
          <a:prstGeom prst="cube">
            <a:avLst>
              <a:gd name="adj" fmla="val 3059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</a:t>
            </a:r>
            <a:r>
              <a:rPr lang="fr-CA" sz="1200" b="1" dirty="0" err="1">
                <a:solidFill>
                  <a:schemeClr val="tx1"/>
                </a:solidFill>
              </a:rPr>
              <a:t>Hypertriglyceridemia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</a:t>
            </a:r>
            <a:r>
              <a:rPr lang="fr-CA" sz="1200" b="1" dirty="0" err="1">
                <a:solidFill>
                  <a:schemeClr val="tx1"/>
                </a:solidFill>
              </a:rPr>
              <a:t>Low</a:t>
            </a:r>
            <a:r>
              <a:rPr lang="fr-CA" sz="1200" b="1" dirty="0">
                <a:solidFill>
                  <a:schemeClr val="tx1"/>
                </a:solidFill>
              </a:rPr>
              <a:t> HDL </a:t>
            </a:r>
            <a:r>
              <a:rPr lang="fr-CA" sz="1200" b="1" dirty="0" err="1">
                <a:solidFill>
                  <a:schemeClr val="tx1"/>
                </a:solidFill>
              </a:rPr>
              <a:t>Cholesterol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</a:t>
            </a:r>
            <a:r>
              <a:rPr lang="fr-CA" sz="1200" b="1" dirty="0" err="1">
                <a:solidFill>
                  <a:schemeClr val="tx1"/>
                </a:solidFill>
              </a:rPr>
              <a:t>Insulin</a:t>
            </a:r>
            <a:r>
              <a:rPr lang="fr-CA" sz="1200" b="1" dirty="0">
                <a:solidFill>
                  <a:schemeClr val="tx1"/>
                </a:solidFill>
              </a:rPr>
              <a:t> Resistance</a:t>
            </a: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Glucose </a:t>
            </a:r>
            <a:r>
              <a:rPr lang="fr-CA" sz="1200" b="1" dirty="0" err="1">
                <a:solidFill>
                  <a:schemeClr val="tx1"/>
                </a:solidFill>
              </a:rPr>
              <a:t>Intolerance</a:t>
            </a:r>
            <a:endParaRPr lang="fr-CA" sz="12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- Pro-</a:t>
            </a:r>
            <a:r>
              <a:rPr lang="fr-CA" sz="1200" b="1" dirty="0" err="1">
                <a:solidFill>
                  <a:schemeClr val="tx1"/>
                </a:solidFill>
              </a:rPr>
              <a:t>inflammatory</a:t>
            </a:r>
            <a:r>
              <a:rPr lang="fr-CA" sz="1200" b="1" dirty="0">
                <a:solidFill>
                  <a:schemeClr val="tx1"/>
                </a:solidFill>
              </a:rPr>
              <a:t> and</a:t>
            </a:r>
          </a:p>
          <a:p>
            <a:pPr>
              <a:lnSpc>
                <a:spcPts val="16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  Pro-</a:t>
            </a:r>
            <a:r>
              <a:rPr lang="fr-CA" sz="1200" b="1" dirty="0" err="1">
                <a:solidFill>
                  <a:schemeClr val="tx1"/>
                </a:solidFill>
              </a:rPr>
              <a:t>thrombotic</a:t>
            </a:r>
            <a:r>
              <a:rPr lang="fr-CA" sz="1200" b="1" dirty="0">
                <a:solidFill>
                  <a:schemeClr val="tx1"/>
                </a:solidFill>
              </a:rPr>
              <a:t> Profile</a:t>
            </a:r>
            <a:endParaRPr lang="fr-CA" sz="1200" b="1" kern="1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CE7D990-35C8-4D82-A8CB-EEDCA8B5A201}"/>
              </a:ext>
            </a:extLst>
          </p:cNvPr>
          <p:cNvCxnSpPr/>
          <p:nvPr/>
        </p:nvCxnSpPr>
        <p:spPr>
          <a:xfrm flipV="1">
            <a:off x="4832350" y="4724400"/>
            <a:ext cx="2079625" cy="952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ZoneTexte 22">
            <a:extLst>
              <a:ext uri="{FF2B5EF4-FFF2-40B4-BE49-F238E27FC236}">
                <a16:creationId xmlns:a16="http://schemas.microsoft.com/office/drawing/2014/main" id="{C0A76B56-5EC0-4A12-8160-34B67CB1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787900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 METABOLIC SYNDROME</a:t>
            </a:r>
          </a:p>
        </p:txBody>
      </p:sp>
      <p:grpSp>
        <p:nvGrpSpPr>
          <p:cNvPr id="8210" name="Groupe 25">
            <a:extLst>
              <a:ext uri="{FF2B5EF4-FFF2-40B4-BE49-F238E27FC236}">
                <a16:creationId xmlns:a16="http://schemas.microsoft.com/office/drawing/2014/main" id="{6CA6C432-1619-4D7F-9E42-1BB332B70C2A}"/>
              </a:ext>
            </a:extLst>
          </p:cNvPr>
          <p:cNvGrpSpPr>
            <a:grpSpLocks/>
          </p:cNvGrpSpPr>
          <p:nvPr/>
        </p:nvGrpSpPr>
        <p:grpSpPr bwMode="auto">
          <a:xfrm>
            <a:off x="2062163" y="1590675"/>
            <a:ext cx="2259012" cy="250825"/>
            <a:chOff x="2043953" y="1586754"/>
            <a:chExt cx="2259106" cy="251012"/>
          </a:xfrm>
        </p:grpSpPr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9A4FCC6D-DA8F-4B5B-A385-A95D10FC80CF}"/>
                </a:ext>
              </a:extLst>
            </p:cNvPr>
            <p:cNvSpPr/>
            <p:nvPr/>
          </p:nvSpPr>
          <p:spPr>
            <a:xfrm>
              <a:off x="2043953" y="1586754"/>
              <a:ext cx="2259106" cy="251012"/>
            </a:xfrm>
            <a:prstGeom prst="cube">
              <a:avLst>
                <a:gd name="adj" fmla="val 3059"/>
              </a:avLst>
            </a:prstGeom>
            <a:gradFill flip="none" rotWithShape="1">
              <a:gsLst>
                <a:gs pos="0">
                  <a:schemeClr val="bg1">
                    <a:alpha val="49000"/>
                  </a:schemeClr>
                </a:gs>
                <a:gs pos="100000">
                  <a:schemeClr val="bg1">
                    <a:alpha val="32000"/>
                  </a:schemeClr>
                </a:gs>
              </a:gsLst>
              <a:lin ang="162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ctr">
                <a:lnSpc>
                  <a:spcPts val="16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Intra-abdominal AT</a:t>
              </a:r>
            </a:p>
          </p:txBody>
        </p:sp>
        <p:pic>
          <p:nvPicPr>
            <p:cNvPr id="8228" name="Image 23" descr="fleche_haut.png">
              <a:extLst>
                <a:ext uri="{FF2B5EF4-FFF2-40B4-BE49-F238E27FC236}">
                  <a16:creationId xmlns:a16="http://schemas.microsoft.com/office/drawing/2014/main" id="{CBD7D4EC-444E-41C8-9DD2-9E56DF7B1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090357" y="1631948"/>
              <a:ext cx="198069" cy="187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11" name="Groupe 26">
            <a:extLst>
              <a:ext uri="{FF2B5EF4-FFF2-40B4-BE49-F238E27FC236}">
                <a16:creationId xmlns:a16="http://schemas.microsoft.com/office/drawing/2014/main" id="{B5A7AC63-66B7-43FD-9E45-69FEDD9BD145}"/>
              </a:ext>
            </a:extLst>
          </p:cNvPr>
          <p:cNvGrpSpPr>
            <a:grpSpLocks/>
          </p:cNvGrpSpPr>
          <p:nvPr/>
        </p:nvGrpSpPr>
        <p:grpSpPr bwMode="auto">
          <a:xfrm>
            <a:off x="2062163" y="1895475"/>
            <a:ext cx="2259012" cy="250825"/>
            <a:chOff x="2043953" y="1586754"/>
            <a:chExt cx="2259106" cy="251012"/>
          </a:xfrm>
        </p:grpSpPr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9B909662-37E4-469F-AB24-61FBECE27A32}"/>
                </a:ext>
              </a:extLst>
            </p:cNvPr>
            <p:cNvSpPr/>
            <p:nvPr/>
          </p:nvSpPr>
          <p:spPr>
            <a:xfrm>
              <a:off x="2043953" y="1586754"/>
              <a:ext cx="2259106" cy="251012"/>
            </a:xfrm>
            <a:prstGeom prst="cube">
              <a:avLst>
                <a:gd name="adj" fmla="val 3059"/>
              </a:avLst>
            </a:prstGeom>
            <a:gradFill flip="none" rotWithShape="1">
              <a:gsLst>
                <a:gs pos="0">
                  <a:schemeClr val="bg1">
                    <a:alpha val="49000"/>
                  </a:schemeClr>
                </a:gs>
                <a:gs pos="100000">
                  <a:schemeClr val="bg1">
                    <a:alpha val="32000"/>
                  </a:schemeClr>
                </a:gs>
              </a:gsLst>
              <a:lin ang="162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ctr">
                <a:lnSpc>
                  <a:spcPts val="1600"/>
                </a:lnSpc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Subcutaneous</a:t>
              </a:r>
              <a:r>
                <a:rPr lang="fr-CA" sz="1400" b="1" dirty="0">
                  <a:solidFill>
                    <a:schemeClr val="tx1"/>
                  </a:solidFill>
                </a:rPr>
                <a:t> AT</a:t>
              </a:r>
            </a:p>
          </p:txBody>
        </p:sp>
        <p:pic>
          <p:nvPicPr>
            <p:cNvPr id="8226" name="Image 23" descr="fleche_haut.png">
              <a:extLst>
                <a:ext uri="{FF2B5EF4-FFF2-40B4-BE49-F238E27FC236}">
                  <a16:creationId xmlns:a16="http://schemas.microsoft.com/office/drawing/2014/main" id="{1181F321-6394-4EFC-A73D-39CEEFE2F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357" y="1631948"/>
              <a:ext cx="198069" cy="187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12" name="Groupe 32">
            <a:extLst>
              <a:ext uri="{FF2B5EF4-FFF2-40B4-BE49-F238E27FC236}">
                <a16:creationId xmlns:a16="http://schemas.microsoft.com/office/drawing/2014/main" id="{2E873183-1F48-487D-8673-F827F4983B86}"/>
              </a:ext>
            </a:extLst>
          </p:cNvPr>
          <p:cNvGrpSpPr>
            <a:grpSpLocks/>
          </p:cNvGrpSpPr>
          <p:nvPr/>
        </p:nvGrpSpPr>
        <p:grpSpPr bwMode="auto">
          <a:xfrm>
            <a:off x="4760913" y="1895475"/>
            <a:ext cx="2259012" cy="250825"/>
            <a:chOff x="2043953" y="1586754"/>
            <a:chExt cx="2259106" cy="251012"/>
          </a:xfrm>
        </p:grpSpPr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295B2B26-AA24-4B5A-AB7A-C6BF28D8215E}"/>
                </a:ext>
              </a:extLst>
            </p:cNvPr>
            <p:cNvSpPr/>
            <p:nvPr/>
          </p:nvSpPr>
          <p:spPr>
            <a:xfrm>
              <a:off x="2043953" y="1586754"/>
              <a:ext cx="2259106" cy="251012"/>
            </a:xfrm>
            <a:prstGeom prst="cube">
              <a:avLst>
                <a:gd name="adj" fmla="val 3059"/>
              </a:avLst>
            </a:prstGeom>
            <a:gradFill flip="none" rotWithShape="1">
              <a:gsLst>
                <a:gs pos="0">
                  <a:schemeClr val="bg1">
                    <a:alpha val="49000"/>
                  </a:schemeClr>
                </a:gs>
                <a:gs pos="100000">
                  <a:schemeClr val="bg1">
                    <a:alpha val="32000"/>
                  </a:schemeClr>
                </a:gs>
              </a:gsLst>
              <a:lin ang="162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ctr">
                <a:lnSpc>
                  <a:spcPts val="1600"/>
                </a:lnSpc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Subcutaneous</a:t>
              </a:r>
              <a:r>
                <a:rPr lang="fr-CA" sz="1400" b="1" dirty="0">
                  <a:solidFill>
                    <a:schemeClr val="tx1"/>
                  </a:solidFill>
                </a:rPr>
                <a:t> AT</a:t>
              </a:r>
            </a:p>
          </p:txBody>
        </p:sp>
        <p:pic>
          <p:nvPicPr>
            <p:cNvPr id="8224" name="Image 23" descr="fleche_haut.png">
              <a:extLst>
                <a:ext uri="{FF2B5EF4-FFF2-40B4-BE49-F238E27FC236}">
                  <a16:creationId xmlns:a16="http://schemas.microsoft.com/office/drawing/2014/main" id="{710F6237-B20F-42AF-AD8A-F9B9C25AB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090357" y="1631948"/>
              <a:ext cx="198069" cy="187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13" name="Groupe 35">
            <a:extLst>
              <a:ext uri="{FF2B5EF4-FFF2-40B4-BE49-F238E27FC236}">
                <a16:creationId xmlns:a16="http://schemas.microsoft.com/office/drawing/2014/main" id="{A9838BEF-2079-4284-82F6-5F582AA2BD83}"/>
              </a:ext>
            </a:extLst>
          </p:cNvPr>
          <p:cNvGrpSpPr>
            <a:grpSpLocks/>
          </p:cNvGrpSpPr>
          <p:nvPr/>
        </p:nvGrpSpPr>
        <p:grpSpPr bwMode="auto">
          <a:xfrm>
            <a:off x="4760913" y="1590675"/>
            <a:ext cx="2259012" cy="250825"/>
            <a:chOff x="2043953" y="1586754"/>
            <a:chExt cx="2259106" cy="251012"/>
          </a:xfrm>
        </p:grpSpPr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38F4DC4B-B42F-4636-9D50-CA0EB4EF0E2E}"/>
                </a:ext>
              </a:extLst>
            </p:cNvPr>
            <p:cNvSpPr/>
            <p:nvPr/>
          </p:nvSpPr>
          <p:spPr>
            <a:xfrm>
              <a:off x="2043953" y="1586754"/>
              <a:ext cx="2259106" cy="251012"/>
            </a:xfrm>
            <a:prstGeom prst="cube">
              <a:avLst>
                <a:gd name="adj" fmla="val 3059"/>
              </a:avLst>
            </a:prstGeom>
            <a:gradFill flip="none" rotWithShape="1">
              <a:gsLst>
                <a:gs pos="0">
                  <a:schemeClr val="bg1">
                    <a:alpha val="49000"/>
                  </a:schemeClr>
                </a:gs>
                <a:gs pos="100000">
                  <a:schemeClr val="bg1">
                    <a:alpha val="32000"/>
                  </a:schemeClr>
                </a:gs>
              </a:gsLst>
              <a:lin ang="162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ctr">
                <a:lnSpc>
                  <a:spcPts val="16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Intra-abdominal AT</a:t>
              </a:r>
            </a:p>
          </p:txBody>
        </p:sp>
        <p:pic>
          <p:nvPicPr>
            <p:cNvPr id="8222" name="Image 23" descr="fleche_haut.png">
              <a:extLst>
                <a:ext uri="{FF2B5EF4-FFF2-40B4-BE49-F238E27FC236}">
                  <a16:creationId xmlns:a16="http://schemas.microsoft.com/office/drawing/2014/main" id="{ACBD73A5-2B26-4616-8607-36DB6A13A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357" y="1631948"/>
              <a:ext cx="198069" cy="187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14" name="ZoneTexte 38">
            <a:extLst>
              <a:ext uri="{FF2B5EF4-FFF2-40B4-BE49-F238E27FC236}">
                <a16:creationId xmlns:a16="http://schemas.microsoft.com/office/drawing/2014/main" id="{7DCB8901-FDEA-470B-9734-F62A49E77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913" y="869950"/>
            <a:ext cx="116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Same BMI</a:t>
            </a:r>
          </a:p>
          <a:p>
            <a:pPr eaLnBrk="1" hangingPunct="1"/>
            <a:r>
              <a:rPr lang="fr-CA" altLang="fr-FR" sz="1600" b="1"/>
              <a:t>&gt;30 kg/m</a:t>
            </a:r>
            <a:r>
              <a:rPr lang="fr-CA" altLang="fr-FR" sz="1600" b="1" baseline="30000"/>
              <a:t>2</a:t>
            </a:r>
          </a:p>
        </p:txBody>
      </p:sp>
      <p:grpSp>
        <p:nvGrpSpPr>
          <p:cNvPr id="13" name="Group 33">
            <a:extLst>
              <a:ext uri="{FF2B5EF4-FFF2-40B4-BE49-F238E27FC236}">
                <a16:creationId xmlns:a16="http://schemas.microsoft.com/office/drawing/2014/main" id="{2881080C-E87A-4925-B681-C9592A9C7EAC}"/>
              </a:ext>
            </a:extLst>
          </p:cNvPr>
          <p:cNvGrpSpPr>
            <a:grpSpLocks/>
          </p:cNvGrpSpPr>
          <p:nvPr/>
        </p:nvGrpSpPr>
        <p:grpSpPr bwMode="auto">
          <a:xfrm>
            <a:off x="1993900" y="2855913"/>
            <a:ext cx="2393950" cy="403225"/>
            <a:chOff x="2220" y="714"/>
            <a:chExt cx="1590" cy="511"/>
          </a:xfrm>
        </p:grpSpPr>
        <p:sp>
          <p:nvSpPr>
            <p:cNvPr id="8219" name="Rectangle 34">
              <a:extLst>
                <a:ext uri="{FF2B5EF4-FFF2-40B4-BE49-F238E27FC236}">
                  <a16:creationId xmlns:a16="http://schemas.microsoft.com/office/drawing/2014/main" id="{F1A66735-D6C2-4FFB-93A7-06BF1ED9D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Normal Metabolic Profile</a:t>
              </a:r>
            </a:p>
          </p:txBody>
        </p:sp>
        <p:sp>
          <p:nvSpPr>
            <p:cNvPr id="8220" name="Rectangle 35">
              <a:extLst>
                <a:ext uri="{FF2B5EF4-FFF2-40B4-BE49-F238E27FC236}">
                  <a16:creationId xmlns:a16="http://schemas.microsoft.com/office/drawing/2014/main" id="{33D6B83D-A7C5-40C0-902D-96F727901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14" name="Group 33">
            <a:extLst>
              <a:ext uri="{FF2B5EF4-FFF2-40B4-BE49-F238E27FC236}">
                <a16:creationId xmlns:a16="http://schemas.microsoft.com/office/drawing/2014/main" id="{FBCD5456-0372-4EDC-BDCE-300665387CF5}"/>
              </a:ext>
            </a:extLst>
          </p:cNvPr>
          <p:cNvGrpSpPr>
            <a:grpSpLocks/>
          </p:cNvGrpSpPr>
          <p:nvPr/>
        </p:nvGrpSpPr>
        <p:grpSpPr bwMode="auto">
          <a:xfrm>
            <a:off x="4692650" y="2855913"/>
            <a:ext cx="2393950" cy="403225"/>
            <a:chOff x="2220" y="714"/>
            <a:chExt cx="1590" cy="511"/>
          </a:xfrm>
        </p:grpSpPr>
        <p:sp>
          <p:nvSpPr>
            <p:cNvPr id="8217" name="Rectangle 34">
              <a:extLst>
                <a:ext uri="{FF2B5EF4-FFF2-40B4-BE49-F238E27FC236}">
                  <a16:creationId xmlns:a16="http://schemas.microsoft.com/office/drawing/2014/main" id="{54FE4037-01C0-4572-9856-665E14C3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Altered Metabolic Profile</a:t>
              </a:r>
            </a:p>
          </p:txBody>
        </p:sp>
        <p:sp>
          <p:nvSpPr>
            <p:cNvPr id="8218" name="Rectangle 35">
              <a:extLst>
                <a:ext uri="{FF2B5EF4-FFF2-40B4-BE49-F238E27FC236}">
                  <a16:creationId xmlns:a16="http://schemas.microsoft.com/office/drawing/2014/main" id="{85064620-87D0-49A0-8E7B-C7201E50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92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OBESE INDIVIDUALS WITH A PREFERENTIAL ACCUMULATION OF INTRA-ABDOMINAL ADIPOSE TISSUE (AT): SUBGROUP AT HIGH CVD 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2022-12-01T13:22:30Z</dcterms:modified>
</cp:coreProperties>
</file>