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55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B8FAD"/>
    <a:srgbClr val="777777"/>
    <a:srgbClr val="CCECFF"/>
    <a:srgbClr val="B40000"/>
    <a:srgbClr val="DA0000"/>
    <a:srgbClr val="640000"/>
    <a:srgbClr val="000000"/>
    <a:srgbClr val="154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B2A01845-4380-48E5-8469-B3EB42018C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1EBCA076-B28C-4AF6-B57B-55FCCB5DD79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449A3B58-4199-48A3-9CF7-F9B8298F2B0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3D93A51E-8727-4D3A-9D4B-046CB840BCB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E5A8F4-EC23-48EE-949B-FCECC4798F9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089290CB-D7E3-453F-BFF6-8277A32212E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60CA4378-A734-42AF-9F0D-EC2D4DC333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AD33EC99-0437-4252-8F53-FE318F28BE3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F35B3CB1-7D0E-4CE7-BCDF-F17B3B9B589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78AEF032-05D5-41FC-8B14-DB4DC68DBB3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6A23AC62-1513-410B-A3C9-C78552D829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DCB8D7-34C3-4D9E-9E9D-655CA6F9EA8E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A6881290-0FC3-41C6-97F2-8AD81D9E67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15D6A6FB-C915-4387-A0F2-7240A4FE3A5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08292F-42CA-4CE9-BDAF-196CB4AD84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AD47D8-7C28-48A4-85D4-ABA8291A78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8DE9C7B-9456-4F55-898A-8ED2700AC6D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742236FF-5B80-4F88-A06C-8F32F880EA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15823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124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0597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736011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670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144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9284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07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987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851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5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2430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2269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>
            <a:extLst>
              <a:ext uri="{FF2B5EF4-FFF2-40B4-BE49-F238E27FC236}">
                <a16:creationId xmlns:a16="http://schemas.microsoft.com/office/drawing/2014/main" id="{0DAF674D-4866-4C2E-AF7D-D3114A82BB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4">
            <a:extLst>
              <a:ext uri="{FF2B5EF4-FFF2-40B4-BE49-F238E27FC236}">
                <a16:creationId xmlns:a16="http://schemas.microsoft.com/office/drawing/2014/main" id="{CE967764-F7FC-4B74-8427-B9814608A2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89F20D43-EB85-4032-97F5-DEA610FBC95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461E52D4-7C1E-4F7C-8AC9-20D9499259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2E79A692-474F-4ABC-88B2-58949B0AF4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DF8BBB7D-EC18-4231-8EA9-534D529B2FE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3080" name="Rectangle 11">
            <a:extLst>
              <a:ext uri="{FF2B5EF4-FFF2-40B4-BE49-F238E27FC236}">
                <a16:creationId xmlns:a16="http://schemas.microsoft.com/office/drawing/2014/main" id="{907061E0-61AA-4B74-897E-A0EC387F64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3081" name="Picture 18">
            <a:extLst>
              <a:ext uri="{FF2B5EF4-FFF2-40B4-BE49-F238E27FC236}">
                <a16:creationId xmlns:a16="http://schemas.microsoft.com/office/drawing/2014/main" id="{B3A2150E-1E7E-4609-B5FD-07240F8A4E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20">
            <a:extLst>
              <a:ext uri="{FF2B5EF4-FFF2-40B4-BE49-F238E27FC236}">
                <a16:creationId xmlns:a16="http://schemas.microsoft.com/office/drawing/2014/main" id="{2182997A-58CE-4194-B5F5-7ADF64B9F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 4" descr="54-INF-AGE-F2-FILM_fond.png">
            <a:extLst>
              <a:ext uri="{FF2B5EF4-FFF2-40B4-BE49-F238E27FC236}">
                <a16:creationId xmlns:a16="http://schemas.microsoft.com/office/drawing/2014/main" id="{45895E4B-7C73-446E-AE0E-D104C79D9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re 1">
            <a:extLst>
              <a:ext uri="{FF2B5EF4-FFF2-40B4-BE49-F238E27FC236}">
                <a16:creationId xmlns:a16="http://schemas.microsoft.com/office/drawing/2014/main" id="{E3A2C1AE-0BDC-4D1A-A093-A54295B0E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63500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FOUR-YEAR CHANGES IN INTRA-ABDOMINAL ADIPOSE TISSUE</a:t>
            </a:r>
            <a:br>
              <a:rPr lang="en-US" altLang="fr-FR" sz="2000">
                <a:solidFill>
                  <a:schemeClr val="tx1"/>
                </a:solidFill>
              </a:rPr>
            </a:br>
            <a:r>
              <a:rPr lang="en-US" altLang="fr-FR" sz="2000">
                <a:solidFill>
                  <a:schemeClr val="tx1"/>
                </a:solidFill>
              </a:rPr>
              <a:t>IN WHITE VS. AFRICAN-AMERICAN WOMEN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12292" name="ZoneTexte 5">
            <a:extLst>
              <a:ext uri="{FF2B5EF4-FFF2-40B4-BE49-F238E27FC236}">
                <a16:creationId xmlns:a16="http://schemas.microsoft.com/office/drawing/2014/main" id="{1A7547CC-54AE-414C-B0A0-AB2EC2B6998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12106" y="3329781"/>
            <a:ext cx="44529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900" b="1"/>
              <a:t>Intra-abdominal adipose tissue (cm</a:t>
            </a:r>
            <a:r>
              <a:rPr lang="fr-CA" altLang="fr-FR" sz="1900" b="1" baseline="30000"/>
              <a:t>2</a:t>
            </a:r>
            <a:r>
              <a:rPr lang="fr-CA" altLang="fr-FR" sz="1900" b="1"/>
              <a:t>)</a:t>
            </a:r>
          </a:p>
        </p:txBody>
      </p:sp>
      <p:sp>
        <p:nvSpPr>
          <p:cNvPr id="12293" name="ZoneTexte 6">
            <a:extLst>
              <a:ext uri="{FF2B5EF4-FFF2-40B4-BE49-F238E27FC236}">
                <a16:creationId xmlns:a16="http://schemas.microsoft.com/office/drawing/2014/main" id="{8B6B8705-52B6-45AD-AE56-A702A86D1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5" y="5862638"/>
            <a:ext cx="8159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Baseline</a:t>
            </a:r>
          </a:p>
        </p:txBody>
      </p:sp>
      <p:sp>
        <p:nvSpPr>
          <p:cNvPr id="12294" name="ZoneTexte 7">
            <a:extLst>
              <a:ext uri="{FF2B5EF4-FFF2-40B4-BE49-F238E27FC236}">
                <a16:creationId xmlns:a16="http://schemas.microsoft.com/office/drawing/2014/main" id="{F6671576-2B5F-4BA3-AE1D-C8AD32807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5" y="5862638"/>
            <a:ext cx="6365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Year 1</a:t>
            </a:r>
          </a:p>
        </p:txBody>
      </p:sp>
      <p:sp>
        <p:nvSpPr>
          <p:cNvPr id="12295" name="ZoneTexte 8">
            <a:extLst>
              <a:ext uri="{FF2B5EF4-FFF2-40B4-BE49-F238E27FC236}">
                <a16:creationId xmlns:a16="http://schemas.microsoft.com/office/drawing/2014/main" id="{5B59F9AA-3D40-4A36-8E52-C112B0E52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8" y="5862638"/>
            <a:ext cx="6365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Year 2</a:t>
            </a:r>
          </a:p>
        </p:txBody>
      </p:sp>
      <p:sp>
        <p:nvSpPr>
          <p:cNvPr id="12296" name="ZoneTexte 9">
            <a:extLst>
              <a:ext uri="{FF2B5EF4-FFF2-40B4-BE49-F238E27FC236}">
                <a16:creationId xmlns:a16="http://schemas.microsoft.com/office/drawing/2014/main" id="{6B735295-659B-46F8-9ADC-3AD8D9828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5063" y="5862638"/>
            <a:ext cx="6365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Year 4</a:t>
            </a:r>
          </a:p>
        </p:txBody>
      </p:sp>
      <p:sp>
        <p:nvSpPr>
          <p:cNvPr id="12297" name="ZoneTexte 10">
            <a:extLst>
              <a:ext uri="{FF2B5EF4-FFF2-40B4-BE49-F238E27FC236}">
                <a16:creationId xmlns:a16="http://schemas.microsoft.com/office/drawing/2014/main" id="{8B4D2F86-62BF-4460-AA7D-E1AC77D08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550" y="5862638"/>
            <a:ext cx="6365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Year 3</a:t>
            </a:r>
          </a:p>
        </p:txBody>
      </p:sp>
      <p:sp>
        <p:nvSpPr>
          <p:cNvPr id="12298" name="Rectangle 37">
            <a:extLst>
              <a:ext uri="{FF2B5EF4-FFF2-40B4-BE49-F238E27FC236}">
                <a16:creationId xmlns:a16="http://schemas.microsoft.com/office/drawing/2014/main" id="{2E788310-FC8B-4881-ABDF-6E4F9B185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9888" y="6319838"/>
            <a:ext cx="3460750" cy="369887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From Lara-Castro C et al. Obes Res 2002; 10: 868-74</a:t>
            </a:r>
          </a:p>
          <a:p>
            <a:pPr eaLnBrk="1" hangingPunct="1"/>
            <a:r>
              <a:rPr lang="fr-CA" altLang="fr-FR" sz="1000"/>
              <a:t>Reproduced with permission</a:t>
            </a:r>
          </a:p>
        </p:txBody>
      </p:sp>
      <p:sp>
        <p:nvSpPr>
          <p:cNvPr id="13" name="Rogner un rectangle à un seul coin 12">
            <a:extLst>
              <a:ext uri="{FF2B5EF4-FFF2-40B4-BE49-F238E27FC236}">
                <a16:creationId xmlns:a16="http://schemas.microsoft.com/office/drawing/2014/main" id="{BCB6286E-BBCF-45FF-8628-DC1E48051C86}"/>
              </a:ext>
            </a:extLst>
          </p:cNvPr>
          <p:cNvSpPr/>
          <p:nvPr/>
        </p:nvSpPr>
        <p:spPr>
          <a:xfrm flipH="1">
            <a:off x="2420470" y="1362635"/>
            <a:ext cx="2052919" cy="502023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1400" b="1" kern="100" dirty="0">
                <a:solidFill>
                  <a:schemeClr val="tx1"/>
                </a:solidFill>
              </a:rPr>
              <a:t>White </a:t>
            </a:r>
            <a:r>
              <a:rPr lang="fr-CA" sz="1400" b="1" kern="100" dirty="0" err="1">
                <a:solidFill>
                  <a:schemeClr val="tx1"/>
                </a:solidFill>
              </a:rPr>
              <a:t>women</a:t>
            </a:r>
            <a:endParaRPr lang="fr-CA" sz="1400" b="1" kern="100" dirty="0">
              <a:solidFill>
                <a:schemeClr val="tx1"/>
              </a:solidFill>
            </a:endParaRPr>
          </a:p>
        </p:txBody>
      </p:sp>
      <p:pic>
        <p:nvPicPr>
          <p:cNvPr id="12302" name="Image 13" descr="marque_rouge_dégradé_2.png">
            <a:extLst>
              <a:ext uri="{FF2B5EF4-FFF2-40B4-BE49-F238E27FC236}">
                <a16:creationId xmlns:a16="http://schemas.microsoft.com/office/drawing/2014/main" id="{776F144D-04C8-40F4-95A9-A1DAAD64DC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400" y="1497013"/>
            <a:ext cx="24765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gner un rectangle à un seul coin 14">
            <a:extLst>
              <a:ext uri="{FF2B5EF4-FFF2-40B4-BE49-F238E27FC236}">
                <a16:creationId xmlns:a16="http://schemas.microsoft.com/office/drawing/2014/main" id="{E476648E-510D-40F0-8BF6-D70003C846BE}"/>
              </a:ext>
            </a:extLst>
          </p:cNvPr>
          <p:cNvSpPr/>
          <p:nvPr/>
        </p:nvSpPr>
        <p:spPr>
          <a:xfrm flipH="1">
            <a:off x="2420470" y="1954306"/>
            <a:ext cx="2052919" cy="502023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marL="358775">
              <a:defRPr/>
            </a:pPr>
            <a:r>
              <a:rPr lang="fr-CA" sz="1400" b="1" kern="100" dirty="0" err="1">
                <a:solidFill>
                  <a:schemeClr val="tx1"/>
                </a:solidFill>
              </a:rPr>
              <a:t>African</a:t>
            </a:r>
            <a:r>
              <a:rPr lang="fr-CA" sz="1400" b="1" kern="100" dirty="0">
                <a:solidFill>
                  <a:schemeClr val="tx1"/>
                </a:solidFill>
              </a:rPr>
              <a:t>-American</a:t>
            </a:r>
          </a:p>
          <a:p>
            <a:pPr marL="358775">
              <a:defRPr/>
            </a:pPr>
            <a:r>
              <a:rPr lang="fr-CA" sz="1400" b="1" kern="100" dirty="0" err="1">
                <a:solidFill>
                  <a:schemeClr val="tx1"/>
                </a:solidFill>
              </a:rPr>
              <a:t>women</a:t>
            </a:r>
            <a:endParaRPr lang="fr-CA" sz="1400" b="1" kern="100" dirty="0">
              <a:solidFill>
                <a:schemeClr val="tx1"/>
              </a:solidFill>
            </a:endParaRPr>
          </a:p>
        </p:txBody>
      </p:sp>
      <p:pic>
        <p:nvPicPr>
          <p:cNvPr id="12306" name="Image 15" descr="marque_bleue_dégradé.png">
            <a:extLst>
              <a:ext uri="{FF2B5EF4-FFF2-40B4-BE49-F238E27FC236}">
                <a16:creationId xmlns:a16="http://schemas.microsoft.com/office/drawing/2014/main" id="{9966DC59-7500-440C-8C6C-FC0C9559CA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138" y="2051050"/>
            <a:ext cx="323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gner un rectangle à un seul coin 16">
            <a:extLst>
              <a:ext uri="{FF2B5EF4-FFF2-40B4-BE49-F238E27FC236}">
                <a16:creationId xmlns:a16="http://schemas.microsoft.com/office/drawing/2014/main" id="{BD7176B2-C16A-4797-9A0C-DE8CC525C3B4}"/>
              </a:ext>
            </a:extLst>
          </p:cNvPr>
          <p:cNvSpPr/>
          <p:nvPr/>
        </p:nvSpPr>
        <p:spPr>
          <a:xfrm flipH="1">
            <a:off x="2347913" y="1282700"/>
            <a:ext cx="2197100" cy="1244600"/>
          </a:xfrm>
          <a:prstGeom prst="snip1Rect">
            <a:avLst>
              <a:gd name="adj" fmla="val 6097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8" name="Rogner un rectangle à un seul coin 17">
            <a:extLst>
              <a:ext uri="{FF2B5EF4-FFF2-40B4-BE49-F238E27FC236}">
                <a16:creationId xmlns:a16="http://schemas.microsoft.com/office/drawing/2014/main" id="{287A5415-DCC1-4A2D-BEB4-2FCCFE188329}"/>
              </a:ext>
            </a:extLst>
          </p:cNvPr>
          <p:cNvSpPr/>
          <p:nvPr/>
        </p:nvSpPr>
        <p:spPr>
          <a:xfrm flipH="1">
            <a:off x="6391275" y="4168775"/>
            <a:ext cx="1981200" cy="1022350"/>
          </a:xfrm>
          <a:prstGeom prst="snip1Rect">
            <a:avLst>
              <a:gd name="adj" fmla="val 6097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9" name="Rogner un rectangle à un seul coin 18">
            <a:extLst>
              <a:ext uri="{FF2B5EF4-FFF2-40B4-BE49-F238E27FC236}">
                <a16:creationId xmlns:a16="http://schemas.microsoft.com/office/drawing/2014/main" id="{510AA36A-7AFC-442B-9D1A-F273D25E7749}"/>
              </a:ext>
            </a:extLst>
          </p:cNvPr>
          <p:cNvSpPr/>
          <p:nvPr/>
        </p:nvSpPr>
        <p:spPr>
          <a:xfrm flipH="1">
            <a:off x="6445620" y="4231342"/>
            <a:ext cx="1864662" cy="412376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1200" b="1" kern="100" dirty="0">
                <a:solidFill>
                  <a:schemeClr val="tx1"/>
                </a:solidFill>
              </a:rPr>
              <a:t>p&lt;0.01 for time </a:t>
            </a:r>
            <a:r>
              <a:rPr lang="fr-CA" sz="1200" b="1" kern="100" dirty="0" err="1">
                <a:solidFill>
                  <a:schemeClr val="tx1"/>
                </a:solidFill>
              </a:rPr>
              <a:t>effect</a:t>
            </a:r>
            <a:endParaRPr lang="fr-CA" sz="1200" b="1" kern="100" dirty="0">
              <a:solidFill>
                <a:schemeClr val="tx1"/>
              </a:solidFill>
            </a:endParaRPr>
          </a:p>
        </p:txBody>
      </p:sp>
      <p:sp>
        <p:nvSpPr>
          <p:cNvPr id="20" name="Rogner un rectangle à un seul coin 19">
            <a:extLst>
              <a:ext uri="{FF2B5EF4-FFF2-40B4-BE49-F238E27FC236}">
                <a16:creationId xmlns:a16="http://schemas.microsoft.com/office/drawing/2014/main" id="{B820044D-D646-4D5E-9C8B-2C9851DD0D9E}"/>
              </a:ext>
            </a:extLst>
          </p:cNvPr>
          <p:cNvSpPr/>
          <p:nvPr/>
        </p:nvSpPr>
        <p:spPr>
          <a:xfrm flipH="1">
            <a:off x="6445620" y="4724400"/>
            <a:ext cx="1864662" cy="412376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1200" b="1" kern="100" dirty="0">
                <a:solidFill>
                  <a:schemeClr val="tx1"/>
                </a:solidFill>
              </a:rPr>
              <a:t>p&lt;0.001 for race </a:t>
            </a:r>
            <a:r>
              <a:rPr lang="fr-CA" sz="1200" b="1" kern="100" dirty="0" err="1">
                <a:solidFill>
                  <a:schemeClr val="tx1"/>
                </a:solidFill>
              </a:rPr>
              <a:t>effect</a:t>
            </a:r>
            <a:endParaRPr lang="fr-CA" sz="1200" b="1" kern="100" dirty="0">
              <a:solidFill>
                <a:schemeClr val="tx1"/>
              </a:solidFill>
            </a:endParaRPr>
          </a:p>
        </p:txBody>
      </p:sp>
      <p:sp>
        <p:nvSpPr>
          <p:cNvPr id="21" name="Cube 20">
            <a:extLst>
              <a:ext uri="{FF2B5EF4-FFF2-40B4-BE49-F238E27FC236}">
                <a16:creationId xmlns:a16="http://schemas.microsoft.com/office/drawing/2014/main" id="{5281C89F-F909-49F3-8518-858B8442F255}"/>
              </a:ext>
            </a:extLst>
          </p:cNvPr>
          <p:cNvSpPr/>
          <p:nvPr/>
        </p:nvSpPr>
        <p:spPr>
          <a:xfrm>
            <a:off x="2393950" y="2595563"/>
            <a:ext cx="2106613" cy="317500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108000" anchor="ctr"/>
          <a:lstStyle/>
          <a:p>
            <a:pPr marL="179388"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(n): </a:t>
            </a:r>
            <a:r>
              <a:rPr lang="fr-CA" sz="1200" b="1" dirty="0" err="1">
                <a:solidFill>
                  <a:schemeClr val="tx1"/>
                </a:solidFill>
              </a:rPr>
              <a:t>Number</a:t>
            </a:r>
            <a:r>
              <a:rPr lang="fr-CA" sz="1200" b="1" dirty="0">
                <a:solidFill>
                  <a:schemeClr val="tx1"/>
                </a:solidFill>
              </a:rPr>
              <a:t> of </a:t>
            </a:r>
            <a:r>
              <a:rPr lang="fr-CA" sz="1200" b="1" dirty="0" err="1">
                <a:solidFill>
                  <a:schemeClr val="tx1"/>
                </a:solidFill>
              </a:rPr>
              <a:t>subjects</a:t>
            </a:r>
            <a:endParaRPr lang="fr-CA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7068</TotalTime>
  <Words>66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FOUR-YEAR CHANGES IN INTRA-ABDOMINAL ADIPOSE TISSUE IN WHITE VS. AFRICAN-AMERICAN WOMEN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440</cp:revision>
  <dcterms:created xsi:type="dcterms:W3CDTF">2007-08-27T23:55:38Z</dcterms:created>
  <dcterms:modified xsi:type="dcterms:W3CDTF">2022-12-01T12:43:57Z</dcterms:modified>
</cp:coreProperties>
</file>