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293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7FAE260C-6561-49C3-9B07-FB25D4F91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23274876-5875-4E15-90E0-596D6FD8FA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8AE6C8A4-C943-49E3-A193-953F187B8A4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6DAD3A25-5D81-4859-984A-913A60D3C7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C8CAA22-A6D8-4415-B79D-A91C94C522D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3E6D3AA3-BEB6-4FFE-9F0D-F0BEC91F57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1617434D-C901-46E1-A4D4-41D49FD51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7EA2D95E-6148-4E3E-8DF7-9FCF5D6ADE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755084B8-FFD6-40A9-AD3B-8F5FA2F8B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>
            <a:extLst>
              <a:ext uri="{FF2B5EF4-FFF2-40B4-BE49-F238E27FC236}">
                <a16:creationId xmlns:a16="http://schemas.microsoft.com/office/drawing/2014/main" id="{113E2719-8738-407D-8E2A-3E9CB5F7AAB2}"/>
              </a:ext>
            </a:extLst>
          </p:cNvPr>
          <p:cNvGrpSpPr>
            <a:grpSpLocks/>
          </p:cNvGrpSpPr>
          <p:nvPr/>
        </p:nvGrpSpPr>
        <p:grpSpPr bwMode="auto">
          <a:xfrm>
            <a:off x="298450" y="995363"/>
            <a:ext cx="2759075" cy="312737"/>
            <a:chOff x="2188" y="863"/>
            <a:chExt cx="1512" cy="389"/>
          </a:xfrm>
        </p:grpSpPr>
        <p:sp>
          <p:nvSpPr>
            <p:cNvPr id="2070" name="Rectangle 34">
              <a:extLst>
                <a:ext uri="{FF2B5EF4-FFF2-40B4-BE49-F238E27FC236}">
                  <a16:creationId xmlns:a16="http://schemas.microsoft.com/office/drawing/2014/main" id="{5FEB220A-81B7-42C5-9C6D-0C66F02D7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Vegetables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71" name="Rectangle 35">
              <a:extLst>
                <a:ext uri="{FF2B5EF4-FFF2-40B4-BE49-F238E27FC236}">
                  <a16:creationId xmlns:a16="http://schemas.microsoft.com/office/drawing/2014/main" id="{0B5A3F9D-F272-41D4-9258-A4F099F7C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D0EFF1E4-B7EC-452D-BB3C-3BDA3988E141}"/>
              </a:ext>
            </a:extLst>
          </p:cNvPr>
          <p:cNvGrpSpPr>
            <a:grpSpLocks/>
          </p:cNvGrpSpPr>
          <p:nvPr/>
        </p:nvGrpSpPr>
        <p:grpSpPr bwMode="auto">
          <a:xfrm>
            <a:off x="4673600" y="3621088"/>
            <a:ext cx="2757488" cy="314325"/>
            <a:chOff x="2188" y="863"/>
            <a:chExt cx="1512" cy="389"/>
          </a:xfrm>
        </p:grpSpPr>
        <p:sp>
          <p:nvSpPr>
            <p:cNvPr id="2068" name="Rectangle 34">
              <a:extLst>
                <a:ext uri="{FF2B5EF4-FFF2-40B4-BE49-F238E27FC236}">
                  <a16:creationId xmlns:a16="http://schemas.microsoft.com/office/drawing/2014/main" id="{073A17AF-7714-4EC4-A4ED-DA6A1800E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Fat and oils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69" name="Rectangle 35">
              <a:extLst>
                <a:ext uri="{FF2B5EF4-FFF2-40B4-BE49-F238E27FC236}">
                  <a16:creationId xmlns:a16="http://schemas.microsoft.com/office/drawing/2014/main" id="{F1F79564-90FF-45EE-835E-84328176F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46E24409-BDA3-4884-A000-E694B2CA27FE}"/>
              </a:ext>
            </a:extLst>
          </p:cNvPr>
          <p:cNvGrpSpPr>
            <a:grpSpLocks/>
          </p:cNvGrpSpPr>
          <p:nvPr/>
        </p:nvGrpSpPr>
        <p:grpSpPr bwMode="auto">
          <a:xfrm>
            <a:off x="1643063" y="3630613"/>
            <a:ext cx="2757487" cy="314325"/>
            <a:chOff x="2188" y="863"/>
            <a:chExt cx="1512" cy="389"/>
          </a:xfrm>
        </p:grpSpPr>
        <p:sp>
          <p:nvSpPr>
            <p:cNvPr id="2066" name="Rectangle 34">
              <a:extLst>
                <a:ext uri="{FF2B5EF4-FFF2-40B4-BE49-F238E27FC236}">
                  <a16:creationId xmlns:a16="http://schemas.microsoft.com/office/drawing/2014/main" id="{F7B47468-470F-4895-90CB-2517273C6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Cheese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67" name="Rectangle 35">
              <a:extLst>
                <a:ext uri="{FF2B5EF4-FFF2-40B4-BE49-F238E27FC236}">
                  <a16:creationId xmlns:a16="http://schemas.microsoft.com/office/drawing/2014/main" id="{354EA726-518E-4F54-8C42-DC1F73824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5" name="Group 33">
            <a:extLst>
              <a:ext uri="{FF2B5EF4-FFF2-40B4-BE49-F238E27FC236}">
                <a16:creationId xmlns:a16="http://schemas.microsoft.com/office/drawing/2014/main" id="{2D3F51E2-F29A-4046-9AEA-7E85E8588E2F}"/>
              </a:ext>
            </a:extLst>
          </p:cNvPr>
          <p:cNvGrpSpPr>
            <a:grpSpLocks/>
          </p:cNvGrpSpPr>
          <p:nvPr/>
        </p:nvGrpSpPr>
        <p:grpSpPr bwMode="auto">
          <a:xfrm>
            <a:off x="6232525" y="1003300"/>
            <a:ext cx="2757488" cy="314325"/>
            <a:chOff x="2188" y="863"/>
            <a:chExt cx="1512" cy="389"/>
          </a:xfrm>
        </p:grpSpPr>
        <p:sp>
          <p:nvSpPr>
            <p:cNvPr id="2064" name="Rectangle 34">
              <a:extLst>
                <a:ext uri="{FF2B5EF4-FFF2-40B4-BE49-F238E27FC236}">
                  <a16:creationId xmlns:a16="http://schemas.microsoft.com/office/drawing/2014/main" id="{082DE3CB-7AA4-494C-81F6-81718A8E2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Meat and alternatives </a:t>
              </a:r>
            </a:p>
          </p:txBody>
        </p:sp>
        <p:sp>
          <p:nvSpPr>
            <p:cNvPr id="2065" name="Rectangle 35">
              <a:extLst>
                <a:ext uri="{FF2B5EF4-FFF2-40B4-BE49-F238E27FC236}">
                  <a16:creationId xmlns:a16="http://schemas.microsoft.com/office/drawing/2014/main" id="{27507994-D97E-4CE3-9DF8-BBC3537DF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grpSp>
        <p:nvGrpSpPr>
          <p:cNvPr id="6" name="Group 33">
            <a:extLst>
              <a:ext uri="{FF2B5EF4-FFF2-40B4-BE49-F238E27FC236}">
                <a16:creationId xmlns:a16="http://schemas.microsoft.com/office/drawing/2014/main" id="{D7D7F548-F4DA-468C-B666-541A0D433F6B}"/>
              </a:ext>
            </a:extLst>
          </p:cNvPr>
          <p:cNvGrpSpPr>
            <a:grpSpLocks/>
          </p:cNvGrpSpPr>
          <p:nvPr/>
        </p:nvGrpSpPr>
        <p:grpSpPr bwMode="auto">
          <a:xfrm>
            <a:off x="3265488" y="1003300"/>
            <a:ext cx="2757487" cy="314325"/>
            <a:chOff x="2188" y="863"/>
            <a:chExt cx="1512" cy="389"/>
          </a:xfrm>
        </p:grpSpPr>
        <p:sp>
          <p:nvSpPr>
            <p:cNvPr id="2062" name="Rectangle 34">
              <a:extLst>
                <a:ext uri="{FF2B5EF4-FFF2-40B4-BE49-F238E27FC236}">
                  <a16:creationId xmlns:a16="http://schemas.microsoft.com/office/drawing/2014/main" id="{60997D1D-38D4-4802-B54B-3C6319F0B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400" b="1"/>
                <a:t> </a:t>
              </a:r>
              <a:r>
                <a:rPr lang="fr-CA" altLang="fr-FR" sz="1400" b="1"/>
                <a:t>Fruits, Grain products, Milk</a:t>
              </a:r>
              <a:r>
                <a:rPr lang="en-US" altLang="fr-FR" sz="1400" b="1"/>
                <a:t> </a:t>
              </a:r>
            </a:p>
          </p:txBody>
        </p:sp>
        <p:sp>
          <p:nvSpPr>
            <p:cNvPr id="2063" name="Rectangle 35">
              <a:extLst>
                <a:ext uri="{FF2B5EF4-FFF2-40B4-BE49-F238E27FC236}">
                  <a16:creationId xmlns:a16="http://schemas.microsoft.com/office/drawing/2014/main" id="{7CBC5E5B-B62E-4F9D-A5B7-08C67AEC4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864"/>
              <a:ext cx="30" cy="387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 sz="1400" b="1"/>
            </a:p>
          </p:txBody>
        </p:sp>
      </p:grpSp>
      <p:sp>
        <p:nvSpPr>
          <p:cNvPr id="20" name="Cube 19">
            <a:extLst>
              <a:ext uri="{FF2B5EF4-FFF2-40B4-BE49-F238E27FC236}">
                <a16:creationId xmlns:a16="http://schemas.microsoft.com/office/drawing/2014/main" id="{40E59B93-236F-4E0B-A94D-B27BFD62649B}"/>
              </a:ext>
            </a:extLst>
          </p:cNvPr>
          <p:cNvSpPr/>
          <p:nvPr/>
        </p:nvSpPr>
        <p:spPr>
          <a:xfrm>
            <a:off x="169863" y="1384300"/>
            <a:ext cx="2879725" cy="2071688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Choose as much as you can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dirty="0" err="1">
                <a:solidFill>
                  <a:schemeClr val="tx1"/>
                </a:solidFill>
              </a:rPr>
              <a:t>hold</a:t>
            </a:r>
            <a:r>
              <a:rPr lang="fr-CA" sz="1300" dirty="0">
                <a:solidFill>
                  <a:schemeClr val="tx1"/>
                </a:solidFill>
              </a:rPr>
              <a:t> in </a:t>
            </a:r>
            <a:r>
              <a:rPr lang="fr-CA" sz="1300" dirty="0" err="1">
                <a:solidFill>
                  <a:schemeClr val="tx1"/>
                </a:solidFill>
              </a:rPr>
              <a:t>both</a:t>
            </a:r>
            <a:r>
              <a:rPr lang="fr-CA" sz="1300" dirty="0">
                <a:solidFill>
                  <a:schemeClr val="tx1"/>
                </a:solidFill>
              </a:rPr>
              <a:t> hands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21" name="Cube 20">
            <a:extLst>
              <a:ext uri="{FF2B5EF4-FFF2-40B4-BE49-F238E27FC236}">
                <a16:creationId xmlns:a16="http://schemas.microsoft.com/office/drawing/2014/main" id="{4C687F41-FCBD-4DD4-A458-C7485D339B98}"/>
              </a:ext>
            </a:extLst>
          </p:cNvPr>
          <p:cNvSpPr/>
          <p:nvPr/>
        </p:nvSpPr>
        <p:spPr>
          <a:xfrm>
            <a:off x="3136900" y="1384300"/>
            <a:ext cx="2881313" cy="2071688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Choose an amount up to the size </a:t>
            </a:r>
            <a:r>
              <a:rPr lang="fr-CA" sz="1300" dirty="0">
                <a:solidFill>
                  <a:schemeClr val="tx1"/>
                </a:solidFill>
              </a:rPr>
              <a:t>of </a:t>
            </a:r>
            <a:r>
              <a:rPr lang="fr-CA" sz="1300" dirty="0" err="1">
                <a:solidFill>
                  <a:schemeClr val="tx1"/>
                </a:solidFill>
              </a:rPr>
              <a:t>your</a:t>
            </a:r>
            <a:r>
              <a:rPr lang="fr-CA" sz="1300" dirty="0">
                <a:solidFill>
                  <a:schemeClr val="tx1"/>
                </a:solidFill>
              </a:rPr>
              <a:t> </a:t>
            </a:r>
            <a:r>
              <a:rPr lang="fr-CA" sz="1300" dirty="0" err="1">
                <a:solidFill>
                  <a:schemeClr val="tx1"/>
                </a:solidFill>
              </a:rPr>
              <a:t>fist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68A1D938-EE21-47F5-9840-6C275E0452EE}"/>
              </a:ext>
            </a:extLst>
          </p:cNvPr>
          <p:cNvSpPr/>
          <p:nvPr/>
        </p:nvSpPr>
        <p:spPr>
          <a:xfrm>
            <a:off x="6113463" y="1384300"/>
            <a:ext cx="2879725" cy="2071688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Choose an amount up to the size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of the palm of your hand and the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thickness of your little finger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24" name="Cube 23">
            <a:extLst>
              <a:ext uri="{FF2B5EF4-FFF2-40B4-BE49-F238E27FC236}">
                <a16:creationId xmlns:a16="http://schemas.microsoft.com/office/drawing/2014/main" id="{F1D9C2F3-F95F-4F52-BC49-4CC8A24FD145}"/>
              </a:ext>
            </a:extLst>
          </p:cNvPr>
          <p:cNvSpPr/>
          <p:nvPr/>
        </p:nvSpPr>
        <p:spPr>
          <a:xfrm>
            <a:off x="4554538" y="4025900"/>
            <a:ext cx="2879725" cy="2070100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Limit fat to an amount the size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of the tip of your thumb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23" name="Cube 22">
            <a:extLst>
              <a:ext uri="{FF2B5EF4-FFF2-40B4-BE49-F238E27FC236}">
                <a16:creationId xmlns:a16="http://schemas.microsoft.com/office/drawing/2014/main" id="{1DCA5D0C-B057-4ECC-AB08-B4E00DD97018}"/>
              </a:ext>
            </a:extLst>
          </p:cNvPr>
          <p:cNvSpPr/>
          <p:nvPr/>
        </p:nvSpPr>
        <p:spPr>
          <a:xfrm>
            <a:off x="1514475" y="4025900"/>
            <a:ext cx="2879725" cy="2070100"/>
          </a:xfrm>
          <a:prstGeom prst="cube">
            <a:avLst>
              <a:gd name="adj" fmla="val 4991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Choose an amount the size of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chemeClr val="tx1"/>
                </a:solidFill>
              </a:rPr>
              <a:t>two fingers (index and middle finger)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2060" name="Titre 35">
            <a:extLst>
              <a:ext uri="{FF2B5EF4-FFF2-40B4-BE49-F238E27FC236}">
                <a16:creationId xmlns:a16="http://schemas.microsoft.com/office/drawing/2014/main" id="{58A410BA-B000-4B50-9DF4-0AA481B8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00050"/>
          </a:xfrm>
        </p:spPr>
        <p:txBody>
          <a:bodyPr/>
          <a:lstStyle/>
          <a:p>
            <a:r>
              <a:rPr lang="fr-CA" altLang="fr-FR" sz="2000">
                <a:solidFill>
                  <a:schemeClr val="tx1"/>
                </a:solidFill>
              </a:rPr>
              <a:t>HANDY PORTION GUIDE</a:t>
            </a:r>
            <a:endParaRPr lang="fr-FR" altLang="fr-FR" sz="2000">
              <a:solidFill>
                <a:schemeClr val="tx1"/>
              </a:solidFill>
            </a:endParaRPr>
          </a:p>
        </p:txBody>
      </p:sp>
      <p:pic>
        <p:nvPicPr>
          <p:cNvPr id="2061" name="Image 3" descr="6-NUT-T2-FILM_fond.png">
            <a:extLst>
              <a:ext uri="{FF2B5EF4-FFF2-40B4-BE49-F238E27FC236}">
                <a16:creationId xmlns:a16="http://schemas.microsoft.com/office/drawing/2014/main" id="{056F2D28-19C2-41E3-8921-841F765AF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2109788"/>
            <a:ext cx="7816850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88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HANDY PORTION GUIDE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HANDY PORTION GUIDE</dc:description>
  <cp:lastModifiedBy>Isabelle Martineau</cp:lastModifiedBy>
  <cp:revision>427</cp:revision>
  <dcterms:created xsi:type="dcterms:W3CDTF">2007-08-27T23:55:38Z</dcterms:created>
  <dcterms:modified xsi:type="dcterms:W3CDTF">2022-12-01T13:03:53Z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HANDY PORTION GUIDE</vt:lpwstr>
  </property>
</Properties>
</file>