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54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BB635E94-DA68-44B1-A787-0604BC7A1A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3207E81C-86C9-4F8F-81B6-4458D7AF60F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5F057E1D-8E46-4D73-B657-9EEC863A737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87F93812-CCE5-4A89-A0C6-C74F1830BF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1B9B8A-F053-4BB1-BDD9-2579A36E309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0D6DC24-AD20-49A1-A729-CF41FA3363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1C2CB72-F1F1-48CA-B666-DBAC0F8BCFA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000F476-8F69-4111-9ED0-B5C806D5CB8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ED37EF7B-EC0C-43B4-9D27-D7F02CBD67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17FAB50F-EA7D-4B76-96F2-6CD8E7815D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9B23DF5E-CDDC-4A55-BD3C-748D6ABF78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B39504-DFA6-460B-B302-297435626EFB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CDFE29EA-BAA6-449B-9E74-3C4802D02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CC915FFB-EEBC-43FE-987D-EF7FDCE5273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CBDB4D-5FCC-4926-AA9D-4236450807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AACAF1-0BB4-4000-83EF-3C8C488AA67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63EEDE2-1665-46A6-8752-405BE3C3FC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2E098D74-AA19-4608-89E4-390D520468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91514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322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308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210988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136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399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447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259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617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017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94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2178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5148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91CB1248-6C4C-4E4E-A281-9316CB8760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00D515C0-8F1F-40D1-9057-1E938FF901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27CC1E6C-BDC7-4600-8D08-0C4315D5B40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C9B9B625-0F81-48C7-AB2D-72D6F69DF3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5430E51-0E0C-4E53-9A8A-66ECF8189E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974CC446-8980-41CD-A3E9-FD8D0FF1D0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F637B9B6-3AE2-48CD-BCFB-5F0EA95F3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B971ACA6-74BD-4B47-B916-02D4138D81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5CD7A5CC-D57B-4C48-B15C-F1916C075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57">
            <a:extLst>
              <a:ext uri="{FF2B5EF4-FFF2-40B4-BE49-F238E27FC236}">
                <a16:creationId xmlns:a16="http://schemas.microsoft.com/office/drawing/2014/main" id="{00337BCB-C018-4DA7-B705-E80330545FE9}"/>
              </a:ext>
            </a:extLst>
          </p:cNvPr>
          <p:cNvGraphicFramePr>
            <a:graphicFrameLocks/>
          </p:cNvGraphicFramePr>
          <p:nvPr/>
        </p:nvGraphicFramePr>
        <p:xfrm>
          <a:off x="4065588" y="3916363"/>
          <a:ext cx="6053137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Graphique" r:id="rId3" imgW="5915073" imgH="2533560" progId="Excel.Chart.8">
                  <p:embed/>
                </p:oleObj>
              </mc:Choice>
              <mc:Fallback>
                <p:oleObj name="Graphique" r:id="rId3" imgW="5915073" imgH="2533560" progId="Excel.Chart.8">
                  <p:embed/>
                  <p:pic>
                    <p:nvPicPr>
                      <p:cNvPr id="0" name="Object 5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588" y="3916363"/>
                        <a:ext cx="6053137" cy="259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6">
            <a:extLst>
              <a:ext uri="{FF2B5EF4-FFF2-40B4-BE49-F238E27FC236}">
                <a16:creationId xmlns:a16="http://schemas.microsoft.com/office/drawing/2014/main" id="{CD543330-F761-49B9-BDB5-B8898DD1125E}"/>
              </a:ext>
            </a:extLst>
          </p:cNvPr>
          <p:cNvGraphicFramePr>
            <a:graphicFrameLocks/>
          </p:cNvGraphicFramePr>
          <p:nvPr/>
        </p:nvGraphicFramePr>
        <p:xfrm>
          <a:off x="-230188" y="3916363"/>
          <a:ext cx="5815013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Graphique" r:id="rId5" imgW="5686512" imgH="2543291" progId="Excel.Chart.8">
                  <p:embed/>
                </p:oleObj>
              </mc:Choice>
              <mc:Fallback>
                <p:oleObj name="Graphique" r:id="rId5" imgW="5686512" imgH="2543291" progId="Excel.Chart.8">
                  <p:embed/>
                  <p:pic>
                    <p:nvPicPr>
                      <p:cNvPr id="0" name="Object 5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0188" y="3916363"/>
                        <a:ext cx="5815013" cy="260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5">
            <a:extLst>
              <a:ext uri="{FF2B5EF4-FFF2-40B4-BE49-F238E27FC236}">
                <a16:creationId xmlns:a16="http://schemas.microsoft.com/office/drawing/2014/main" id="{A9C0643B-DF25-48E5-A775-F43DE59AB94B}"/>
              </a:ext>
            </a:extLst>
          </p:cNvPr>
          <p:cNvGraphicFramePr>
            <a:graphicFrameLocks/>
          </p:cNvGraphicFramePr>
          <p:nvPr/>
        </p:nvGraphicFramePr>
        <p:xfrm>
          <a:off x="4070350" y="1212850"/>
          <a:ext cx="6153150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Graphique" r:id="rId7" imgW="6076982" imgH="3190939" progId="Excel.Chart.8">
                  <p:embed/>
                </p:oleObj>
              </mc:Choice>
              <mc:Fallback>
                <p:oleObj name="Graphique" r:id="rId7" imgW="6076982" imgH="3190939" progId="Excel.Chart.8">
                  <p:embed/>
                  <p:pic>
                    <p:nvPicPr>
                      <p:cNvPr id="0" name="Object 5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0350" y="1212850"/>
                        <a:ext cx="6153150" cy="323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Graphique 24">
            <a:extLst>
              <a:ext uri="{FF2B5EF4-FFF2-40B4-BE49-F238E27FC236}">
                <a16:creationId xmlns:a16="http://schemas.microsoft.com/office/drawing/2014/main" id="{B0828DC2-4861-4D02-BA3F-0F4968575745}"/>
              </a:ext>
            </a:extLst>
          </p:cNvPr>
          <p:cNvGraphicFramePr>
            <a:graphicFrameLocks/>
          </p:cNvGraphicFramePr>
          <p:nvPr/>
        </p:nvGraphicFramePr>
        <p:xfrm>
          <a:off x="-231775" y="1212850"/>
          <a:ext cx="495935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Graphique" r:id="rId9" imgW="5000558" imgH="2428952" progId="Excel.Chart.8">
                  <p:embed/>
                </p:oleObj>
              </mc:Choice>
              <mc:Fallback>
                <p:oleObj name="Graphique" r:id="rId9" imgW="5000558" imgH="2428952" progId="Excel.Chart.8">
                  <p:embed/>
                  <p:pic>
                    <p:nvPicPr>
                      <p:cNvPr id="0" name="Graphique 24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1775" y="1212850"/>
                        <a:ext cx="4959350" cy="2405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itre 1">
            <a:extLst>
              <a:ext uri="{FF2B5EF4-FFF2-40B4-BE49-F238E27FC236}">
                <a16:creationId xmlns:a16="http://schemas.microsoft.com/office/drawing/2014/main" id="{38E2DD56-5EFF-462A-9E31-3D16F9D7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63500"/>
            <a:ext cx="8280400" cy="706438"/>
          </a:xfrm>
        </p:spPr>
        <p:txBody>
          <a:bodyPr/>
          <a:lstStyle/>
          <a:p>
            <a:r>
              <a:rPr lang="fr-CA" altLang="fr-FR" sz="2000">
                <a:solidFill>
                  <a:schemeClr val="tx1"/>
                </a:solidFill>
              </a:rPr>
              <a:t>INCREASE IN INTRA-ABDOMINAL ADIPOSE TISSUE (AT) ACCUMULATION ASSOCIATED WITH MENOPAUSE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7" name="Rogner un rectangle à un seul coin 6">
            <a:extLst>
              <a:ext uri="{FF2B5EF4-FFF2-40B4-BE49-F238E27FC236}">
                <a16:creationId xmlns:a16="http://schemas.microsoft.com/office/drawing/2014/main" id="{13117008-CD18-4E4A-BEB2-8B2D4484A438}"/>
              </a:ext>
            </a:extLst>
          </p:cNvPr>
          <p:cNvSpPr/>
          <p:nvPr/>
        </p:nvSpPr>
        <p:spPr>
          <a:xfrm flipH="1">
            <a:off x="3984816" y="1541931"/>
            <a:ext cx="421343" cy="268941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NS</a:t>
            </a:r>
          </a:p>
        </p:txBody>
      </p:sp>
      <p:sp>
        <p:nvSpPr>
          <p:cNvPr id="8" name="Rogner un rectangle à un seul coin 7">
            <a:extLst>
              <a:ext uri="{FF2B5EF4-FFF2-40B4-BE49-F238E27FC236}">
                <a16:creationId xmlns:a16="http://schemas.microsoft.com/office/drawing/2014/main" id="{F47F3B78-D69B-4A50-8B78-A5DE34CE1FFC}"/>
              </a:ext>
            </a:extLst>
          </p:cNvPr>
          <p:cNvSpPr/>
          <p:nvPr/>
        </p:nvSpPr>
        <p:spPr>
          <a:xfrm flipH="1">
            <a:off x="3984816" y="4204448"/>
            <a:ext cx="421343" cy="268941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NS</a:t>
            </a:r>
          </a:p>
        </p:txBody>
      </p:sp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DDE9977E-E2B0-4E55-9B3D-A6C6D5426F58}"/>
              </a:ext>
            </a:extLst>
          </p:cNvPr>
          <p:cNvSpPr/>
          <p:nvPr/>
        </p:nvSpPr>
        <p:spPr>
          <a:xfrm flipH="1">
            <a:off x="8525435" y="1532966"/>
            <a:ext cx="421343" cy="268941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NS</a:t>
            </a:r>
          </a:p>
        </p:txBody>
      </p: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E6022491-68AA-4F9B-B862-9A218910E97C}"/>
              </a:ext>
            </a:extLst>
          </p:cNvPr>
          <p:cNvSpPr/>
          <p:nvPr/>
        </p:nvSpPr>
        <p:spPr>
          <a:xfrm flipH="1">
            <a:off x="8211674" y="4204448"/>
            <a:ext cx="735104" cy="268941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p=0.04</a:t>
            </a:r>
          </a:p>
        </p:txBody>
      </p:sp>
      <p:sp>
        <p:nvSpPr>
          <p:cNvPr id="2067" name="Rectangle 37">
            <a:extLst>
              <a:ext uri="{FF2B5EF4-FFF2-40B4-BE49-F238E27FC236}">
                <a16:creationId xmlns:a16="http://schemas.microsoft.com/office/drawing/2014/main" id="{AA12AD42-FE9A-4BBB-ADC7-80782941A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6427788"/>
            <a:ext cx="4375150" cy="288925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Tchernof A et al. J Clin Endocrinol Metab 2004; 89: 3425·30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5AB33E15-E814-4BB9-95C5-50199D6C0B38}"/>
              </a:ext>
            </a:extLst>
          </p:cNvPr>
          <p:cNvGrpSpPr>
            <a:grpSpLocks/>
          </p:cNvGrpSpPr>
          <p:nvPr/>
        </p:nvGrpSpPr>
        <p:grpSpPr bwMode="auto">
          <a:xfrm>
            <a:off x="1065213" y="989013"/>
            <a:ext cx="2865437" cy="274637"/>
            <a:chOff x="2229" y="714"/>
            <a:chExt cx="1032" cy="511"/>
          </a:xfrm>
        </p:grpSpPr>
        <p:sp>
          <p:nvSpPr>
            <p:cNvPr id="2078" name="Rectangle 34">
              <a:extLst>
                <a:ext uri="{FF2B5EF4-FFF2-40B4-BE49-F238E27FC236}">
                  <a16:creationId xmlns:a16="http://schemas.microsoft.com/office/drawing/2014/main" id="{59642DCE-F0B8-4697-94A1-5D302A068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a) BMI (kg/m</a:t>
              </a:r>
              <a:r>
                <a:rPr lang="en-US" altLang="fr-FR" sz="1400" b="1" baseline="30000"/>
                <a:t>2</a:t>
              </a:r>
              <a:r>
                <a:rPr lang="en-US" altLang="fr-FR" sz="1400" b="1"/>
                <a:t>) </a:t>
              </a:r>
            </a:p>
          </p:txBody>
        </p:sp>
        <p:sp>
          <p:nvSpPr>
            <p:cNvPr id="2079" name="Rectangle 35">
              <a:extLst>
                <a:ext uri="{FF2B5EF4-FFF2-40B4-BE49-F238E27FC236}">
                  <a16:creationId xmlns:a16="http://schemas.microsoft.com/office/drawing/2014/main" id="{8060B9E9-9A88-4E61-9249-049117363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5B041883-72EE-43DA-A420-190B88316AC3}"/>
              </a:ext>
            </a:extLst>
          </p:cNvPr>
          <p:cNvGrpSpPr>
            <a:grpSpLocks/>
          </p:cNvGrpSpPr>
          <p:nvPr/>
        </p:nvGrpSpPr>
        <p:grpSpPr bwMode="auto">
          <a:xfrm>
            <a:off x="5394325" y="989013"/>
            <a:ext cx="2867025" cy="274637"/>
            <a:chOff x="2229" y="714"/>
            <a:chExt cx="1032" cy="511"/>
          </a:xfrm>
        </p:grpSpPr>
        <p:sp>
          <p:nvSpPr>
            <p:cNvPr id="2076" name="Rectangle 34">
              <a:extLst>
                <a:ext uri="{FF2B5EF4-FFF2-40B4-BE49-F238E27FC236}">
                  <a16:creationId xmlns:a16="http://schemas.microsoft.com/office/drawing/2014/main" id="{E052EA8B-E91F-456B-AED2-A1A39C189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b) Body fat mass (kg) </a:t>
              </a:r>
            </a:p>
          </p:txBody>
        </p:sp>
        <p:sp>
          <p:nvSpPr>
            <p:cNvPr id="2077" name="Rectangle 35">
              <a:extLst>
                <a:ext uri="{FF2B5EF4-FFF2-40B4-BE49-F238E27FC236}">
                  <a16:creationId xmlns:a16="http://schemas.microsoft.com/office/drawing/2014/main" id="{33D781C9-7BE6-4903-9EE8-3CBB9BF9A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BB9F852C-2F2A-4DB2-8F75-7C25A1E5A5F1}"/>
              </a:ext>
            </a:extLst>
          </p:cNvPr>
          <p:cNvGrpSpPr>
            <a:grpSpLocks/>
          </p:cNvGrpSpPr>
          <p:nvPr/>
        </p:nvGrpSpPr>
        <p:grpSpPr bwMode="auto">
          <a:xfrm>
            <a:off x="1065213" y="3678238"/>
            <a:ext cx="2865437" cy="274637"/>
            <a:chOff x="2229" y="714"/>
            <a:chExt cx="1032" cy="511"/>
          </a:xfrm>
        </p:grpSpPr>
        <p:sp>
          <p:nvSpPr>
            <p:cNvPr id="2074" name="Rectangle 34">
              <a:extLst>
                <a:ext uri="{FF2B5EF4-FFF2-40B4-BE49-F238E27FC236}">
                  <a16:creationId xmlns:a16="http://schemas.microsoft.com/office/drawing/2014/main" id="{3212E3A8-B637-4406-9BA7-477935F41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c) Subcutaneous AT (cm</a:t>
              </a:r>
              <a:r>
                <a:rPr lang="en-US" altLang="fr-FR" sz="1400" b="1" baseline="30000"/>
                <a:t>2</a:t>
              </a:r>
              <a:r>
                <a:rPr lang="en-US" altLang="fr-FR" sz="1400" b="1"/>
                <a:t>) </a:t>
              </a:r>
            </a:p>
          </p:txBody>
        </p:sp>
        <p:sp>
          <p:nvSpPr>
            <p:cNvPr id="2075" name="Rectangle 35">
              <a:extLst>
                <a:ext uri="{FF2B5EF4-FFF2-40B4-BE49-F238E27FC236}">
                  <a16:creationId xmlns:a16="http://schemas.microsoft.com/office/drawing/2014/main" id="{5A197085-55CA-4AE4-8C92-1EE26356A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B440D02D-4D3B-43A0-8D2F-CBBE5D161F54}"/>
              </a:ext>
            </a:extLst>
          </p:cNvPr>
          <p:cNvGrpSpPr>
            <a:grpSpLocks/>
          </p:cNvGrpSpPr>
          <p:nvPr/>
        </p:nvGrpSpPr>
        <p:grpSpPr bwMode="auto">
          <a:xfrm>
            <a:off x="5394325" y="3678238"/>
            <a:ext cx="2867025" cy="274637"/>
            <a:chOff x="2229" y="714"/>
            <a:chExt cx="1032" cy="511"/>
          </a:xfrm>
        </p:grpSpPr>
        <p:sp>
          <p:nvSpPr>
            <p:cNvPr id="2072" name="Rectangle 34">
              <a:extLst>
                <a:ext uri="{FF2B5EF4-FFF2-40B4-BE49-F238E27FC236}">
                  <a16:creationId xmlns:a16="http://schemas.microsoft.com/office/drawing/2014/main" id="{6BF6F732-B78F-451B-AF35-08A4638AD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d) Intra-abdominal AT (cm</a:t>
              </a:r>
              <a:r>
                <a:rPr lang="en-US" altLang="fr-FR" sz="1400" b="1" baseline="30000"/>
                <a:t>2</a:t>
              </a:r>
              <a:r>
                <a:rPr lang="en-US" altLang="fr-FR" sz="1400" b="1"/>
                <a:t>) </a:t>
              </a:r>
            </a:p>
          </p:txBody>
        </p:sp>
        <p:sp>
          <p:nvSpPr>
            <p:cNvPr id="2073" name="Rectangle 35">
              <a:extLst>
                <a:ext uri="{FF2B5EF4-FFF2-40B4-BE49-F238E27FC236}">
                  <a16:creationId xmlns:a16="http://schemas.microsoft.com/office/drawing/2014/main" id="{791F5575-082F-46FB-8FC5-8F872F7D4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64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Conception personnalisée</vt:lpstr>
      <vt:lpstr>Graphique Microsoft Office Excel</vt:lpstr>
      <vt:lpstr>INCREASE IN INTRA-ABDOMINAL ADIPOSE TISSUE (AT) ACCUMULATION ASSOCIATED WITH MENOPAUSE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2022-12-01T12:46:48Z</dcterms:modified>
</cp:coreProperties>
</file>