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B8FAD"/>
    <a:srgbClr val="777777"/>
    <a:srgbClr val="CCECFF"/>
    <a:srgbClr val="B40000"/>
    <a:srgbClr val="DA0000"/>
    <a:srgbClr val="640000"/>
    <a:srgbClr val="000000"/>
    <a:srgbClr val="15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F65B361-CA13-4085-8031-9C1A711514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7F2FEA29-32CD-4342-A9CC-9092082B9A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32B20DF8-F5A7-4613-A0F4-BC215F013D3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C4B899E8-CE41-493B-8739-366BC44DB9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03D7ED-0E14-401D-BCB0-80E1EE073F1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9F425086-48CF-4A8C-B483-56F7644FC5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660DB29A-5FA0-48CD-A53C-389F7D10511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6E12D3A-5E3D-439B-8BC7-DCF9931F034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22B7DA50-3739-46DE-9D88-9C93836536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B1B3024F-8E58-4AF8-9EEA-3AE5CFF2BD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8AB11B15-080F-4CF9-A46C-B6EEFD6C9D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ABEBB7-CC4A-429D-B272-A0A71611E4B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C9759629-6653-4013-85E0-11193A19C7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2851CA24-FBCE-4715-817F-76CC282DEEB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8AE1E6-284F-46B4-9623-7E15AACE6C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D84DFB-95B0-484C-8E3D-62EA03F0B7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2487721-E951-4235-AEE3-EDEB9C23874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A34A5957-0980-4A70-B6B6-3DD1A2CC50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04696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512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133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865804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43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33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379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57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3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505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88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6152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5645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A56FF38D-71B8-439B-B9FB-6152DF4FF5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4">
            <a:extLst>
              <a:ext uri="{FF2B5EF4-FFF2-40B4-BE49-F238E27FC236}">
                <a16:creationId xmlns:a16="http://schemas.microsoft.com/office/drawing/2014/main" id="{E6BA4AE3-1EE8-4196-B5CD-157BB2354B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5277E80F-99B2-4422-A1B6-B374EF6F553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3F98779C-DE8D-4F19-B3AD-8F54845C6C8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F2F7566-FC04-43DC-9505-C0AA386065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1FE1FD99-02BD-47D3-8384-733EDAAB59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3080" name="Rectangle 11">
            <a:extLst>
              <a:ext uri="{FF2B5EF4-FFF2-40B4-BE49-F238E27FC236}">
                <a16:creationId xmlns:a16="http://schemas.microsoft.com/office/drawing/2014/main" id="{854A7DA7-FDFE-4F43-9AE9-467975685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3081" name="Picture 18">
            <a:extLst>
              <a:ext uri="{FF2B5EF4-FFF2-40B4-BE49-F238E27FC236}">
                <a16:creationId xmlns:a16="http://schemas.microsoft.com/office/drawing/2014/main" id="{99A75789-6188-467A-A2F1-249824AB52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0">
            <a:extLst>
              <a:ext uri="{FF2B5EF4-FFF2-40B4-BE49-F238E27FC236}">
                <a16:creationId xmlns:a16="http://schemas.microsoft.com/office/drawing/2014/main" id="{F32BC9C9-4ABE-4171-811F-B35347767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 3" descr="coupe.png">
            <a:extLst>
              <a:ext uri="{FF2B5EF4-FFF2-40B4-BE49-F238E27FC236}">
                <a16:creationId xmlns:a16="http://schemas.microsoft.com/office/drawing/2014/main" id="{1F371CF5-F57B-4447-AF61-9BC919950C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4805363"/>
            <a:ext cx="20605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re 1">
            <a:extLst>
              <a:ext uri="{FF2B5EF4-FFF2-40B4-BE49-F238E27FC236}">
                <a16:creationId xmlns:a16="http://schemas.microsoft.com/office/drawing/2014/main" id="{2B73F394-FA60-4798-968D-EC668B7A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44450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INDEPENDENT ASSOCIATIONS BETWEEN LIVER FAT, INTRA-ABDOMINAL FAT </a:t>
            </a:r>
            <a:r>
              <a:rPr lang="fr-CA" altLang="fr-FR" sz="2000">
                <a:solidFill>
                  <a:schemeClr val="tx1"/>
                </a:solidFill>
              </a:rPr>
              <a:t>AND CARDIOMETABOLIC RISK</a:t>
            </a:r>
            <a:endParaRPr lang="fr-FR" altLang="fr-FR" sz="2000">
              <a:solidFill>
                <a:schemeClr val="tx1"/>
              </a:solidFill>
            </a:endParaRPr>
          </a:p>
        </p:txBody>
      </p:sp>
      <p:pic>
        <p:nvPicPr>
          <p:cNvPr id="19460" name="Image 5" descr="at.png">
            <a:extLst>
              <a:ext uri="{FF2B5EF4-FFF2-40B4-BE49-F238E27FC236}">
                <a16:creationId xmlns:a16="http://schemas.microsoft.com/office/drawing/2014/main" id="{81E87929-02B2-4E49-A1A9-FC9D6BEF2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175" y="4071938"/>
            <a:ext cx="18383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Image 6" descr="foie.png">
            <a:extLst>
              <a:ext uri="{FF2B5EF4-FFF2-40B4-BE49-F238E27FC236}">
                <a16:creationId xmlns:a16="http://schemas.microsoft.com/office/drawing/2014/main" id="{C91792DE-4050-4F72-8AA8-22101BD60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1519238"/>
            <a:ext cx="2259013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c 7">
            <a:extLst>
              <a:ext uri="{FF2B5EF4-FFF2-40B4-BE49-F238E27FC236}">
                <a16:creationId xmlns:a16="http://schemas.microsoft.com/office/drawing/2014/main" id="{F0F530E7-5C98-49BC-90C1-4FE5E6A2D4C8}"/>
              </a:ext>
            </a:extLst>
          </p:cNvPr>
          <p:cNvSpPr/>
          <p:nvPr/>
        </p:nvSpPr>
        <p:spPr>
          <a:xfrm rot="19507944">
            <a:off x="1252538" y="2081213"/>
            <a:ext cx="1973262" cy="585787"/>
          </a:xfrm>
          <a:prstGeom prst="arc">
            <a:avLst>
              <a:gd name="adj1" fmla="val 11255032"/>
              <a:gd name="adj2" fmla="val 21264488"/>
            </a:avLst>
          </a:prstGeom>
          <a:ln w="730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7FCFAB12-E307-4769-A0A4-3E555E61F05E}"/>
              </a:ext>
            </a:extLst>
          </p:cNvPr>
          <p:cNvSpPr/>
          <p:nvPr/>
        </p:nvSpPr>
        <p:spPr>
          <a:xfrm flipH="1">
            <a:off x="5880100" y="3146425"/>
            <a:ext cx="2959100" cy="636588"/>
          </a:xfrm>
          <a:prstGeom prst="snip1Rect">
            <a:avLst>
              <a:gd name="adj" fmla="val 12015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88" algn="ctr">
              <a:defRPr/>
            </a:pPr>
            <a:r>
              <a:rPr lang="fr-CA" sz="2000" b="1" dirty="0" err="1"/>
              <a:t>Cardiometabolic</a:t>
            </a:r>
            <a:endParaRPr lang="fr-CA" sz="2000" b="1" dirty="0"/>
          </a:p>
          <a:p>
            <a:pPr algn="ctr">
              <a:defRPr/>
            </a:pPr>
            <a:r>
              <a:rPr lang="fr-CA" sz="2000" b="1" dirty="0"/>
              <a:t> </a:t>
            </a:r>
            <a:r>
              <a:rPr lang="fr-CA" sz="2000" b="1" dirty="0" err="1"/>
              <a:t>Risk</a:t>
            </a:r>
            <a:endParaRPr lang="fr-CA" sz="2000" b="1" dirty="0"/>
          </a:p>
        </p:txBody>
      </p:sp>
      <p:pic>
        <p:nvPicPr>
          <p:cNvPr id="19464" name="Image 13" descr="fleche_haut.png">
            <a:extLst>
              <a:ext uri="{FF2B5EF4-FFF2-40B4-BE49-F238E27FC236}">
                <a16:creationId xmlns:a16="http://schemas.microsoft.com/office/drawing/2014/main" id="{B652C39B-C14B-4AAC-8F94-A90FB8C601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3308350"/>
            <a:ext cx="3762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6863A336-5F87-405B-A857-5E4B76C2FC47}"/>
              </a:ext>
            </a:extLst>
          </p:cNvPr>
          <p:cNvSpPr/>
          <p:nvPr/>
        </p:nvSpPr>
        <p:spPr>
          <a:xfrm rot="2154014">
            <a:off x="5538788" y="2081213"/>
            <a:ext cx="1973262" cy="585787"/>
          </a:xfrm>
          <a:prstGeom prst="arc">
            <a:avLst>
              <a:gd name="adj1" fmla="val 11255032"/>
              <a:gd name="adj2" fmla="val 21264488"/>
            </a:avLst>
          </a:prstGeom>
          <a:ln w="730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7EC870-40D0-402E-B5A0-04A77289E2AA}"/>
              </a:ext>
            </a:extLst>
          </p:cNvPr>
          <p:cNvSpPr/>
          <p:nvPr/>
        </p:nvSpPr>
        <p:spPr>
          <a:xfrm rot="19347505" flipV="1">
            <a:off x="5502275" y="4295775"/>
            <a:ext cx="1974850" cy="777875"/>
          </a:xfrm>
          <a:prstGeom prst="arc">
            <a:avLst>
              <a:gd name="adj1" fmla="val 11255032"/>
              <a:gd name="adj2" fmla="val 21264488"/>
            </a:avLst>
          </a:prstGeom>
          <a:ln w="730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734C72C-8EE3-4BB2-ADA3-59C5636AB04B}"/>
              </a:ext>
            </a:extLst>
          </p:cNvPr>
          <p:cNvSpPr/>
          <p:nvPr/>
        </p:nvSpPr>
        <p:spPr>
          <a:xfrm rot="1932289" flipV="1">
            <a:off x="1289050" y="4214813"/>
            <a:ext cx="1973263" cy="777875"/>
          </a:xfrm>
          <a:prstGeom prst="arc">
            <a:avLst>
              <a:gd name="adj1" fmla="val 11255032"/>
              <a:gd name="adj2" fmla="val 21264488"/>
            </a:avLst>
          </a:prstGeom>
          <a:ln w="730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4" name="Cube 13">
            <a:extLst>
              <a:ext uri="{FF2B5EF4-FFF2-40B4-BE49-F238E27FC236}">
                <a16:creationId xmlns:a16="http://schemas.microsoft.com/office/drawing/2014/main" id="{A4D4E34A-FFE2-4367-AAE7-4B14AFF30386}"/>
              </a:ext>
            </a:extLst>
          </p:cNvPr>
          <p:cNvSpPr/>
          <p:nvPr/>
        </p:nvSpPr>
        <p:spPr>
          <a:xfrm>
            <a:off x="3352800" y="985838"/>
            <a:ext cx="1846263" cy="538162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Increased</a:t>
            </a:r>
            <a:r>
              <a:rPr lang="fr-CA" sz="1600" b="1" dirty="0">
                <a:solidFill>
                  <a:schemeClr val="tx1"/>
                </a:solidFill>
              </a:rPr>
              <a:t> </a:t>
            </a:r>
            <a:r>
              <a:rPr lang="fr-CA" sz="1600" b="1" dirty="0" err="1">
                <a:solidFill>
                  <a:schemeClr val="tx1"/>
                </a:solidFill>
              </a:rPr>
              <a:t>liver</a:t>
            </a:r>
            <a:r>
              <a:rPr lang="fr-CA" sz="1600" b="1" dirty="0">
                <a:solidFill>
                  <a:schemeClr val="tx1"/>
                </a:solidFill>
              </a:rPr>
              <a:t> fat</a:t>
            </a:r>
          </a:p>
          <a:p>
            <a:pPr algn="ctr">
              <a:defRPr/>
            </a:pPr>
            <a:r>
              <a:rPr lang="fr-CA" sz="1600" b="1" dirty="0" err="1">
                <a:solidFill>
                  <a:schemeClr val="tx1"/>
                </a:solidFill>
              </a:rPr>
              <a:t>deposition</a:t>
            </a:r>
            <a:endParaRPr lang="fr-CA" sz="1600" b="1" dirty="0">
              <a:solidFill>
                <a:schemeClr val="tx1"/>
              </a:solidFill>
            </a:endParaRPr>
          </a:p>
        </p:txBody>
      </p:sp>
      <p:sp>
        <p:nvSpPr>
          <p:cNvPr id="15" name="Cube 14">
            <a:extLst>
              <a:ext uri="{FF2B5EF4-FFF2-40B4-BE49-F238E27FC236}">
                <a16:creationId xmlns:a16="http://schemas.microsoft.com/office/drawing/2014/main" id="{8A3219A3-A0FC-4505-BD7B-8907E4ABF199}"/>
              </a:ext>
            </a:extLst>
          </p:cNvPr>
          <p:cNvSpPr/>
          <p:nvPr/>
        </p:nvSpPr>
        <p:spPr>
          <a:xfrm>
            <a:off x="2447925" y="4232275"/>
            <a:ext cx="2365375" cy="482600"/>
          </a:xfrm>
          <a:prstGeom prst="cube">
            <a:avLst>
              <a:gd name="adj" fmla="val 4310"/>
            </a:avLst>
          </a:prstGeom>
          <a:solidFill>
            <a:schemeClr val="bg1">
              <a:alpha val="47000"/>
            </a:schemeClr>
          </a:solidFill>
          <a:ln w="317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sz="1300" b="1" dirty="0" err="1">
                <a:solidFill>
                  <a:schemeClr val="tx1"/>
                </a:solidFill>
              </a:rPr>
              <a:t>Expanded</a:t>
            </a:r>
            <a:r>
              <a:rPr lang="fr-CA" sz="1300" b="1" dirty="0">
                <a:solidFill>
                  <a:schemeClr val="tx1"/>
                </a:solidFill>
              </a:rPr>
              <a:t> intra-abdominal</a:t>
            </a:r>
          </a:p>
          <a:p>
            <a:pPr algn="ctr">
              <a:defRPr/>
            </a:pPr>
            <a:r>
              <a:rPr lang="fr-CA" sz="1300" b="1" dirty="0">
                <a:solidFill>
                  <a:schemeClr val="tx1"/>
                </a:solidFill>
              </a:rPr>
              <a:t>fat </a:t>
            </a:r>
            <a:r>
              <a:rPr lang="fr-CA" sz="1300" b="1" dirty="0" err="1">
                <a:solidFill>
                  <a:schemeClr val="tx1"/>
                </a:solidFill>
              </a:rPr>
              <a:t>depot</a:t>
            </a:r>
            <a:endParaRPr lang="fr-CA" sz="1300" b="1" dirty="0">
              <a:solidFill>
                <a:schemeClr val="tx1"/>
              </a:solidFill>
            </a:endParaRPr>
          </a:p>
        </p:txBody>
      </p:sp>
      <p:sp>
        <p:nvSpPr>
          <p:cNvPr id="16" name="Flèche droite 15">
            <a:extLst>
              <a:ext uri="{FF2B5EF4-FFF2-40B4-BE49-F238E27FC236}">
                <a16:creationId xmlns:a16="http://schemas.microsoft.com/office/drawing/2014/main" id="{CAF480C2-878C-4E79-8B89-C1B6C45FE282}"/>
              </a:ext>
            </a:extLst>
          </p:cNvPr>
          <p:cNvSpPr/>
          <p:nvPr/>
        </p:nvSpPr>
        <p:spPr>
          <a:xfrm rot="16200000">
            <a:off x="3805238" y="3114675"/>
            <a:ext cx="1004888" cy="744537"/>
          </a:xfrm>
          <a:prstGeom prst="rightArrow">
            <a:avLst/>
          </a:prstGeom>
          <a:solidFill>
            <a:srgbClr val="CCECFF"/>
          </a:solidFill>
          <a:ln>
            <a:solidFill>
              <a:srgbClr val="6B8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19471" name="ZoneTexte 16">
            <a:extLst>
              <a:ext uri="{FF2B5EF4-FFF2-40B4-BE49-F238E27FC236}">
                <a16:creationId xmlns:a16="http://schemas.microsoft.com/office/drawing/2014/main" id="{C5DCB096-A24E-4FDA-84C3-F5D4F8AF1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0825" y="3209925"/>
            <a:ext cx="46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36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Rogner un rectangle à un seul coin 17">
            <a:extLst>
              <a:ext uri="{FF2B5EF4-FFF2-40B4-BE49-F238E27FC236}">
                <a16:creationId xmlns:a16="http://schemas.microsoft.com/office/drawing/2014/main" id="{EFE7F753-3AC3-42D7-8BF0-E7A190159E6B}"/>
              </a:ext>
            </a:extLst>
          </p:cNvPr>
          <p:cNvSpPr/>
          <p:nvPr/>
        </p:nvSpPr>
        <p:spPr>
          <a:xfrm flipH="1">
            <a:off x="313760" y="3030072"/>
            <a:ext cx="1264027" cy="932330"/>
          </a:xfrm>
          <a:prstGeom prst="snip1Rect">
            <a:avLst>
              <a:gd name="adj" fmla="val 8586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rIns="72000" anchor="ctr"/>
          <a:lstStyle/>
          <a:p>
            <a:pPr algn="ctr">
              <a:defRPr/>
            </a:pPr>
            <a:r>
              <a:rPr lang="fr-CA" b="1" kern="100" dirty="0">
                <a:solidFill>
                  <a:schemeClr val="tx1"/>
                </a:solidFill>
              </a:rPr>
              <a:t>Positive</a:t>
            </a:r>
          </a:p>
          <a:p>
            <a:pPr algn="ctr">
              <a:defRPr/>
            </a:pPr>
            <a:r>
              <a:rPr lang="fr-CA" b="1" kern="100" dirty="0" err="1">
                <a:solidFill>
                  <a:schemeClr val="tx1"/>
                </a:solidFill>
              </a:rPr>
              <a:t>Energy</a:t>
            </a:r>
            <a:endParaRPr lang="fr-CA" b="1" kern="1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CA" b="1" kern="100" dirty="0">
                <a:solidFill>
                  <a:schemeClr val="tx1"/>
                </a:solidFill>
              </a:rPr>
              <a:t>Balance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7068</TotalTime>
  <Words>26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INDEPENDENT ASSOCIATIONS BETWEEN LIVER FAT, INTRA-ABDOMINAL FAT AND CARDIOMETABOLIC 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440</cp:revision>
  <dcterms:created xsi:type="dcterms:W3CDTF">2007-08-27T23:55:38Z</dcterms:created>
  <dcterms:modified xsi:type="dcterms:W3CDTF">2022-12-01T13:12:32Z</dcterms:modified>
</cp:coreProperties>
</file>