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059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F00E814E-FB1C-44B0-9810-047B350313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90C00305-E14A-4CC6-8076-FCA55891BA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C1FEEDB4-B822-4FEC-9725-296412D1578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F5F290EA-9452-4638-B69F-63A69A16E0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58E22B2-CD9D-48D5-BF68-FB17503A8D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B913FA43-B1AF-4C3D-93E3-F4349DA4C0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F0A21305-DE9D-444D-9D54-F677FD75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AB79229B-D32F-474D-A78E-9DD6EB3155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535DF2BD-AFEB-4B6E-8B97-CE289B9D2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>
            <a:extLst>
              <a:ext uri="{FF2B5EF4-FFF2-40B4-BE49-F238E27FC236}">
                <a16:creationId xmlns:a16="http://schemas.microsoft.com/office/drawing/2014/main" id="{ACA7008F-D269-49FC-A119-AA0AE5CC4D4F}"/>
              </a:ext>
            </a:extLst>
          </p:cNvPr>
          <p:cNvSpPr/>
          <p:nvPr/>
        </p:nvSpPr>
        <p:spPr>
          <a:xfrm>
            <a:off x="195263" y="1393825"/>
            <a:ext cx="3875087" cy="806450"/>
          </a:xfrm>
          <a:prstGeom prst="cube">
            <a:avLst>
              <a:gd name="adj" fmla="val 692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Try to have at least 5 servings of vegetables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and 5 servings of fruit per day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5" name="Rogner un rectangle à un seul coin 4">
            <a:extLst>
              <a:ext uri="{FF2B5EF4-FFF2-40B4-BE49-F238E27FC236}">
                <a16:creationId xmlns:a16="http://schemas.microsoft.com/office/drawing/2014/main" id="{D2820A4E-E6A4-4563-9E22-B5A13CECEB61}"/>
              </a:ext>
            </a:extLst>
          </p:cNvPr>
          <p:cNvSpPr/>
          <p:nvPr/>
        </p:nvSpPr>
        <p:spPr>
          <a:xfrm flipH="1">
            <a:off x="390525" y="1362075"/>
            <a:ext cx="2047875" cy="198438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i="1" dirty="0" err="1"/>
              <a:t>Vegetables</a:t>
            </a:r>
            <a:r>
              <a:rPr lang="fr-CA" sz="1200" b="1" i="1" dirty="0"/>
              <a:t> and fruits</a:t>
            </a:r>
            <a:endParaRPr lang="fr-CA" sz="1200" b="1" dirty="0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42AFE4F1-25C6-4F59-B9DF-6F8F62DCDA25}"/>
              </a:ext>
            </a:extLst>
          </p:cNvPr>
          <p:cNvSpPr/>
          <p:nvPr/>
        </p:nvSpPr>
        <p:spPr>
          <a:xfrm>
            <a:off x="4125913" y="1393825"/>
            <a:ext cx="4859337" cy="806450"/>
          </a:xfrm>
          <a:prstGeom prst="cube">
            <a:avLst>
              <a:gd name="adj" fmla="val 8033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Fresh or frozen vegetables and fruits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Dried</a:t>
            </a:r>
            <a:r>
              <a:rPr lang="fr-CA" sz="1050" dirty="0">
                <a:solidFill>
                  <a:schemeClr val="tx1"/>
                </a:solidFill>
              </a:rPr>
              <a:t> fruits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Add vegetables to salads and soups</a:t>
            </a:r>
            <a:endParaRPr lang="fr-CA" sz="1050" b="1" dirty="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E68FA806-7965-4D41-A96B-77744AD11861}"/>
              </a:ext>
            </a:extLst>
          </p:cNvPr>
          <p:cNvGrpSpPr>
            <a:grpSpLocks/>
          </p:cNvGrpSpPr>
          <p:nvPr/>
        </p:nvGrpSpPr>
        <p:grpSpPr bwMode="auto">
          <a:xfrm>
            <a:off x="322263" y="1000125"/>
            <a:ext cx="2616200" cy="320675"/>
            <a:chOff x="2270" y="726"/>
            <a:chExt cx="1524" cy="511"/>
          </a:xfrm>
        </p:grpSpPr>
        <p:sp>
          <p:nvSpPr>
            <p:cNvPr id="2071" name="Rectangle 34">
              <a:extLst>
                <a:ext uri="{FF2B5EF4-FFF2-40B4-BE49-F238E27FC236}">
                  <a16:creationId xmlns:a16="http://schemas.microsoft.com/office/drawing/2014/main" id="{6E3A9586-A39A-4BCF-BDF5-D8504B95E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726"/>
              <a:ext cx="148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 </a:t>
              </a:r>
              <a:r>
                <a:rPr lang="fr-CA" altLang="fr-FR" sz="1600" b="1"/>
                <a:t>Food groups</a:t>
              </a:r>
              <a:r>
                <a:rPr lang="en-US" altLang="fr-FR" sz="1600" b="1"/>
                <a:t> </a:t>
              </a:r>
            </a:p>
          </p:txBody>
        </p:sp>
        <p:sp>
          <p:nvSpPr>
            <p:cNvPr id="2072" name="Rectangle 35">
              <a:extLst>
                <a:ext uri="{FF2B5EF4-FFF2-40B4-BE49-F238E27FC236}">
                  <a16:creationId xmlns:a16="http://schemas.microsoft.com/office/drawing/2014/main" id="{39C03E8A-A8D0-4112-A402-B5FCDB281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" y="727"/>
              <a:ext cx="43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6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3FE8A751-34C9-4C0F-B23F-2D90F9A0C068}"/>
              </a:ext>
            </a:extLst>
          </p:cNvPr>
          <p:cNvGrpSpPr>
            <a:grpSpLocks/>
          </p:cNvGrpSpPr>
          <p:nvPr/>
        </p:nvGrpSpPr>
        <p:grpSpPr bwMode="auto">
          <a:xfrm>
            <a:off x="4281488" y="1000125"/>
            <a:ext cx="2619375" cy="320675"/>
            <a:chOff x="2267" y="726"/>
            <a:chExt cx="1527" cy="511"/>
          </a:xfrm>
        </p:grpSpPr>
        <p:sp>
          <p:nvSpPr>
            <p:cNvPr id="2069" name="Rectangle 34">
              <a:extLst>
                <a:ext uri="{FF2B5EF4-FFF2-40B4-BE49-F238E27FC236}">
                  <a16:creationId xmlns:a16="http://schemas.microsoft.com/office/drawing/2014/main" id="{F7EBCDA8-B09B-431C-A167-03B87F145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726"/>
              <a:ext cx="148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 </a:t>
              </a:r>
              <a:r>
                <a:rPr lang="fr-CA" altLang="fr-FR" sz="1600" b="1"/>
                <a:t>Choose</a:t>
              </a:r>
              <a:r>
                <a:rPr lang="en-US" altLang="fr-FR" sz="1600" b="1"/>
                <a:t> </a:t>
              </a:r>
            </a:p>
          </p:txBody>
        </p:sp>
        <p:sp>
          <p:nvSpPr>
            <p:cNvPr id="2070" name="Rectangle 35">
              <a:extLst>
                <a:ext uri="{FF2B5EF4-FFF2-40B4-BE49-F238E27FC236}">
                  <a16:creationId xmlns:a16="http://schemas.microsoft.com/office/drawing/2014/main" id="{5FE0A7F9-7074-44EF-9C78-1A6DB7C41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727"/>
              <a:ext cx="44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600" b="1"/>
            </a:p>
          </p:txBody>
        </p:sp>
      </p:grpSp>
      <p:sp>
        <p:nvSpPr>
          <p:cNvPr id="14" name="Cube 13">
            <a:extLst>
              <a:ext uri="{FF2B5EF4-FFF2-40B4-BE49-F238E27FC236}">
                <a16:creationId xmlns:a16="http://schemas.microsoft.com/office/drawing/2014/main" id="{BEB1619C-CAB2-457A-8FFE-E5A562A99B80}"/>
              </a:ext>
            </a:extLst>
          </p:cNvPr>
          <p:cNvSpPr/>
          <p:nvPr/>
        </p:nvSpPr>
        <p:spPr>
          <a:xfrm>
            <a:off x="195263" y="2317750"/>
            <a:ext cx="3875087" cy="806450"/>
          </a:xfrm>
          <a:prstGeom prst="cube">
            <a:avLst>
              <a:gd name="adj" fmla="val 9144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Choose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whole</a:t>
            </a:r>
            <a:r>
              <a:rPr lang="fr-CA" sz="1050" dirty="0">
                <a:solidFill>
                  <a:schemeClr val="tx1"/>
                </a:solidFill>
              </a:rPr>
              <a:t> grain </a:t>
            </a:r>
            <a:r>
              <a:rPr lang="fr-CA" sz="1050" dirty="0" err="1">
                <a:solidFill>
                  <a:schemeClr val="tx1"/>
                </a:solidFill>
              </a:rPr>
              <a:t>cereals</a:t>
            </a: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B6DCB815-833F-48EB-B805-A05A47181438}"/>
              </a:ext>
            </a:extLst>
          </p:cNvPr>
          <p:cNvSpPr/>
          <p:nvPr/>
        </p:nvSpPr>
        <p:spPr>
          <a:xfrm flipH="1">
            <a:off x="390525" y="2303463"/>
            <a:ext cx="2047875" cy="198437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i="1" dirty="0"/>
              <a:t>Grain </a:t>
            </a:r>
            <a:r>
              <a:rPr lang="fr-CA" sz="1200" b="1" i="1" dirty="0" err="1"/>
              <a:t>products</a:t>
            </a:r>
            <a:endParaRPr lang="fr-CA" sz="1200" b="1" dirty="0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3FACD1DA-B306-4C72-8E42-8436DE32D730}"/>
              </a:ext>
            </a:extLst>
          </p:cNvPr>
          <p:cNvSpPr/>
          <p:nvPr/>
        </p:nvSpPr>
        <p:spPr>
          <a:xfrm>
            <a:off x="195263" y="3313113"/>
            <a:ext cx="3875087" cy="1066800"/>
          </a:xfrm>
          <a:prstGeom prst="cube">
            <a:avLst>
              <a:gd name="adj" fmla="val 5755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Check the % milk fat (M.F.) on labels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4C095EFF-7CDD-4A31-B708-BF1D11A68972}"/>
              </a:ext>
            </a:extLst>
          </p:cNvPr>
          <p:cNvSpPr/>
          <p:nvPr/>
        </p:nvSpPr>
        <p:spPr>
          <a:xfrm flipH="1">
            <a:off x="390525" y="3290888"/>
            <a:ext cx="2047875" cy="198437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i="1" dirty="0"/>
              <a:t>Milk and alternatives</a:t>
            </a:r>
            <a:endParaRPr lang="fr-CA" sz="1200" b="1" dirty="0"/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66227C37-8BA1-4AD8-A386-2E3B12612DBB}"/>
              </a:ext>
            </a:extLst>
          </p:cNvPr>
          <p:cNvSpPr/>
          <p:nvPr/>
        </p:nvSpPr>
        <p:spPr>
          <a:xfrm>
            <a:off x="4125913" y="2308225"/>
            <a:ext cx="4859337" cy="825500"/>
          </a:xfrm>
          <a:prstGeom prst="cube">
            <a:avLst>
              <a:gd name="adj" fmla="val 9217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Whole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wheat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bread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pumpernickel</a:t>
            </a:r>
            <a:r>
              <a:rPr lang="fr-CA" sz="1050" dirty="0">
                <a:solidFill>
                  <a:schemeClr val="tx1"/>
                </a:solidFill>
              </a:rPr>
              <a:t>, rye, pita, </a:t>
            </a:r>
            <a:r>
              <a:rPr lang="fr-CA" sz="1050" dirty="0" err="1">
                <a:solidFill>
                  <a:schemeClr val="tx1"/>
                </a:solidFill>
              </a:rPr>
              <a:t>rolls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bagels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homemade</a:t>
            </a:r>
            <a:r>
              <a:rPr lang="fr-CA" sz="1050" dirty="0">
                <a:solidFill>
                  <a:schemeClr val="tx1"/>
                </a:solidFill>
              </a:rPr>
              <a:t> muffins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Whole grain cereal, oatmeal, bran flakes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Saltine crackers, breadsticks, rice cakes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Whole</a:t>
            </a:r>
            <a:r>
              <a:rPr lang="fr-CA" sz="1050" dirty="0">
                <a:solidFill>
                  <a:schemeClr val="tx1"/>
                </a:solidFill>
              </a:rPr>
              <a:t> grain </a:t>
            </a:r>
            <a:r>
              <a:rPr lang="fr-CA" sz="1050" dirty="0" err="1">
                <a:solidFill>
                  <a:schemeClr val="tx1"/>
                </a:solidFill>
              </a:rPr>
              <a:t>pasta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rice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barley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D50B8425-BFD9-4585-B95B-BF492B67C700}"/>
              </a:ext>
            </a:extLst>
          </p:cNvPr>
          <p:cNvSpPr/>
          <p:nvPr/>
        </p:nvSpPr>
        <p:spPr>
          <a:xfrm>
            <a:off x="4125913" y="3313113"/>
            <a:ext cx="4859337" cy="1066800"/>
          </a:xfrm>
          <a:prstGeom prst="cube">
            <a:avLst>
              <a:gd name="adj" fmla="val 5755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Skim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milk</a:t>
            </a:r>
            <a:r>
              <a:rPr lang="fr-CA" sz="1050" dirty="0">
                <a:solidFill>
                  <a:schemeClr val="tx1"/>
                </a:solidFill>
              </a:rPr>
              <a:t>, 1% </a:t>
            </a:r>
            <a:r>
              <a:rPr lang="fr-CA" sz="1050" dirty="0" err="1">
                <a:solidFill>
                  <a:schemeClr val="tx1"/>
                </a:solidFill>
              </a:rPr>
              <a:t>milk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Buttermilk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skim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milk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powder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Yogurt</a:t>
            </a:r>
            <a:r>
              <a:rPr lang="fr-CA" sz="1050" dirty="0">
                <a:solidFill>
                  <a:schemeClr val="tx1"/>
                </a:solidFill>
              </a:rPr>
              <a:t> &lt; 1% M.F.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Cheese</a:t>
            </a:r>
            <a:r>
              <a:rPr lang="fr-CA" sz="1050" dirty="0">
                <a:solidFill>
                  <a:schemeClr val="tx1"/>
                </a:solidFill>
              </a:rPr>
              <a:t> &lt; 15% M.F.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Fortified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soy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beverage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0" name="Cube 19">
            <a:extLst>
              <a:ext uri="{FF2B5EF4-FFF2-40B4-BE49-F238E27FC236}">
                <a16:creationId xmlns:a16="http://schemas.microsoft.com/office/drawing/2014/main" id="{7F101A6E-771E-41C1-BA9B-2AF55B67FE4A}"/>
              </a:ext>
            </a:extLst>
          </p:cNvPr>
          <p:cNvSpPr/>
          <p:nvPr/>
        </p:nvSpPr>
        <p:spPr>
          <a:xfrm>
            <a:off x="195263" y="4513263"/>
            <a:ext cx="3875087" cy="754062"/>
          </a:xfrm>
          <a:prstGeom prst="cube">
            <a:avLst>
              <a:gd name="adj" fmla="val 8276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Choose fat-free cooking methods: BBQ, bake, braise,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broil, roast, sauté in tomato sauce, broth, or lemon juice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E61412A2-7EC7-4948-BEFD-F0750C449C4B}"/>
              </a:ext>
            </a:extLst>
          </p:cNvPr>
          <p:cNvSpPr/>
          <p:nvPr/>
        </p:nvSpPr>
        <p:spPr>
          <a:xfrm flipH="1">
            <a:off x="390525" y="4483100"/>
            <a:ext cx="2047875" cy="196850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i="1" dirty="0" err="1"/>
              <a:t>Meat</a:t>
            </a:r>
            <a:r>
              <a:rPr lang="fr-CA" sz="1200" b="1" i="1" dirty="0"/>
              <a:t> and alternatives</a:t>
            </a:r>
            <a:endParaRPr lang="fr-CA" sz="1200" b="1" dirty="0"/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BBAC23A3-AECE-4084-974D-29B4B3DF7899}"/>
              </a:ext>
            </a:extLst>
          </p:cNvPr>
          <p:cNvSpPr/>
          <p:nvPr/>
        </p:nvSpPr>
        <p:spPr>
          <a:xfrm>
            <a:off x="4125913" y="4513263"/>
            <a:ext cx="4859337" cy="754062"/>
          </a:xfrm>
          <a:prstGeom prst="cube">
            <a:avLst>
              <a:gd name="adj" fmla="val 8276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Chicken or turkey without the skin, lean cuts of veal, beef, lamb, pork, fish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Legumes: chick peas, lentils, peas, navy beans, kidney beans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n-NO" sz="1050" dirty="0">
                <a:solidFill>
                  <a:schemeClr val="tx1"/>
                </a:solidFill>
              </a:rPr>
              <a:t>Tofu, natural peanut butter, eggs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98897882-FDB8-4C0A-AECB-505CB5DAEFE2}"/>
              </a:ext>
            </a:extLst>
          </p:cNvPr>
          <p:cNvSpPr/>
          <p:nvPr/>
        </p:nvSpPr>
        <p:spPr>
          <a:xfrm>
            <a:off x="195263" y="5405438"/>
            <a:ext cx="3875087" cy="754062"/>
          </a:xfrm>
          <a:prstGeom prst="cube">
            <a:avLst>
              <a:gd name="adj" fmla="val 8276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Avoid saturated fat from butter, shortening,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tropical oils, and trans fats*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4" name="Rogner un rectangle à un seul coin 23">
            <a:extLst>
              <a:ext uri="{FF2B5EF4-FFF2-40B4-BE49-F238E27FC236}">
                <a16:creationId xmlns:a16="http://schemas.microsoft.com/office/drawing/2014/main" id="{BC42AC05-885C-4967-AA55-D7D49AF22E63}"/>
              </a:ext>
            </a:extLst>
          </p:cNvPr>
          <p:cNvSpPr/>
          <p:nvPr/>
        </p:nvSpPr>
        <p:spPr>
          <a:xfrm flipH="1">
            <a:off x="390525" y="5368925"/>
            <a:ext cx="2047875" cy="198438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i="1" dirty="0"/>
              <a:t>Fat and </a:t>
            </a:r>
            <a:r>
              <a:rPr lang="fr-CA" sz="1200" b="1" i="1" dirty="0" err="1"/>
              <a:t>oils</a:t>
            </a:r>
            <a:endParaRPr lang="fr-CA" sz="1200" b="1" dirty="0"/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698B9D5E-1558-43D5-8910-9A91BD1D4C05}"/>
              </a:ext>
            </a:extLst>
          </p:cNvPr>
          <p:cNvSpPr/>
          <p:nvPr/>
        </p:nvSpPr>
        <p:spPr>
          <a:xfrm>
            <a:off x="4125913" y="5405438"/>
            <a:ext cx="4859337" cy="754062"/>
          </a:xfrm>
          <a:prstGeom prst="cube">
            <a:avLst>
              <a:gd name="adj" fmla="val 8276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Vegetable</a:t>
            </a:r>
            <a:r>
              <a:rPr lang="fr-CA" sz="1050" dirty="0">
                <a:solidFill>
                  <a:schemeClr val="tx1"/>
                </a:solidFill>
              </a:rPr>
              <a:t> </a:t>
            </a:r>
            <a:r>
              <a:rPr lang="fr-CA" sz="1050" dirty="0" err="1">
                <a:solidFill>
                  <a:schemeClr val="tx1"/>
                </a:solidFill>
              </a:rPr>
              <a:t>oils</a:t>
            </a:r>
            <a:r>
              <a:rPr lang="fr-CA" sz="1050" dirty="0">
                <a:solidFill>
                  <a:schemeClr val="tx1"/>
                </a:solidFill>
              </a:rPr>
              <a:t>: olive, canola, corn, </a:t>
            </a:r>
            <a:r>
              <a:rPr lang="fr-CA" sz="1050" dirty="0" err="1">
                <a:solidFill>
                  <a:schemeClr val="tx1"/>
                </a:solidFill>
              </a:rPr>
              <a:t>soybean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safflower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sesame</a:t>
            </a:r>
            <a:r>
              <a:rPr lang="fr-CA" sz="1050" dirty="0">
                <a:solidFill>
                  <a:schemeClr val="tx1"/>
                </a:solidFill>
              </a:rPr>
              <a:t>, </a:t>
            </a:r>
            <a:r>
              <a:rPr lang="fr-CA" sz="1050" dirty="0" err="1">
                <a:solidFill>
                  <a:schemeClr val="tx1"/>
                </a:solidFill>
              </a:rPr>
              <a:t>flaxseed</a:t>
            </a:r>
            <a:endParaRPr lang="fr-CA" sz="105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>
                <a:solidFill>
                  <a:schemeClr val="tx1"/>
                </a:solidFill>
              </a:rPr>
              <a:t>Non-</a:t>
            </a:r>
            <a:r>
              <a:rPr lang="fr-CA" sz="1050" dirty="0" err="1">
                <a:solidFill>
                  <a:schemeClr val="tx1"/>
                </a:solidFill>
              </a:rPr>
              <a:t>hydrogenated</a:t>
            </a:r>
            <a:r>
              <a:rPr lang="fr-CA" sz="1050" dirty="0">
                <a:solidFill>
                  <a:schemeClr val="tx1"/>
                </a:solidFill>
              </a:rPr>
              <a:t> margarine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50" dirty="0" err="1">
                <a:solidFill>
                  <a:schemeClr val="tx1"/>
                </a:solidFill>
              </a:rPr>
              <a:t>Nuts</a:t>
            </a:r>
            <a:r>
              <a:rPr lang="fr-CA" sz="1050" dirty="0">
                <a:solidFill>
                  <a:schemeClr val="tx1"/>
                </a:solidFill>
              </a:rPr>
              <a:t> and </a:t>
            </a:r>
            <a:r>
              <a:rPr lang="fr-CA" sz="1050" dirty="0" err="1">
                <a:solidFill>
                  <a:schemeClr val="tx1"/>
                </a:solidFill>
              </a:rPr>
              <a:t>seeds</a:t>
            </a:r>
            <a:endParaRPr lang="fr-CA" sz="1050" b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381A53-0BF2-46D0-B5ED-86BFDC03CEB6}"/>
              </a:ext>
            </a:extLst>
          </p:cNvPr>
          <p:cNvSpPr/>
          <p:nvPr/>
        </p:nvSpPr>
        <p:spPr>
          <a:xfrm>
            <a:off x="4089400" y="6257925"/>
            <a:ext cx="4979988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*To reduce the amount of trans fats you eat, choose fewer crackers, cookies and pastries made with shortening and select soft, non-hydrogenated margarines</a:t>
            </a:r>
            <a:endParaRPr lang="fr-CA" sz="1050" dirty="0">
              <a:latin typeface="+mn-lt"/>
            </a:endParaRPr>
          </a:p>
        </p:txBody>
      </p:sp>
      <p:sp>
        <p:nvSpPr>
          <p:cNvPr id="2068" name="Titre 35">
            <a:extLst>
              <a:ext uri="{FF2B5EF4-FFF2-40B4-BE49-F238E27FC236}">
                <a16:creationId xmlns:a16="http://schemas.microsoft.com/office/drawing/2014/main" id="{CB862228-624A-4E33-BB7E-97F52CFAB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905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KEY FEATURES OF A "SENSIBLE" DIET FOR ACHIEVING</a:t>
            </a:r>
            <a:br>
              <a:rPr lang="en-US" altLang="fr-FR" sz="2000">
                <a:solidFill>
                  <a:schemeClr val="tx1"/>
                </a:solidFill>
              </a:rPr>
            </a:br>
            <a:r>
              <a:rPr lang="fr-CA" altLang="fr-FR" sz="2000">
                <a:solidFill>
                  <a:schemeClr val="tx1"/>
                </a:solidFill>
              </a:rPr>
              <a:t>CARDIOMETABOLIC HEALTH</a:t>
            </a:r>
            <a:endParaRPr lang="fr-FR" altLang="fr-FR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274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KEY FEATURES OF A "SENSIBLE" DIET FOR ACHIEVING CARDIOMETABOLIC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KEY FEATURES OF A "SENSIBLE" DIET FOR ACHIEVING_x000d_CARDIOMETABOLIC HEALTH</dc:description>
  <cp:lastModifiedBy>Isabelle Martineau</cp:lastModifiedBy>
  <cp:revision>427</cp:revision>
  <dcterms:created xsi:type="dcterms:W3CDTF">2007-08-27T23:55:38Z</dcterms:created>
  <dcterms:modified xsi:type="dcterms:W3CDTF">2022-12-01T13:07:26Z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KEY FEATURES OF A "SENSIBLE" DIET FOR ACHIEVING_x000d_CARDIOMETABOLIC HEALTH</vt:lpwstr>
  </property>
</Properties>
</file>