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D8B3EB02-E691-4647-910D-D2632EA82D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2EF08F33-5922-4A56-9555-B6552CB11B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899BF17A-C7F6-4EB6-A35C-FD4772A417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B8F4FE80-B59E-4FC5-98C3-584A0F06BA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5CA77F-62F3-4AF7-83AB-ECE34879024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A247BF9-A9DB-48AF-95F8-DD9F542BE3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1AA43B9-FF92-4EB7-8256-D9DD00CAF0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98B4664-A7F2-45D6-98D3-9E74C48736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27DCEA58-CC55-4C63-BABC-D9A681F94E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1D710192-2239-47A9-A9F4-9AF8120DEE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6D22A2F5-8E06-4752-83E3-E1A7A9269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ADB934-D763-4A5C-A27E-BFD9087988AF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7AB60110-1FFF-4D0E-A7C4-CFBEA86915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E5B322B8-0A52-4797-A849-5B9D6041A60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567B29-546F-49CD-B2E8-AAD4164636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F238C-9920-464E-B9EA-E9DC43DB92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5053F6A-BD4E-44BF-BFE7-4416F0F1E0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A012F65C-E862-4B00-9371-F14D61B0E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1443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88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384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61166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701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28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1164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30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272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697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2591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43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F992C384-8FC8-4A31-B385-CD83EFA65E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53F633E9-72AE-4149-B87F-74808F221B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0B129D90-8E5D-48E9-8212-223D19BB8E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78CD8E02-571E-4461-8E40-6088265356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F4A97FB-86E6-43F5-B1F3-974BC30044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5CDAB778-7945-4910-BF3F-0CEC98268E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8817994F-7A36-4D62-B397-244885A49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68E35D6C-1261-4D94-98EC-7BB6B27ED5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3E911EB0-45F7-49D5-9E56-B0D182C1B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4" descr="16-CVD Risk and T2D-Fig1-FILM_fond.png">
            <a:extLst>
              <a:ext uri="{FF2B5EF4-FFF2-40B4-BE49-F238E27FC236}">
                <a16:creationId xmlns:a16="http://schemas.microsoft.com/office/drawing/2014/main" id="{5AB92E59-34A9-4F41-B91A-66D548BB9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re 1">
            <a:extLst>
              <a:ext uri="{FF2B5EF4-FFF2-40B4-BE49-F238E27FC236}">
                <a16:creationId xmlns:a16="http://schemas.microsoft.com/office/drawing/2014/main" id="{020A4B65-F0E9-4AD9-ABFF-AEF792B47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38" y="0"/>
            <a:ext cx="8280400" cy="830263"/>
          </a:xfrm>
        </p:spPr>
        <p:txBody>
          <a:bodyPr/>
          <a:lstStyle/>
          <a:p>
            <a:r>
              <a:rPr lang="en-US" altLang="fr-FR" sz="1600">
                <a:solidFill>
                  <a:schemeClr val="tx1"/>
                </a:solidFill>
              </a:rPr>
              <a:t>NUMBER OF METABOLIC SYNDROME ABNORMALITIES BY NCEP-ATP III CLINICAL CRITERIA, DIABETES, AND PREVALENT CVD AND HAZARD RATIOS OF 10-YEAR RISK OF FATAL AND NON-FATAL CVD</a:t>
            </a:r>
            <a:endParaRPr lang="fr-CA" altLang="fr-FR" sz="1600">
              <a:solidFill>
                <a:schemeClr val="tx1"/>
              </a:solidFill>
            </a:endParaRPr>
          </a:p>
        </p:txBody>
      </p:sp>
      <p:sp>
        <p:nvSpPr>
          <p:cNvPr id="6148" name="ZoneTexte 5">
            <a:extLst>
              <a:ext uri="{FF2B5EF4-FFF2-40B4-BE49-F238E27FC236}">
                <a16:creationId xmlns:a16="http://schemas.microsoft.com/office/drawing/2014/main" id="{C2EB7BCB-26AE-400A-A6D1-5D6E4D6E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5413375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/>
              <a:t>Men</a:t>
            </a:r>
          </a:p>
        </p:txBody>
      </p:sp>
      <p:sp>
        <p:nvSpPr>
          <p:cNvPr id="6149" name="ZoneTexte 6">
            <a:extLst>
              <a:ext uri="{FF2B5EF4-FFF2-40B4-BE49-F238E27FC236}">
                <a16:creationId xmlns:a16="http://schemas.microsoft.com/office/drawing/2014/main" id="{D98F708E-5D1F-4553-9665-18695060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5419725"/>
            <a:ext cx="1106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/>
              <a:t>Women</a:t>
            </a: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8584DF84-F85A-42C4-94E6-C5C0C1D1263F}"/>
              </a:ext>
            </a:extLst>
          </p:cNvPr>
          <p:cNvSpPr/>
          <p:nvPr/>
        </p:nvSpPr>
        <p:spPr bwMode="auto">
          <a:xfrm flipH="1">
            <a:off x="512064" y="478688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9017A63D-059B-4E98-98C2-12447AFDB275}"/>
              </a:ext>
            </a:extLst>
          </p:cNvPr>
          <p:cNvSpPr/>
          <p:nvPr/>
        </p:nvSpPr>
        <p:spPr bwMode="auto">
          <a:xfrm flipH="1">
            <a:off x="1122979" y="478688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6E74F2EB-3910-4A73-8CB2-1CD2D6C0F7B4}"/>
              </a:ext>
            </a:extLst>
          </p:cNvPr>
          <p:cNvSpPr/>
          <p:nvPr/>
        </p:nvSpPr>
        <p:spPr bwMode="auto">
          <a:xfrm flipH="1">
            <a:off x="1733894" y="478688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A70A15B0-2B0A-4B9D-8A60-A67833962811}"/>
              </a:ext>
            </a:extLst>
          </p:cNvPr>
          <p:cNvSpPr/>
          <p:nvPr/>
        </p:nvSpPr>
        <p:spPr bwMode="auto">
          <a:xfrm flipH="1">
            <a:off x="4925568" y="480212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AF48901D-E234-4EB0-ADDC-69E0A1264A07}"/>
              </a:ext>
            </a:extLst>
          </p:cNvPr>
          <p:cNvSpPr/>
          <p:nvPr/>
        </p:nvSpPr>
        <p:spPr bwMode="auto">
          <a:xfrm flipH="1">
            <a:off x="5536483" y="480212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310F3F1A-6911-4722-8A25-43D791817C14}"/>
              </a:ext>
            </a:extLst>
          </p:cNvPr>
          <p:cNvSpPr/>
          <p:nvPr/>
        </p:nvSpPr>
        <p:spPr bwMode="auto">
          <a:xfrm flipH="1">
            <a:off x="6147398" y="480212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34AE9AD1-9D0F-4503-8C20-D90E3B678C95}"/>
              </a:ext>
            </a:extLst>
          </p:cNvPr>
          <p:cNvSpPr/>
          <p:nvPr/>
        </p:nvSpPr>
        <p:spPr bwMode="auto">
          <a:xfrm flipH="1">
            <a:off x="2344809" y="478688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NCEP-ATP III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7A2C87E5-282A-4BF3-970E-79316D407C1E}"/>
              </a:ext>
            </a:extLst>
          </p:cNvPr>
          <p:cNvSpPr/>
          <p:nvPr/>
        </p:nvSpPr>
        <p:spPr bwMode="auto">
          <a:xfrm flipH="1">
            <a:off x="2955724" y="4786884"/>
            <a:ext cx="57912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000" b="1" dirty="0">
                <a:solidFill>
                  <a:schemeClr val="tx1"/>
                </a:solidFill>
              </a:rPr>
              <a:t>Type 2 </a:t>
            </a:r>
            <a:r>
              <a:rPr lang="fr-CA" sz="1000" b="1" dirty="0" err="1">
                <a:solidFill>
                  <a:schemeClr val="tx1"/>
                </a:solidFill>
              </a:rPr>
              <a:t>Diabetes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CB4C5739-49C7-4E86-96F0-3FB262DAC67F}"/>
              </a:ext>
            </a:extLst>
          </p:cNvPr>
          <p:cNvSpPr/>
          <p:nvPr/>
        </p:nvSpPr>
        <p:spPr bwMode="auto">
          <a:xfrm flipH="1">
            <a:off x="3566160" y="4786884"/>
            <a:ext cx="557784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CVD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A9C91446-23D2-4D62-8425-03D7CA8C161E}"/>
              </a:ext>
            </a:extLst>
          </p:cNvPr>
          <p:cNvSpPr/>
          <p:nvPr/>
        </p:nvSpPr>
        <p:spPr bwMode="auto">
          <a:xfrm flipH="1">
            <a:off x="6758313" y="4802124"/>
            <a:ext cx="57960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NCEP-ATP III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44838783-3C7F-4F93-85DB-C5D03E20F351}"/>
              </a:ext>
            </a:extLst>
          </p:cNvPr>
          <p:cNvSpPr/>
          <p:nvPr/>
        </p:nvSpPr>
        <p:spPr bwMode="auto">
          <a:xfrm flipH="1">
            <a:off x="7369228" y="4802124"/>
            <a:ext cx="579120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000" b="1" dirty="0">
                <a:solidFill>
                  <a:schemeClr val="tx1"/>
                </a:solidFill>
              </a:rPr>
              <a:t>Type 2 </a:t>
            </a:r>
            <a:r>
              <a:rPr lang="fr-CA" sz="1000" b="1" dirty="0" err="1">
                <a:solidFill>
                  <a:schemeClr val="tx1"/>
                </a:solidFill>
              </a:rPr>
              <a:t>Diabetes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8509636F-84EE-4544-9F1B-C7AC0377C666}"/>
              </a:ext>
            </a:extLst>
          </p:cNvPr>
          <p:cNvSpPr/>
          <p:nvPr/>
        </p:nvSpPr>
        <p:spPr bwMode="auto">
          <a:xfrm flipH="1">
            <a:off x="7979664" y="4802124"/>
            <a:ext cx="557784" cy="414528"/>
          </a:xfrm>
          <a:prstGeom prst="snip1Rect">
            <a:avLst>
              <a:gd name="adj" fmla="val 368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sz="1500" b="1" dirty="0">
                <a:solidFill>
                  <a:schemeClr val="tx1"/>
                </a:solidFill>
              </a:rPr>
              <a:t>CVD</a:t>
            </a:r>
          </a:p>
        </p:txBody>
      </p:sp>
      <p:sp>
        <p:nvSpPr>
          <p:cNvPr id="6186" name="Rectangle 37">
            <a:extLst>
              <a:ext uri="{FF2B5EF4-FFF2-40B4-BE49-F238E27FC236}">
                <a16:creationId xmlns:a16="http://schemas.microsoft.com/office/drawing/2014/main" id="{7EA449D3-D18D-4D3B-8FA2-EC97121EC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6281738"/>
            <a:ext cx="3200400" cy="411162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Dekker JM et al. Circulation 2005; 112: 666-73</a:t>
            </a:r>
          </a:p>
          <a:p>
            <a:pPr eaLnBrk="1" hangingPunct="1"/>
            <a:r>
              <a:rPr lang="fr-CA" altLang="fr-FR" sz="1000"/>
              <a:t>Reproduced with permission</a:t>
            </a:r>
            <a:endParaRPr lang="en-US" altLang="fr-FR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6806</TotalTime>
  <Words>62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NUMBER OF METABOLIC SYNDROME ABNORMALITIES BY NCEP-ATP III CLINICAL CRITERIA, DIABETES, AND PREVALENT CVD AND HAZARD RATIOS OF 10-YEAR RISK OF FATAL AND NON-FATAL CVD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2022-12-01T12:25:09Z</dcterms:modified>
</cp:coreProperties>
</file>