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11" saveSubsetFonts="1">
  <p:sldMasterIdLst>
    <p:sldMasterId id="2147483650" r:id="rId1"/>
  </p:sldMasterIdLst>
  <p:notesMasterIdLst>
    <p:notesMasterId r:id="rId3"/>
  </p:notesMasterIdLst>
  <p:handoutMasterIdLst>
    <p:handoutMasterId r:id="rId4"/>
  </p:handoutMasterIdLst>
  <p:sldIdLst>
    <p:sldId id="313" r:id="rId2"/>
  </p:sldIdLst>
  <p:sldSz cx="9144000" cy="6858000" type="screen4x3"/>
  <p:notesSz cx="7010400" cy="9296400"/>
  <p:defaultTextStyle>
    <a:defPPr>
      <a:defRPr lang="fr-CA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4F9E"/>
    <a:srgbClr val="0066CC"/>
    <a:srgbClr val="CCECFF"/>
    <a:srgbClr val="0000FF"/>
    <a:srgbClr val="0066FF"/>
    <a:srgbClr val="3399FF"/>
    <a:srgbClr val="FFFFFF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641" autoAdjust="0"/>
    <p:restoredTop sz="94646" autoAdjust="0"/>
  </p:normalViewPr>
  <p:slideViewPr>
    <p:cSldViewPr snapToGrid="0">
      <p:cViewPr varScale="1">
        <p:scale>
          <a:sx n="111" d="100"/>
          <a:sy n="111" d="100"/>
        </p:scale>
        <p:origin x="1878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-2490" y="-90"/>
      </p:cViewPr>
      <p:guideLst>
        <p:guide orient="horz" pos="2928"/>
        <p:guide pos="2208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8338" name="Rectangle 2">
            <a:extLst>
              <a:ext uri="{FF2B5EF4-FFF2-40B4-BE49-F238E27FC236}">
                <a16:creationId xmlns:a16="http://schemas.microsoft.com/office/drawing/2014/main" id="{D8B3EB02-E691-4647-910D-D2632EA82DFF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98339" name="Rectangle 3">
            <a:extLst>
              <a:ext uri="{FF2B5EF4-FFF2-40B4-BE49-F238E27FC236}">
                <a16:creationId xmlns:a16="http://schemas.microsoft.com/office/drawing/2014/main" id="{2EF08F33-5922-4A56-9555-B6552CB11BE4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925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98340" name="Rectangle 4">
            <a:extLst>
              <a:ext uri="{FF2B5EF4-FFF2-40B4-BE49-F238E27FC236}">
                <a16:creationId xmlns:a16="http://schemas.microsoft.com/office/drawing/2014/main" id="{899BF17A-C7F6-4EB6-A35C-FD4772A417B5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263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98341" name="Rectangle 5">
            <a:extLst>
              <a:ext uri="{FF2B5EF4-FFF2-40B4-BE49-F238E27FC236}">
                <a16:creationId xmlns:a16="http://schemas.microsoft.com/office/drawing/2014/main" id="{B8F4FE80-B59E-4FC5-98C3-584A0F06BA1B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925" y="8831263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25CA77F-62F3-4AF7-83AB-ECE34879024D}" type="slidenum">
              <a:rPr lang="fr-FR" altLang="fr-FR"/>
              <a:pPr/>
              <a:t>‹N°›</a:t>
            </a:fld>
            <a:endParaRPr lang="fr-FR" alt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Rectangle 2">
            <a:extLst>
              <a:ext uri="{FF2B5EF4-FFF2-40B4-BE49-F238E27FC236}">
                <a16:creationId xmlns:a16="http://schemas.microsoft.com/office/drawing/2014/main" id="{EA247BF9-A9DB-48AF-95F8-DD9F542BE3AC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159747" name="Rectangle 3">
            <a:extLst>
              <a:ext uri="{FF2B5EF4-FFF2-40B4-BE49-F238E27FC236}">
                <a16:creationId xmlns:a16="http://schemas.microsoft.com/office/drawing/2014/main" id="{11AA43B9-FF92-4EB7-8256-D9DD00CAF0AB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18436" name="Rectangle 4">
            <a:extLst>
              <a:ext uri="{FF2B5EF4-FFF2-40B4-BE49-F238E27FC236}">
                <a16:creationId xmlns:a16="http://schemas.microsoft.com/office/drawing/2014/main" id="{A98B4664-A7F2-45D6-98D3-9E74C48736DB}"/>
              </a:ext>
            </a:extLst>
          </p:cNvPr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9749" name="Rectangle 5">
            <a:extLst>
              <a:ext uri="{FF2B5EF4-FFF2-40B4-BE49-F238E27FC236}">
                <a16:creationId xmlns:a16="http://schemas.microsoft.com/office/drawing/2014/main" id="{27DCEA58-CC55-4C63-BABC-D9A681F94E84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5" y="4416425"/>
            <a:ext cx="5607050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CA" noProof="0"/>
              <a:t>Cliquez pour modifier les styles du texte du masque</a:t>
            </a:r>
          </a:p>
          <a:p>
            <a:pPr lvl="1"/>
            <a:r>
              <a:rPr lang="fr-CA" noProof="0"/>
              <a:t>Deuxième niveau</a:t>
            </a:r>
          </a:p>
          <a:p>
            <a:pPr lvl="2"/>
            <a:r>
              <a:rPr lang="fr-CA" noProof="0"/>
              <a:t>Troisième niveau</a:t>
            </a:r>
          </a:p>
          <a:p>
            <a:pPr lvl="3"/>
            <a:r>
              <a:rPr lang="fr-CA" noProof="0"/>
              <a:t>Quatrième niveau</a:t>
            </a:r>
          </a:p>
          <a:p>
            <a:pPr lvl="4"/>
            <a:r>
              <a:rPr lang="fr-CA" noProof="0"/>
              <a:t>Cinquième niveau</a:t>
            </a:r>
          </a:p>
        </p:txBody>
      </p:sp>
      <p:sp>
        <p:nvSpPr>
          <p:cNvPr id="159750" name="Rectangle 6">
            <a:extLst>
              <a:ext uri="{FF2B5EF4-FFF2-40B4-BE49-F238E27FC236}">
                <a16:creationId xmlns:a16="http://schemas.microsoft.com/office/drawing/2014/main" id="{1D710192-2239-47A9-A9F4-9AF8120DEE45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159751" name="Rectangle 7">
            <a:extLst>
              <a:ext uri="{FF2B5EF4-FFF2-40B4-BE49-F238E27FC236}">
                <a16:creationId xmlns:a16="http://schemas.microsoft.com/office/drawing/2014/main" id="{6D22A2F5-8E06-4752-83E3-E1A7A9269CC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E2ADB934-D763-4A5C-A27E-BFD9087988AF}" type="slidenum">
              <a:rPr lang="fr-CA" altLang="fr-FR"/>
              <a:pPr/>
              <a:t>‹N°›</a:t>
            </a:fld>
            <a:endParaRPr lang="fr-CA" alt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10">
            <a:extLst>
              <a:ext uri="{FF2B5EF4-FFF2-40B4-BE49-F238E27FC236}">
                <a16:creationId xmlns:a16="http://schemas.microsoft.com/office/drawing/2014/main" id="{7AB60110-1FFF-4D0E-A7C4-CFBEA869151F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Line 4">
            <a:extLst>
              <a:ext uri="{FF2B5EF4-FFF2-40B4-BE49-F238E27FC236}">
                <a16:creationId xmlns:a16="http://schemas.microsoft.com/office/drawing/2014/main" id="{E5B322B8-0A52-4797-A849-5B9D6041A604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0" y="819150"/>
            <a:ext cx="8937625" cy="0"/>
          </a:xfrm>
          <a:prstGeom prst="line">
            <a:avLst/>
          </a:prstGeom>
          <a:noFill/>
          <a:ln w="9525">
            <a:solidFill>
              <a:srgbClr val="C0C0C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fr-CA">
              <a:latin typeface="Arial" charset="0"/>
            </a:endParaRP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B567B29-546F-49CD-B2E8-AAD416463604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79388" y="6308725"/>
            <a:ext cx="3127375" cy="360363"/>
          </a:xfrm>
          <a:prstGeom prst="rect">
            <a:avLst/>
          </a:prstGeom>
          <a:solidFill>
            <a:srgbClr val="D8ECEA">
              <a:alpha val="89000"/>
            </a:srgbClr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4" dir="b"/>
          </a:scene3d>
          <a:sp3d extrusionH="201600" prstMaterial="legacyMatte">
            <a:bevelT w="13500" h="13500" prst="angle"/>
            <a:bevelB w="13500" h="13500" prst="angle"/>
            <a:extrusionClr>
              <a:srgbClr val="D8ECEA"/>
            </a:extrusionClr>
          </a:sp3d>
        </p:spPr>
        <p:txBody>
          <a:bodyPr wrap="none" anchor="ctr">
            <a:flatTx/>
          </a:bodyPr>
          <a:lstStyle/>
          <a:p>
            <a:pPr>
              <a:defRPr/>
            </a:pPr>
            <a:r>
              <a:rPr lang="fr-CA" sz="1000">
                <a:latin typeface="Arial" charset="0"/>
              </a:rPr>
              <a:t>Source: International Chair on Cardiometabolic Risk</a:t>
            </a:r>
          </a:p>
          <a:p>
            <a:pPr>
              <a:defRPr/>
            </a:pPr>
            <a:r>
              <a:rPr lang="fr-CA" sz="1000">
                <a:latin typeface="Arial" charset="0"/>
              </a:rPr>
              <a:t>www.cardiometabolic-risk.org 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6BF238C-9920-464E-B9EA-E9DC43DB92D8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161925" cy="819150"/>
          </a:xfrm>
          <a:prstGeom prst="rect">
            <a:avLst/>
          </a:prstGeom>
          <a:solidFill>
            <a:srgbClr val="C8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fr-CA">
              <a:latin typeface="Arial" charset="0"/>
            </a:endParaRPr>
          </a:p>
        </p:txBody>
      </p:sp>
      <p:sp>
        <p:nvSpPr>
          <p:cNvPr id="7" name="Rectangle 8">
            <a:extLst>
              <a:ext uri="{FF2B5EF4-FFF2-40B4-BE49-F238E27FC236}">
                <a16:creationId xmlns:a16="http://schemas.microsoft.com/office/drawing/2014/main" id="{85053F6A-BD4E-44BF-BFE7-4416F0F1E074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161925" cy="98425"/>
          </a:xfrm>
          <a:prstGeom prst="rect">
            <a:avLst/>
          </a:prstGeom>
          <a:solidFill>
            <a:srgbClr val="FE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fr-CA">
              <a:latin typeface="Arial" charset="0"/>
            </a:endParaRPr>
          </a:p>
        </p:txBody>
      </p:sp>
      <p:pic>
        <p:nvPicPr>
          <p:cNvPr id="8" name="Picture 13">
            <a:extLst>
              <a:ext uri="{FF2B5EF4-FFF2-40B4-BE49-F238E27FC236}">
                <a16:creationId xmlns:a16="http://schemas.microsoft.com/office/drawing/2014/main" id="{A012F65C-E862-4B00-9371-F14D61B0E841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20113" y="142875"/>
            <a:ext cx="461962" cy="404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6322" name="Rectangle 18"/>
          <p:cNvSpPr>
            <a:spLocks noGrp="1" noChangeArrowheads="1"/>
          </p:cNvSpPr>
          <p:nvPr>
            <p:ph type="ctrTitle"/>
          </p:nvPr>
        </p:nvSpPr>
        <p:spPr>
          <a:xfrm>
            <a:off x="657225" y="1179513"/>
            <a:ext cx="7772400" cy="1470025"/>
          </a:xfrm>
          <a:solidFill>
            <a:schemeClr val="accent1"/>
          </a:solidFill>
          <a:ln w="28575">
            <a:solidFill>
              <a:schemeClr val="bg1"/>
            </a:solidFill>
          </a:ln>
        </p:spPr>
        <p:txBody>
          <a:bodyPr/>
          <a:lstStyle>
            <a:lvl1pPr algn="ctr">
              <a:defRPr sz="4000" b="0"/>
            </a:lvl1pPr>
          </a:lstStyle>
          <a:p>
            <a:r>
              <a:rPr lang="fr-CA"/>
              <a:t>Cliquez et modifiez le titre</a:t>
            </a:r>
          </a:p>
        </p:txBody>
      </p:sp>
    </p:spTree>
    <p:extLst>
      <p:ext uri="{BB962C8B-B14F-4D97-AF65-F5344CB8AC3E}">
        <p14:creationId xmlns:p14="http://schemas.microsoft.com/office/powerpoint/2010/main" val="3144387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1058862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575425" y="188913"/>
            <a:ext cx="2130425" cy="5895975"/>
          </a:xfrm>
        </p:spPr>
        <p:txBody>
          <a:bodyPr vert="eaVert"/>
          <a:lstStyle/>
          <a:p>
            <a:r>
              <a:rPr lang="fr-FR"/>
              <a:t>Cliquez pour modifier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179388" y="188913"/>
            <a:ext cx="6243637" cy="589597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2738480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re et diagram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388" y="188913"/>
            <a:ext cx="8280400" cy="457200"/>
          </a:xfrm>
        </p:spPr>
        <p:txBody>
          <a:bodyPr/>
          <a:lstStyle/>
          <a:p>
            <a:r>
              <a:rPr lang="fr-FR"/>
              <a:t>Cliquez pour modifier le style du titre</a:t>
            </a:r>
            <a:endParaRPr lang="fr-CA"/>
          </a:p>
        </p:txBody>
      </p:sp>
      <p:sp>
        <p:nvSpPr>
          <p:cNvPr id="3" name="Espace réservé du graphique 2"/>
          <p:cNvSpPr>
            <a:spLocks noGrp="1"/>
          </p:cNvSpPr>
          <p:nvPr>
            <p:ph type="chart" idx="1"/>
          </p:nvPr>
        </p:nvSpPr>
        <p:spPr>
          <a:xfrm>
            <a:off x="476250" y="1179513"/>
            <a:ext cx="8229600" cy="4905375"/>
          </a:xfrm>
        </p:spPr>
        <p:txBody>
          <a:bodyPr/>
          <a:lstStyle/>
          <a:p>
            <a:pPr lvl="0"/>
            <a:endParaRPr lang="fr-CA" noProof="0"/>
          </a:p>
        </p:txBody>
      </p:sp>
    </p:spTree>
    <p:extLst>
      <p:ext uri="{BB962C8B-B14F-4D97-AF65-F5344CB8AC3E}">
        <p14:creationId xmlns:p14="http://schemas.microsoft.com/office/powerpoint/2010/main" val="161166973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re. Contenu et 2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388" y="188913"/>
            <a:ext cx="8280400" cy="457200"/>
          </a:xfrm>
        </p:spPr>
        <p:txBody>
          <a:bodyPr/>
          <a:lstStyle/>
          <a:p>
            <a:r>
              <a:rPr lang="fr-FR"/>
              <a:t>Cliquez pour modifier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76250" y="1179513"/>
            <a:ext cx="4038600" cy="490537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contenu 3"/>
          <p:cNvSpPr>
            <a:spLocks noGrp="1"/>
          </p:cNvSpPr>
          <p:nvPr>
            <p:ph sz="quarter" idx="2"/>
          </p:nvPr>
        </p:nvSpPr>
        <p:spPr>
          <a:xfrm>
            <a:off x="4667250" y="1179513"/>
            <a:ext cx="4038600" cy="237648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3"/>
          </p:nvPr>
        </p:nvSpPr>
        <p:spPr>
          <a:xfrm>
            <a:off x="4667250" y="3708400"/>
            <a:ext cx="4038600" cy="23764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0070128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5472871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pour modifier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19116471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76250" y="1179513"/>
            <a:ext cx="4038600" cy="4905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67250" y="1179513"/>
            <a:ext cx="4038600" cy="4905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043025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pour modifier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5727248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1269762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006643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18259154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  <a:endParaRPr lang="fr-CA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CA" noProof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2554306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3.emf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8">
            <a:extLst>
              <a:ext uri="{FF2B5EF4-FFF2-40B4-BE49-F238E27FC236}">
                <a16:creationId xmlns:a16="http://schemas.microsoft.com/office/drawing/2014/main" id="{F992C384-8FC8-4A31-B385-CD83EFA65EB1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49275"/>
            <a:ext cx="9144000" cy="6308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Picture 14">
            <a:extLst>
              <a:ext uri="{FF2B5EF4-FFF2-40B4-BE49-F238E27FC236}">
                <a16:creationId xmlns:a16="http://schemas.microsoft.com/office/drawing/2014/main" id="{53F633E9-72AE-4149-B87F-74808F221B68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2863"/>
            <a:ext cx="9144000" cy="865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401" name="Line 17">
            <a:extLst>
              <a:ext uri="{FF2B5EF4-FFF2-40B4-BE49-F238E27FC236}">
                <a16:creationId xmlns:a16="http://schemas.microsoft.com/office/drawing/2014/main" id="{0B129D90-8E5D-48E9-8212-223D19BB8E39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0" y="819150"/>
            <a:ext cx="7227888" cy="0"/>
          </a:xfrm>
          <a:prstGeom prst="line">
            <a:avLst/>
          </a:prstGeom>
          <a:noFill/>
          <a:ln w="9525">
            <a:solidFill>
              <a:srgbClr val="C0C0C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fr-CA">
              <a:latin typeface="Arial" charset="0"/>
            </a:endParaRPr>
          </a:p>
        </p:txBody>
      </p:sp>
      <p:sp>
        <p:nvSpPr>
          <p:cNvPr id="16394" name="Rectangle 10">
            <a:extLst>
              <a:ext uri="{FF2B5EF4-FFF2-40B4-BE49-F238E27FC236}">
                <a16:creationId xmlns:a16="http://schemas.microsoft.com/office/drawing/2014/main" id="{78CD8E02-571E-4461-8E40-608826535650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79388" y="6308725"/>
            <a:ext cx="3140075" cy="360363"/>
          </a:xfrm>
          <a:prstGeom prst="rect">
            <a:avLst/>
          </a:prstGeom>
          <a:solidFill>
            <a:srgbClr val="D8ECEA">
              <a:alpha val="89000"/>
            </a:srgbClr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4" dir="b"/>
          </a:scene3d>
          <a:sp3d extrusionH="201600" prstMaterial="legacyMatte">
            <a:bevelT w="13500" h="13500" prst="angle"/>
            <a:bevelB w="13500" h="13500" prst="angle"/>
            <a:extrusionClr>
              <a:srgbClr val="D8ECEA"/>
            </a:extrusionClr>
          </a:sp3d>
        </p:spPr>
        <p:txBody>
          <a:bodyPr wrap="none" anchor="ctr">
            <a:flatTx/>
          </a:bodyPr>
          <a:lstStyle/>
          <a:p>
            <a:pPr>
              <a:defRPr/>
            </a:pPr>
            <a:r>
              <a:rPr lang="fr-CA" sz="1000">
                <a:latin typeface="Arial" charset="0"/>
              </a:rPr>
              <a:t>Source: International Chair on Cardiometabolic Risk</a:t>
            </a:r>
          </a:p>
          <a:p>
            <a:pPr>
              <a:defRPr/>
            </a:pPr>
            <a:r>
              <a:rPr lang="fr-CA" sz="1000">
                <a:latin typeface="Arial" charset="0"/>
              </a:rPr>
              <a:t>www.cardiometabolic-risk.org </a:t>
            </a:r>
          </a:p>
        </p:txBody>
      </p:sp>
      <p:sp>
        <p:nvSpPr>
          <p:cNvPr id="16391" name="Rectangle 7">
            <a:extLst>
              <a:ext uri="{FF2B5EF4-FFF2-40B4-BE49-F238E27FC236}">
                <a16:creationId xmlns:a16="http://schemas.microsoft.com/office/drawing/2014/main" id="{5F4A97FB-86E6-43F5-B1F3-974BC3004414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161925" cy="819150"/>
          </a:xfrm>
          <a:prstGeom prst="rect">
            <a:avLst/>
          </a:prstGeom>
          <a:solidFill>
            <a:srgbClr val="C8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fr-CA">
              <a:latin typeface="Arial" charset="0"/>
            </a:endParaRPr>
          </a:p>
        </p:txBody>
      </p:sp>
      <p:sp>
        <p:nvSpPr>
          <p:cNvPr id="16400" name="Rectangle 16">
            <a:extLst>
              <a:ext uri="{FF2B5EF4-FFF2-40B4-BE49-F238E27FC236}">
                <a16:creationId xmlns:a16="http://schemas.microsoft.com/office/drawing/2014/main" id="{5CDAB778-7945-4910-BF3F-0CEC98268E92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161925" cy="98425"/>
          </a:xfrm>
          <a:prstGeom prst="rect">
            <a:avLst/>
          </a:prstGeom>
          <a:solidFill>
            <a:srgbClr val="FE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fr-CA">
              <a:latin typeface="Arial" charset="0"/>
            </a:endParaRPr>
          </a:p>
        </p:txBody>
      </p:sp>
      <p:sp>
        <p:nvSpPr>
          <p:cNvPr id="4104" name="Rectangle 11">
            <a:extLst>
              <a:ext uri="{FF2B5EF4-FFF2-40B4-BE49-F238E27FC236}">
                <a16:creationId xmlns:a16="http://schemas.microsoft.com/office/drawing/2014/main" id="{8817994F-7A36-4D62-B397-244885A4994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79388" y="188913"/>
            <a:ext cx="8280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fr-CA" altLang="fr-FR"/>
              <a:t>Cliquez et modifiez le titre</a:t>
            </a:r>
          </a:p>
        </p:txBody>
      </p:sp>
      <p:pic>
        <p:nvPicPr>
          <p:cNvPr id="4105" name="Picture 18">
            <a:extLst>
              <a:ext uri="{FF2B5EF4-FFF2-40B4-BE49-F238E27FC236}">
                <a16:creationId xmlns:a16="http://schemas.microsoft.com/office/drawing/2014/main" id="{68E35D6C-1261-4D94-98EC-7BB6B27ED52E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20113" y="142875"/>
            <a:ext cx="461962" cy="404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6" name="Rectangle 20">
            <a:extLst>
              <a:ext uri="{FF2B5EF4-FFF2-40B4-BE49-F238E27FC236}">
                <a16:creationId xmlns:a16="http://schemas.microsoft.com/office/drawing/2014/main" id="{3E911EB0-45F7-49D5-9E56-B0D182C1B5A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76250" y="1179513"/>
            <a:ext cx="8229600" cy="4905375"/>
          </a:xfrm>
          <a:prstGeom prst="rect">
            <a:avLst/>
          </a:prstGeom>
          <a:solidFill>
            <a:srgbClr val="CCE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fr-CA" altLang="fr-FR"/>
              <a:t>Cliquez pour modifier les styles du texte du masque</a:t>
            </a:r>
          </a:p>
          <a:p>
            <a:pPr lvl="1"/>
            <a:r>
              <a:rPr lang="fr-CA" altLang="fr-FR"/>
              <a:t>Deuxième niveau</a:t>
            </a:r>
          </a:p>
          <a:p>
            <a:pPr lvl="2"/>
            <a:r>
              <a:rPr lang="fr-CA" altLang="fr-FR"/>
              <a:t>Troisième niveau</a:t>
            </a:r>
          </a:p>
          <a:p>
            <a:pPr lvl="3"/>
            <a:r>
              <a:rPr lang="fr-CA" altLang="fr-FR"/>
              <a:t>Quatrième niveau</a:t>
            </a:r>
          </a:p>
          <a:p>
            <a:pPr lvl="4"/>
            <a:r>
              <a:rPr lang="fr-CA" altLang="fr-FR"/>
              <a:t>Cinquième niveau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53" r:id="rId1"/>
    <p:sldLayoutId id="2147484152" r:id="rId2"/>
    <p:sldLayoutId id="2147484151" r:id="rId3"/>
    <p:sldLayoutId id="2147484150" r:id="rId4"/>
    <p:sldLayoutId id="2147484149" r:id="rId5"/>
    <p:sldLayoutId id="2147484148" r:id="rId6"/>
    <p:sldLayoutId id="2147484147" r:id="rId7"/>
    <p:sldLayoutId id="2147484146" r:id="rId8"/>
    <p:sldLayoutId id="2147484145" r:id="rId9"/>
    <p:sldLayoutId id="2147484144" r:id="rId10"/>
    <p:sldLayoutId id="2147484143" r:id="rId11"/>
    <p:sldLayoutId id="2147484142" r:id="rId12"/>
    <p:sldLayoutId id="2147484141" r:id="rId13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9pPr>
    </p:titleStyle>
    <p:bodyStyle>
      <a:lvl1pPr marL="449263" indent="-4492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r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322388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730375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138363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95563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3052763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509963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967163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Image 4" descr="16-CVD Risk and T2D-Fig1-FILM_fond.png">
            <a:extLst>
              <a:ext uri="{FF2B5EF4-FFF2-40B4-BE49-F238E27FC236}">
                <a16:creationId xmlns:a16="http://schemas.microsoft.com/office/drawing/2014/main" id="{5AB92E59-34A9-4F41-B91A-66D548BB9E3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8" y="0"/>
            <a:ext cx="9140825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7" name="Titre 1">
            <a:extLst>
              <a:ext uri="{FF2B5EF4-FFF2-40B4-BE49-F238E27FC236}">
                <a16:creationId xmlns:a16="http://schemas.microsoft.com/office/drawing/2014/main" id="{020A4B65-F0E9-4AD9-ABFF-AEF792B470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3038" y="0"/>
            <a:ext cx="8280400" cy="830263"/>
          </a:xfrm>
        </p:spPr>
        <p:txBody>
          <a:bodyPr/>
          <a:lstStyle/>
          <a:p>
            <a:r>
              <a:rPr lang="en-US" altLang="fr-FR" sz="1600">
                <a:solidFill>
                  <a:schemeClr val="tx1"/>
                </a:solidFill>
              </a:rPr>
              <a:t>NUMBER OF METABOLIC SYNDROME ABNORMALITIES BY NCEP-ATP III CLINICAL CRITERIA, DIABETES, AND PREVALENT CVD AND HAZARD RATIOS OF 10-YEAR RISK OF FATAL AND NON-FATAL CVD</a:t>
            </a:r>
            <a:endParaRPr lang="fr-CA" altLang="fr-FR" sz="1600">
              <a:solidFill>
                <a:schemeClr val="tx1"/>
              </a:solidFill>
            </a:endParaRPr>
          </a:p>
        </p:txBody>
      </p:sp>
      <p:sp>
        <p:nvSpPr>
          <p:cNvPr id="6148" name="ZoneTexte 5">
            <a:extLst>
              <a:ext uri="{FF2B5EF4-FFF2-40B4-BE49-F238E27FC236}">
                <a16:creationId xmlns:a16="http://schemas.microsoft.com/office/drawing/2014/main" id="{C2EB7BCB-26AE-400A-A6D1-5D6E4D6E17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38338" y="5413375"/>
            <a:ext cx="6985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fr-CA" altLang="fr-FR" sz="2000" b="1"/>
              <a:t>Men</a:t>
            </a:r>
          </a:p>
        </p:txBody>
      </p:sp>
      <p:sp>
        <p:nvSpPr>
          <p:cNvPr id="6149" name="ZoneTexte 6">
            <a:extLst>
              <a:ext uri="{FF2B5EF4-FFF2-40B4-BE49-F238E27FC236}">
                <a16:creationId xmlns:a16="http://schemas.microsoft.com/office/drawing/2014/main" id="{D98F708E-5D1F-4553-9665-186950602A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59500" y="5419725"/>
            <a:ext cx="110648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fr-CA" altLang="fr-FR" sz="2000" b="1"/>
              <a:t>Women</a:t>
            </a:r>
          </a:p>
        </p:txBody>
      </p:sp>
      <p:sp>
        <p:nvSpPr>
          <p:cNvPr id="8" name="Rogner un rectangle à un seul coin 7">
            <a:extLst>
              <a:ext uri="{FF2B5EF4-FFF2-40B4-BE49-F238E27FC236}">
                <a16:creationId xmlns:a16="http://schemas.microsoft.com/office/drawing/2014/main" id="{8584DF84-F85A-42C4-94E6-C5C0C1D1263F}"/>
              </a:ext>
            </a:extLst>
          </p:cNvPr>
          <p:cNvSpPr/>
          <p:nvPr/>
        </p:nvSpPr>
        <p:spPr bwMode="auto">
          <a:xfrm flipH="1">
            <a:off x="512064" y="4786884"/>
            <a:ext cx="579600" cy="414528"/>
          </a:xfrm>
          <a:prstGeom prst="snip1Rect">
            <a:avLst>
              <a:gd name="adj" fmla="val 3688"/>
            </a:avLst>
          </a:prstGeom>
          <a:solidFill>
            <a:schemeClr val="bg1"/>
          </a:solidFill>
          <a:ln w="12700">
            <a:solidFill>
              <a:schemeClr val="bg2"/>
            </a:solidFill>
          </a:ln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anchor="ctr"/>
          <a:lstStyle/>
          <a:p>
            <a:pPr algn="ctr">
              <a:lnSpc>
                <a:spcPts val="1500"/>
              </a:lnSpc>
              <a:defRPr/>
            </a:pPr>
            <a:r>
              <a:rPr lang="fr-CA" sz="1500" b="1" dirty="0">
                <a:solidFill>
                  <a:schemeClr val="tx1"/>
                </a:solidFill>
              </a:rPr>
              <a:t>0</a:t>
            </a:r>
          </a:p>
        </p:txBody>
      </p:sp>
      <p:sp>
        <p:nvSpPr>
          <p:cNvPr id="9" name="Rogner un rectangle à un seul coin 8">
            <a:extLst>
              <a:ext uri="{FF2B5EF4-FFF2-40B4-BE49-F238E27FC236}">
                <a16:creationId xmlns:a16="http://schemas.microsoft.com/office/drawing/2014/main" id="{9017A63D-059B-4E98-98C2-12447AFDB275}"/>
              </a:ext>
            </a:extLst>
          </p:cNvPr>
          <p:cNvSpPr/>
          <p:nvPr/>
        </p:nvSpPr>
        <p:spPr bwMode="auto">
          <a:xfrm flipH="1">
            <a:off x="1122979" y="4786884"/>
            <a:ext cx="579600" cy="414528"/>
          </a:xfrm>
          <a:prstGeom prst="snip1Rect">
            <a:avLst>
              <a:gd name="adj" fmla="val 3688"/>
            </a:avLst>
          </a:prstGeom>
          <a:solidFill>
            <a:schemeClr val="bg1"/>
          </a:solidFill>
          <a:ln w="12700">
            <a:solidFill>
              <a:schemeClr val="bg2"/>
            </a:solidFill>
          </a:ln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anchor="ctr"/>
          <a:lstStyle/>
          <a:p>
            <a:pPr algn="ctr">
              <a:lnSpc>
                <a:spcPts val="1500"/>
              </a:lnSpc>
              <a:defRPr/>
            </a:pPr>
            <a:r>
              <a:rPr lang="fr-CA" sz="1500" b="1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10" name="Rogner un rectangle à un seul coin 9">
            <a:extLst>
              <a:ext uri="{FF2B5EF4-FFF2-40B4-BE49-F238E27FC236}">
                <a16:creationId xmlns:a16="http://schemas.microsoft.com/office/drawing/2014/main" id="{6E74F2EB-3910-4A73-8CB2-1CD2D6C0F7B4}"/>
              </a:ext>
            </a:extLst>
          </p:cNvPr>
          <p:cNvSpPr/>
          <p:nvPr/>
        </p:nvSpPr>
        <p:spPr bwMode="auto">
          <a:xfrm flipH="1">
            <a:off x="1733894" y="4786884"/>
            <a:ext cx="579600" cy="414528"/>
          </a:xfrm>
          <a:prstGeom prst="snip1Rect">
            <a:avLst>
              <a:gd name="adj" fmla="val 3688"/>
            </a:avLst>
          </a:prstGeom>
          <a:solidFill>
            <a:schemeClr val="bg1"/>
          </a:solidFill>
          <a:ln w="12700">
            <a:solidFill>
              <a:schemeClr val="bg2"/>
            </a:solidFill>
          </a:ln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anchor="ctr"/>
          <a:lstStyle/>
          <a:p>
            <a:pPr algn="ctr">
              <a:lnSpc>
                <a:spcPts val="1500"/>
              </a:lnSpc>
              <a:defRPr/>
            </a:pPr>
            <a:r>
              <a:rPr lang="fr-CA" sz="1500" b="1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11" name="Rogner un rectangle à un seul coin 10">
            <a:extLst>
              <a:ext uri="{FF2B5EF4-FFF2-40B4-BE49-F238E27FC236}">
                <a16:creationId xmlns:a16="http://schemas.microsoft.com/office/drawing/2014/main" id="{A70A15B0-2B0A-4B9D-8A60-A67833962811}"/>
              </a:ext>
            </a:extLst>
          </p:cNvPr>
          <p:cNvSpPr/>
          <p:nvPr/>
        </p:nvSpPr>
        <p:spPr bwMode="auto">
          <a:xfrm flipH="1">
            <a:off x="4925568" y="4802124"/>
            <a:ext cx="579600" cy="414528"/>
          </a:xfrm>
          <a:prstGeom prst="snip1Rect">
            <a:avLst>
              <a:gd name="adj" fmla="val 3688"/>
            </a:avLst>
          </a:prstGeom>
          <a:solidFill>
            <a:schemeClr val="bg1"/>
          </a:solidFill>
          <a:ln w="12700">
            <a:solidFill>
              <a:schemeClr val="bg2"/>
            </a:solidFill>
          </a:ln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anchor="ctr"/>
          <a:lstStyle/>
          <a:p>
            <a:pPr algn="ctr">
              <a:lnSpc>
                <a:spcPts val="1500"/>
              </a:lnSpc>
              <a:defRPr/>
            </a:pPr>
            <a:r>
              <a:rPr lang="fr-CA" sz="1500" b="1" dirty="0">
                <a:solidFill>
                  <a:schemeClr val="tx1"/>
                </a:solidFill>
              </a:rPr>
              <a:t>0</a:t>
            </a:r>
          </a:p>
        </p:txBody>
      </p:sp>
      <p:sp>
        <p:nvSpPr>
          <p:cNvPr id="12" name="Rogner un rectangle à un seul coin 11">
            <a:extLst>
              <a:ext uri="{FF2B5EF4-FFF2-40B4-BE49-F238E27FC236}">
                <a16:creationId xmlns:a16="http://schemas.microsoft.com/office/drawing/2014/main" id="{AF48901D-E234-4EB0-ADDC-69E0A1264A07}"/>
              </a:ext>
            </a:extLst>
          </p:cNvPr>
          <p:cNvSpPr/>
          <p:nvPr/>
        </p:nvSpPr>
        <p:spPr bwMode="auto">
          <a:xfrm flipH="1">
            <a:off x="5536483" y="4802124"/>
            <a:ext cx="579600" cy="414528"/>
          </a:xfrm>
          <a:prstGeom prst="snip1Rect">
            <a:avLst>
              <a:gd name="adj" fmla="val 3688"/>
            </a:avLst>
          </a:prstGeom>
          <a:solidFill>
            <a:schemeClr val="bg1"/>
          </a:solidFill>
          <a:ln w="12700">
            <a:solidFill>
              <a:schemeClr val="bg2"/>
            </a:solidFill>
          </a:ln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anchor="ctr"/>
          <a:lstStyle/>
          <a:p>
            <a:pPr algn="ctr">
              <a:lnSpc>
                <a:spcPts val="1500"/>
              </a:lnSpc>
              <a:defRPr/>
            </a:pPr>
            <a:r>
              <a:rPr lang="fr-CA" sz="1500" b="1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13" name="Rogner un rectangle à un seul coin 12">
            <a:extLst>
              <a:ext uri="{FF2B5EF4-FFF2-40B4-BE49-F238E27FC236}">
                <a16:creationId xmlns:a16="http://schemas.microsoft.com/office/drawing/2014/main" id="{310F3F1A-6911-4722-8A25-43D791817C14}"/>
              </a:ext>
            </a:extLst>
          </p:cNvPr>
          <p:cNvSpPr/>
          <p:nvPr/>
        </p:nvSpPr>
        <p:spPr bwMode="auto">
          <a:xfrm flipH="1">
            <a:off x="6147398" y="4802124"/>
            <a:ext cx="579600" cy="414528"/>
          </a:xfrm>
          <a:prstGeom prst="snip1Rect">
            <a:avLst>
              <a:gd name="adj" fmla="val 3688"/>
            </a:avLst>
          </a:prstGeom>
          <a:solidFill>
            <a:schemeClr val="bg1"/>
          </a:solidFill>
          <a:ln w="12700">
            <a:solidFill>
              <a:schemeClr val="bg2"/>
            </a:solidFill>
          </a:ln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anchor="ctr"/>
          <a:lstStyle/>
          <a:p>
            <a:pPr algn="ctr">
              <a:lnSpc>
                <a:spcPts val="1500"/>
              </a:lnSpc>
              <a:defRPr/>
            </a:pPr>
            <a:r>
              <a:rPr lang="fr-CA" sz="1500" b="1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14" name="Rogner un rectangle à un seul coin 13">
            <a:extLst>
              <a:ext uri="{FF2B5EF4-FFF2-40B4-BE49-F238E27FC236}">
                <a16:creationId xmlns:a16="http://schemas.microsoft.com/office/drawing/2014/main" id="{34AE9AD1-9D0F-4503-8C20-D90E3B678C95}"/>
              </a:ext>
            </a:extLst>
          </p:cNvPr>
          <p:cNvSpPr/>
          <p:nvPr/>
        </p:nvSpPr>
        <p:spPr bwMode="auto">
          <a:xfrm flipH="1">
            <a:off x="2344809" y="4786884"/>
            <a:ext cx="579600" cy="414528"/>
          </a:xfrm>
          <a:prstGeom prst="snip1Rect">
            <a:avLst>
              <a:gd name="adj" fmla="val 3688"/>
            </a:avLst>
          </a:prstGeom>
          <a:solidFill>
            <a:schemeClr val="bg1"/>
          </a:solidFill>
          <a:ln w="12700">
            <a:solidFill>
              <a:schemeClr val="bg2"/>
            </a:solidFill>
          </a:ln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anchor="ctr"/>
          <a:lstStyle/>
          <a:p>
            <a:pPr algn="ctr">
              <a:lnSpc>
                <a:spcPts val="1500"/>
              </a:lnSpc>
              <a:defRPr/>
            </a:pPr>
            <a:r>
              <a:rPr lang="fr-CA" sz="1200" b="1" dirty="0">
                <a:solidFill>
                  <a:schemeClr val="tx1"/>
                </a:solidFill>
              </a:rPr>
              <a:t>NCEP-ATP III</a:t>
            </a:r>
          </a:p>
        </p:txBody>
      </p:sp>
      <p:sp>
        <p:nvSpPr>
          <p:cNvPr id="15" name="Rogner un rectangle à un seul coin 14">
            <a:extLst>
              <a:ext uri="{FF2B5EF4-FFF2-40B4-BE49-F238E27FC236}">
                <a16:creationId xmlns:a16="http://schemas.microsoft.com/office/drawing/2014/main" id="{7A2C87E5-282A-4BF3-970E-79316D407C1E}"/>
              </a:ext>
            </a:extLst>
          </p:cNvPr>
          <p:cNvSpPr/>
          <p:nvPr/>
        </p:nvSpPr>
        <p:spPr bwMode="auto">
          <a:xfrm flipH="1">
            <a:off x="2955724" y="4786884"/>
            <a:ext cx="579120" cy="414528"/>
          </a:xfrm>
          <a:prstGeom prst="snip1Rect">
            <a:avLst>
              <a:gd name="adj" fmla="val 3688"/>
            </a:avLst>
          </a:prstGeom>
          <a:solidFill>
            <a:schemeClr val="bg1"/>
          </a:solidFill>
          <a:ln w="12700">
            <a:solidFill>
              <a:schemeClr val="bg2"/>
            </a:solidFill>
          </a:ln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36000" anchor="ctr"/>
          <a:lstStyle/>
          <a:p>
            <a:pPr algn="ctr">
              <a:lnSpc>
                <a:spcPts val="1500"/>
              </a:lnSpc>
              <a:defRPr/>
            </a:pPr>
            <a:r>
              <a:rPr lang="fr-CA" sz="1000" b="1" dirty="0">
                <a:solidFill>
                  <a:schemeClr val="tx1"/>
                </a:solidFill>
              </a:rPr>
              <a:t>Type 2 </a:t>
            </a:r>
            <a:r>
              <a:rPr lang="fr-CA" sz="1000" b="1" dirty="0" err="1">
                <a:solidFill>
                  <a:schemeClr val="tx1"/>
                </a:solidFill>
              </a:rPr>
              <a:t>Diabetes</a:t>
            </a:r>
            <a:endParaRPr lang="fr-CA" sz="1000" b="1" dirty="0">
              <a:solidFill>
                <a:schemeClr val="tx1"/>
              </a:solidFill>
            </a:endParaRPr>
          </a:p>
        </p:txBody>
      </p:sp>
      <p:sp>
        <p:nvSpPr>
          <p:cNvPr id="16" name="Rogner un rectangle à un seul coin 15">
            <a:extLst>
              <a:ext uri="{FF2B5EF4-FFF2-40B4-BE49-F238E27FC236}">
                <a16:creationId xmlns:a16="http://schemas.microsoft.com/office/drawing/2014/main" id="{CB4C5739-49C7-4E86-96F0-3FB262DAC67F}"/>
              </a:ext>
            </a:extLst>
          </p:cNvPr>
          <p:cNvSpPr/>
          <p:nvPr/>
        </p:nvSpPr>
        <p:spPr bwMode="auto">
          <a:xfrm flipH="1">
            <a:off x="3566160" y="4786884"/>
            <a:ext cx="557784" cy="414528"/>
          </a:xfrm>
          <a:prstGeom prst="snip1Rect">
            <a:avLst>
              <a:gd name="adj" fmla="val 3688"/>
            </a:avLst>
          </a:prstGeom>
          <a:solidFill>
            <a:schemeClr val="bg1"/>
          </a:solidFill>
          <a:ln w="12700">
            <a:solidFill>
              <a:schemeClr val="bg2"/>
            </a:solidFill>
          </a:ln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anchor="ctr"/>
          <a:lstStyle/>
          <a:p>
            <a:pPr algn="ctr">
              <a:lnSpc>
                <a:spcPts val="1500"/>
              </a:lnSpc>
              <a:defRPr/>
            </a:pPr>
            <a:r>
              <a:rPr lang="fr-CA" sz="1500" b="1" dirty="0">
                <a:solidFill>
                  <a:schemeClr val="tx1"/>
                </a:solidFill>
              </a:rPr>
              <a:t>CVD</a:t>
            </a:r>
          </a:p>
        </p:txBody>
      </p:sp>
      <p:sp>
        <p:nvSpPr>
          <p:cNvPr id="17" name="Rogner un rectangle à un seul coin 16">
            <a:extLst>
              <a:ext uri="{FF2B5EF4-FFF2-40B4-BE49-F238E27FC236}">
                <a16:creationId xmlns:a16="http://schemas.microsoft.com/office/drawing/2014/main" id="{A9C91446-23D2-4D62-8425-03D7CA8C161E}"/>
              </a:ext>
            </a:extLst>
          </p:cNvPr>
          <p:cNvSpPr/>
          <p:nvPr/>
        </p:nvSpPr>
        <p:spPr bwMode="auto">
          <a:xfrm flipH="1">
            <a:off x="6758313" y="4802124"/>
            <a:ext cx="579600" cy="414528"/>
          </a:xfrm>
          <a:prstGeom prst="snip1Rect">
            <a:avLst>
              <a:gd name="adj" fmla="val 3688"/>
            </a:avLst>
          </a:prstGeom>
          <a:solidFill>
            <a:schemeClr val="bg1"/>
          </a:solidFill>
          <a:ln w="12700">
            <a:solidFill>
              <a:schemeClr val="bg2"/>
            </a:solidFill>
          </a:ln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anchor="ctr"/>
          <a:lstStyle/>
          <a:p>
            <a:pPr algn="ctr">
              <a:lnSpc>
                <a:spcPts val="1500"/>
              </a:lnSpc>
              <a:defRPr/>
            </a:pPr>
            <a:r>
              <a:rPr lang="fr-CA" sz="1200" b="1" dirty="0">
                <a:solidFill>
                  <a:schemeClr val="tx1"/>
                </a:solidFill>
              </a:rPr>
              <a:t>NCEP-ATP III</a:t>
            </a:r>
          </a:p>
        </p:txBody>
      </p:sp>
      <p:sp>
        <p:nvSpPr>
          <p:cNvPr id="18" name="Rogner un rectangle à un seul coin 17">
            <a:extLst>
              <a:ext uri="{FF2B5EF4-FFF2-40B4-BE49-F238E27FC236}">
                <a16:creationId xmlns:a16="http://schemas.microsoft.com/office/drawing/2014/main" id="{44838783-3C7F-4F93-85DB-C5D03E20F351}"/>
              </a:ext>
            </a:extLst>
          </p:cNvPr>
          <p:cNvSpPr/>
          <p:nvPr/>
        </p:nvSpPr>
        <p:spPr bwMode="auto">
          <a:xfrm flipH="1">
            <a:off x="7369228" y="4802124"/>
            <a:ext cx="579120" cy="414528"/>
          </a:xfrm>
          <a:prstGeom prst="snip1Rect">
            <a:avLst>
              <a:gd name="adj" fmla="val 3688"/>
            </a:avLst>
          </a:prstGeom>
          <a:solidFill>
            <a:schemeClr val="bg1"/>
          </a:solidFill>
          <a:ln w="12700">
            <a:solidFill>
              <a:schemeClr val="bg2"/>
            </a:solidFill>
          </a:ln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36000" anchor="ctr"/>
          <a:lstStyle/>
          <a:p>
            <a:pPr algn="ctr">
              <a:lnSpc>
                <a:spcPts val="1500"/>
              </a:lnSpc>
              <a:defRPr/>
            </a:pPr>
            <a:r>
              <a:rPr lang="fr-CA" sz="1000" b="1" dirty="0">
                <a:solidFill>
                  <a:schemeClr val="tx1"/>
                </a:solidFill>
              </a:rPr>
              <a:t>Type 2 </a:t>
            </a:r>
            <a:r>
              <a:rPr lang="fr-CA" sz="1000" b="1" dirty="0" err="1">
                <a:solidFill>
                  <a:schemeClr val="tx1"/>
                </a:solidFill>
              </a:rPr>
              <a:t>Diabetes</a:t>
            </a:r>
            <a:endParaRPr lang="fr-CA" sz="1000" b="1" dirty="0">
              <a:solidFill>
                <a:schemeClr val="tx1"/>
              </a:solidFill>
            </a:endParaRPr>
          </a:p>
        </p:txBody>
      </p:sp>
      <p:sp>
        <p:nvSpPr>
          <p:cNvPr id="19" name="Rogner un rectangle à un seul coin 18">
            <a:extLst>
              <a:ext uri="{FF2B5EF4-FFF2-40B4-BE49-F238E27FC236}">
                <a16:creationId xmlns:a16="http://schemas.microsoft.com/office/drawing/2014/main" id="{8509636F-84EE-4544-9F1B-C7AC0377C666}"/>
              </a:ext>
            </a:extLst>
          </p:cNvPr>
          <p:cNvSpPr/>
          <p:nvPr/>
        </p:nvSpPr>
        <p:spPr bwMode="auto">
          <a:xfrm flipH="1">
            <a:off x="7979664" y="4802124"/>
            <a:ext cx="557784" cy="414528"/>
          </a:xfrm>
          <a:prstGeom prst="snip1Rect">
            <a:avLst>
              <a:gd name="adj" fmla="val 3688"/>
            </a:avLst>
          </a:prstGeom>
          <a:solidFill>
            <a:schemeClr val="bg1"/>
          </a:solidFill>
          <a:ln w="12700">
            <a:solidFill>
              <a:schemeClr val="bg2"/>
            </a:solidFill>
          </a:ln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anchor="ctr"/>
          <a:lstStyle/>
          <a:p>
            <a:pPr algn="ctr">
              <a:lnSpc>
                <a:spcPts val="1500"/>
              </a:lnSpc>
              <a:defRPr/>
            </a:pPr>
            <a:r>
              <a:rPr lang="fr-CA" sz="1500" b="1" dirty="0">
                <a:solidFill>
                  <a:schemeClr val="tx1"/>
                </a:solidFill>
              </a:rPr>
              <a:t>CVD</a:t>
            </a:r>
          </a:p>
        </p:txBody>
      </p:sp>
      <p:sp>
        <p:nvSpPr>
          <p:cNvPr id="6186" name="Rectangle 37">
            <a:extLst>
              <a:ext uri="{FF2B5EF4-FFF2-40B4-BE49-F238E27FC236}">
                <a16:creationId xmlns:a16="http://schemas.microsoft.com/office/drawing/2014/main" id="{7EA449D3-D18D-4D3B-8FA2-EC97121ECB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05475" y="6281738"/>
            <a:ext cx="3200400" cy="411162"/>
          </a:xfrm>
          <a:prstGeom prst="rect">
            <a:avLst/>
          </a:prstGeom>
          <a:solidFill>
            <a:srgbClr val="D8ECEA">
              <a:alpha val="89018"/>
            </a:srgbClr>
          </a:solidFill>
          <a:ln w="9525">
            <a:miter lim="800000"/>
            <a:headEnd/>
            <a:tailEnd/>
          </a:ln>
          <a:scene3d>
            <a:camera prst="legacyObliqueTopRight"/>
            <a:lightRig rig="legacyFlat4" dir="b"/>
          </a:scene3d>
          <a:sp3d extrusionH="201600" prstMaterial="legacyMatte">
            <a:bevelT w="13500" h="13500" prst="angle"/>
            <a:bevelB w="13500" h="13500" prst="angle"/>
            <a:extrusionClr>
              <a:srgbClr val="D8ECEA"/>
            </a:extrusionClr>
            <a:contourClr>
              <a:srgbClr val="D8ECEA"/>
            </a:contourClr>
          </a:sp3d>
        </p:spPr>
        <p:txBody>
          <a:bodyPr anchor="ctr">
            <a:flatTx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fr-CA" altLang="fr-FR" sz="1000"/>
              <a:t>From Dekker JM et al. Circulation 2005; 112: 666-73</a:t>
            </a:r>
          </a:p>
          <a:p>
            <a:pPr eaLnBrk="1" hangingPunct="1"/>
            <a:r>
              <a:rPr lang="fr-CA" altLang="fr-FR" sz="1000"/>
              <a:t>Reproduced with permission</a:t>
            </a:r>
            <a:endParaRPr lang="en-US" altLang="fr-FR" sz="10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Conception personnalisée">
  <a:themeElements>
    <a:clrScheme name="Conception personnalisée 2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FBDF53"/>
      </a:accent1>
      <a:accent2>
        <a:srgbClr val="FF9966"/>
      </a:accent2>
      <a:accent3>
        <a:srgbClr val="FFFFFF"/>
      </a:accent3>
      <a:accent4>
        <a:srgbClr val="000000"/>
      </a:accent4>
      <a:accent5>
        <a:srgbClr val="FDECB3"/>
      </a:accent5>
      <a:accent6>
        <a:srgbClr val="E78A5C"/>
      </a:accent6>
      <a:hlink>
        <a:srgbClr val="CC3300"/>
      </a:hlink>
      <a:folHlink>
        <a:srgbClr val="996600"/>
      </a:folHlink>
    </a:clrScheme>
    <a:fontScheme name="Conception personnalisé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onception personnalisé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eption personnalisé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eption personnalisé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eption personnalisé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eption personnalisé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eption personnalisé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6806</TotalTime>
  <Words>62</Words>
  <Application>Microsoft Office PowerPoint</Application>
  <PresentationFormat>Affichage à l'écran (4:3)</PresentationFormat>
  <Paragraphs>17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4" baseType="lpstr">
      <vt:lpstr>Arial</vt:lpstr>
      <vt:lpstr>Wingdings</vt:lpstr>
      <vt:lpstr>Conception personnalisée</vt:lpstr>
      <vt:lpstr>NUMBER OF METABOLIC SYNDROME ABNORMALITIES BY NCEP-ATP III CLINICAL CRITERIA, DIABETES, AND PREVALENT CVD AND HAZARD RATIOS OF 10-YEAR RISK OF FATAL AND NON-FATAL CVD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Alain Cyr</dc:creator>
  <cp:lastModifiedBy>Isabelle Martineau</cp:lastModifiedBy>
  <cp:revision>417</cp:revision>
  <dcterms:created xsi:type="dcterms:W3CDTF">2007-08-27T23:55:38Z</dcterms:created>
  <dcterms:modified xsi:type="dcterms:W3CDTF">2022-12-01T12:25:09Z</dcterms:modified>
</cp:coreProperties>
</file>