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1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319" r:id="rId2"/>
  </p:sldIdLst>
  <p:sldSz cx="9144000" cy="6858000" type="screen4x3"/>
  <p:notesSz cx="7010400" cy="92964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4F9E"/>
    <a:srgbClr val="0066CC"/>
    <a:srgbClr val="CCECFF"/>
    <a:srgbClr val="0000FF"/>
    <a:srgbClr val="0066FF"/>
    <a:srgbClr val="3399FF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41" autoAdjust="0"/>
    <p:restoredTop sz="94646" autoAdjust="0"/>
  </p:normalViewPr>
  <p:slideViewPr>
    <p:cSldViewPr snapToGrid="0">
      <p:cViewPr varScale="1">
        <p:scale>
          <a:sx n="111" d="100"/>
          <a:sy n="111" d="100"/>
        </p:scale>
        <p:origin x="18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2490" y="-90"/>
      </p:cViewPr>
      <p:guideLst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>
            <a:extLst>
              <a:ext uri="{FF2B5EF4-FFF2-40B4-BE49-F238E27FC236}">
                <a16:creationId xmlns:a16="http://schemas.microsoft.com/office/drawing/2014/main" id="{EC38A872-8D24-4599-B990-102228FCAF7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51F77773-707D-4E7A-BF7E-0CFB31E922A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0" name="Rectangle 4">
            <a:extLst>
              <a:ext uri="{FF2B5EF4-FFF2-40B4-BE49-F238E27FC236}">
                <a16:creationId xmlns:a16="http://schemas.microsoft.com/office/drawing/2014/main" id="{72BF29B2-7007-4490-983C-FCBDCE0BD57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1" name="Rectangle 5">
            <a:extLst>
              <a:ext uri="{FF2B5EF4-FFF2-40B4-BE49-F238E27FC236}">
                <a16:creationId xmlns:a16="http://schemas.microsoft.com/office/drawing/2014/main" id="{ECE4343E-B261-4859-BD85-EA02ED69CE5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AB9D69-95B0-423C-A961-5E4E8173811E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4D758FA1-D7B2-4331-80C2-1A20E1A180F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1DD5FFF4-7AAA-4384-B3E7-0E7FDCF75FD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712B2E99-7DE2-40C3-A682-6097CCB66216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9" name="Rectangle 5">
            <a:extLst>
              <a:ext uri="{FF2B5EF4-FFF2-40B4-BE49-F238E27FC236}">
                <a16:creationId xmlns:a16="http://schemas.microsoft.com/office/drawing/2014/main" id="{C20A53C0-1DEF-4BE2-AC59-0098F366983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159750" name="Rectangle 6">
            <a:extLst>
              <a:ext uri="{FF2B5EF4-FFF2-40B4-BE49-F238E27FC236}">
                <a16:creationId xmlns:a16="http://schemas.microsoft.com/office/drawing/2014/main" id="{8EB87575-44F7-4D7B-B02D-180B38DB33A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51" name="Rectangle 7">
            <a:extLst>
              <a:ext uri="{FF2B5EF4-FFF2-40B4-BE49-F238E27FC236}">
                <a16:creationId xmlns:a16="http://schemas.microsoft.com/office/drawing/2014/main" id="{AE2122FE-6537-4AB3-A961-E374E49E41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B1284EE-ACCF-4B0C-9D25-606BCA41C636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>
            <a:extLst>
              <a:ext uri="{FF2B5EF4-FFF2-40B4-BE49-F238E27FC236}">
                <a16:creationId xmlns:a16="http://schemas.microsoft.com/office/drawing/2014/main" id="{1A4F98C9-368D-4063-81D1-C364764BD85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4">
            <a:extLst>
              <a:ext uri="{FF2B5EF4-FFF2-40B4-BE49-F238E27FC236}">
                <a16:creationId xmlns:a16="http://schemas.microsoft.com/office/drawing/2014/main" id="{63B7464D-C152-4261-839F-51CDB5CA004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893762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B8EF6A-4587-47CF-ADE1-4780C1AA3B6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273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F082B9-EE2E-4080-9ACE-C0B6E493329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DEF0B698-AA04-40D7-8B66-E79A6E5A4BB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pic>
        <p:nvPicPr>
          <p:cNvPr id="8" name="Picture 13">
            <a:extLst>
              <a:ext uri="{FF2B5EF4-FFF2-40B4-BE49-F238E27FC236}">
                <a16:creationId xmlns:a16="http://schemas.microsoft.com/office/drawing/2014/main" id="{C0450488-E10F-4759-877E-B7DC49E4D37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3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657225" y="1179513"/>
            <a:ext cx="7772400" cy="1470025"/>
          </a:xfrm>
          <a:solidFill>
            <a:schemeClr val="accent1"/>
          </a:solidFill>
          <a:ln w="28575">
            <a:solidFill>
              <a:schemeClr val="bg1"/>
            </a:solidFill>
          </a:ln>
        </p:spPr>
        <p:txBody>
          <a:bodyPr/>
          <a:lstStyle>
            <a:lvl1pPr algn="ctr">
              <a:defRPr sz="4000" b="0"/>
            </a:lvl1pPr>
          </a:lstStyle>
          <a:p>
            <a:r>
              <a:rPr lang="fr-CA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3228927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62995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5425" y="188913"/>
            <a:ext cx="2130425" cy="589597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243637" cy="58959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251895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76250" y="1179513"/>
            <a:ext cx="8229600" cy="4905375"/>
          </a:xfrm>
        </p:spPr>
        <p:txBody>
          <a:bodyPr/>
          <a:lstStyle/>
          <a:p>
            <a:pPr lvl="0"/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10876261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67250" y="1179513"/>
            <a:ext cx="4038600" cy="23764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67250" y="3708400"/>
            <a:ext cx="4038600" cy="23764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4142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40875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098829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67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94398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0938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7244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4448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695163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918665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>
            <a:extLst>
              <a:ext uri="{FF2B5EF4-FFF2-40B4-BE49-F238E27FC236}">
                <a16:creationId xmlns:a16="http://schemas.microsoft.com/office/drawing/2014/main" id="{86CACD64-7D45-43E5-9E47-B6BDDD47052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4">
            <a:extLst>
              <a:ext uri="{FF2B5EF4-FFF2-40B4-BE49-F238E27FC236}">
                <a16:creationId xmlns:a16="http://schemas.microsoft.com/office/drawing/2014/main" id="{687C8C79-805C-481C-8A26-1E8B7C5459B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A3AB7717-831B-4F84-A139-7185A6C9763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0D989D62-060F-42E3-ABDD-CD714E079AF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3290208B-BB1C-4A18-B3E0-8532084C61B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C4B0F427-C01D-447C-84C9-4384D1502B8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4104" name="Rectangle 11">
            <a:extLst>
              <a:ext uri="{FF2B5EF4-FFF2-40B4-BE49-F238E27FC236}">
                <a16:creationId xmlns:a16="http://schemas.microsoft.com/office/drawing/2014/main" id="{0CAFAEE8-699D-41F6-9CA1-9CB1AF2B1B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4105" name="Picture 18">
            <a:extLst>
              <a:ext uri="{FF2B5EF4-FFF2-40B4-BE49-F238E27FC236}">
                <a16:creationId xmlns:a16="http://schemas.microsoft.com/office/drawing/2014/main" id="{63966215-B990-4BA3-ACB3-4C908ABF6F7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Rectangle 20">
            <a:extLst>
              <a:ext uri="{FF2B5EF4-FFF2-40B4-BE49-F238E27FC236}">
                <a16:creationId xmlns:a16="http://schemas.microsoft.com/office/drawing/2014/main" id="{121DB616-F70A-489C-897A-CFDFFA2902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2" r:id="rId2"/>
    <p:sldLayoutId id="2147484151" r:id="rId3"/>
    <p:sldLayoutId id="2147484150" r:id="rId4"/>
    <p:sldLayoutId id="2147484149" r:id="rId5"/>
    <p:sldLayoutId id="2147484148" r:id="rId6"/>
    <p:sldLayoutId id="2147484147" r:id="rId7"/>
    <p:sldLayoutId id="2147484146" r:id="rId8"/>
    <p:sldLayoutId id="2147484145" r:id="rId9"/>
    <p:sldLayoutId id="2147484144" r:id="rId10"/>
    <p:sldLayoutId id="2147484143" r:id="rId11"/>
    <p:sldLayoutId id="2147484142" r:id="rId12"/>
    <p:sldLayoutId id="214748414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Image 3" descr="18-Obesity-&amp;-CVD-Fig1-FILM_fond.png">
            <a:extLst>
              <a:ext uri="{FF2B5EF4-FFF2-40B4-BE49-F238E27FC236}">
                <a16:creationId xmlns:a16="http://schemas.microsoft.com/office/drawing/2014/main" id="{60ECB9D6-0F66-45DA-B182-E8EF7CD806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re 1">
            <a:extLst>
              <a:ext uri="{FF2B5EF4-FFF2-40B4-BE49-F238E27FC236}">
                <a16:creationId xmlns:a16="http://schemas.microsoft.com/office/drawing/2014/main" id="{2D6B3A45-3931-452D-8ADD-311F1792B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26988"/>
            <a:ext cx="8280400" cy="708025"/>
          </a:xfrm>
        </p:spPr>
        <p:txBody>
          <a:bodyPr/>
          <a:lstStyle/>
          <a:p>
            <a:r>
              <a:rPr lang="en-US" altLang="fr-FR" sz="2000">
                <a:solidFill>
                  <a:schemeClr val="tx1"/>
                </a:solidFill>
              </a:rPr>
              <a:t>OBESITY AS A MODIFIABLE CARDIOVASCULAR DISEASE (CVD) RISK FACTOR</a:t>
            </a:r>
            <a:endParaRPr lang="fr-FR" altLang="fr-FR" sz="2000">
              <a:solidFill>
                <a:schemeClr val="tx1"/>
              </a:solidFill>
            </a:endParaRPr>
          </a:p>
        </p:txBody>
      </p:sp>
      <p:grpSp>
        <p:nvGrpSpPr>
          <p:cNvPr id="2" name="Group 33">
            <a:extLst>
              <a:ext uri="{FF2B5EF4-FFF2-40B4-BE49-F238E27FC236}">
                <a16:creationId xmlns:a16="http://schemas.microsoft.com/office/drawing/2014/main" id="{207522B3-A9F7-4E98-99D2-CF744CAA09B3}"/>
              </a:ext>
            </a:extLst>
          </p:cNvPr>
          <p:cNvGrpSpPr>
            <a:grpSpLocks/>
          </p:cNvGrpSpPr>
          <p:nvPr/>
        </p:nvGrpSpPr>
        <p:grpSpPr bwMode="auto">
          <a:xfrm>
            <a:off x="2573338" y="5172075"/>
            <a:ext cx="4024312" cy="781050"/>
            <a:chOff x="2220" y="714"/>
            <a:chExt cx="1590" cy="511"/>
          </a:xfrm>
        </p:grpSpPr>
        <p:sp>
          <p:nvSpPr>
            <p:cNvPr id="7181" name="Rectangle 34">
              <a:extLst>
                <a:ext uri="{FF2B5EF4-FFF2-40B4-BE49-F238E27FC236}">
                  <a16:creationId xmlns:a16="http://schemas.microsoft.com/office/drawing/2014/main" id="{EB01A74A-B783-4347-97B6-4978CA7EC9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1577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marL="920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fr-FR" sz="3200" b="1">
                  <a:solidFill>
                    <a:srgbClr val="C00000"/>
                  </a:solidFill>
                </a:rPr>
                <a:t>Global CVD risk</a:t>
              </a:r>
            </a:p>
          </p:txBody>
        </p:sp>
        <p:sp>
          <p:nvSpPr>
            <p:cNvPr id="7182" name="Rectangle 35">
              <a:extLst>
                <a:ext uri="{FF2B5EF4-FFF2-40B4-BE49-F238E27FC236}">
                  <a16:creationId xmlns:a16="http://schemas.microsoft.com/office/drawing/2014/main" id="{EEE9F243-45B3-4990-BAA7-DDF62E0579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0" y="714"/>
              <a:ext cx="67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000" b="1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878CDC6F-DBCB-4876-95EF-CBDD7812A660}"/>
              </a:ext>
            </a:extLst>
          </p:cNvPr>
          <p:cNvSpPr/>
          <p:nvPr/>
        </p:nvSpPr>
        <p:spPr>
          <a:xfrm>
            <a:off x="1077667" y="2573338"/>
            <a:ext cx="1659430" cy="369332"/>
          </a:xfrm>
          <a:prstGeom prst="rect">
            <a:avLst/>
          </a:prstGeom>
          <a:noFill/>
          <a:effectLst>
            <a:outerShdw blurRad="50800" dist="38100" dir="2700000" algn="t" rotWithShape="0">
              <a:prstClr val="black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b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latin typeface="Arial" charset="0"/>
              </a:rPr>
              <a:t>Hypertension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96F3565-9E99-4E07-A770-0E4F965889B3}"/>
              </a:ext>
            </a:extLst>
          </p:cNvPr>
          <p:cNvSpPr/>
          <p:nvPr/>
        </p:nvSpPr>
        <p:spPr>
          <a:xfrm>
            <a:off x="2952750" y="2286000"/>
            <a:ext cx="1454150" cy="3698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b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latin typeface="Arial" charset="0"/>
              </a:rPr>
              <a:t>Cholesterol</a:t>
            </a:r>
            <a:endParaRPr lang="fr-FR" b="1" dirty="0">
              <a:ln w="317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E9486BF-D0E6-443D-A544-87F5B053C39B}"/>
              </a:ext>
            </a:extLst>
          </p:cNvPr>
          <p:cNvSpPr/>
          <p:nvPr/>
        </p:nvSpPr>
        <p:spPr>
          <a:xfrm>
            <a:off x="4835525" y="2509838"/>
            <a:ext cx="1254125" cy="40005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2000" b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latin typeface="Arial" charset="0"/>
              </a:rPr>
              <a:t>Diabetes</a:t>
            </a:r>
            <a:endParaRPr lang="fr-FR" sz="2000" b="1" dirty="0">
              <a:ln w="317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CB97FFC-7828-4C76-B219-981D50F1790C}"/>
              </a:ext>
            </a:extLst>
          </p:cNvPr>
          <p:cNvSpPr/>
          <p:nvPr/>
        </p:nvSpPr>
        <p:spPr>
          <a:xfrm>
            <a:off x="6573838" y="2527300"/>
            <a:ext cx="1268412" cy="40163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2000" b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latin typeface="Arial" charset="0"/>
              </a:rPr>
              <a:t>Smoking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8827735-423E-4A3E-8AAE-D7875053A8B1}"/>
              </a:ext>
            </a:extLst>
          </p:cNvPr>
          <p:cNvSpPr/>
          <p:nvPr/>
        </p:nvSpPr>
        <p:spPr>
          <a:xfrm>
            <a:off x="7793038" y="4276725"/>
            <a:ext cx="1011237" cy="40005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2000" b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latin typeface="Arial" charset="0"/>
              </a:rPr>
              <a:t>Others</a:t>
            </a:r>
            <a:endParaRPr lang="fr-FR" sz="2000" b="1" dirty="0">
              <a:ln w="317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B27BAD6-7BE4-4A66-881F-20CDE168DFB0}"/>
              </a:ext>
            </a:extLst>
          </p:cNvPr>
          <p:cNvSpPr/>
          <p:nvPr/>
        </p:nvSpPr>
        <p:spPr>
          <a:xfrm>
            <a:off x="298450" y="4249738"/>
            <a:ext cx="1031875" cy="55403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/>
            </a:outerShdw>
          </a:effectLst>
        </p:spPr>
        <p:txBody>
          <a:bodyPr wrap="none">
            <a:spAutoFit/>
          </a:bodyPr>
          <a:lstStyle/>
          <a:p>
            <a:pPr algn="ctr">
              <a:lnSpc>
                <a:spcPts val="1800"/>
              </a:lnSpc>
              <a:defRPr/>
            </a:pPr>
            <a:r>
              <a:rPr lang="fr-FR" b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latin typeface="Arial" charset="0"/>
              </a:rPr>
              <a:t>Obesity</a:t>
            </a:r>
            <a:endParaRPr lang="fr-FR" b="1" dirty="0">
              <a:ln w="317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latin typeface="Arial" charset="0"/>
            </a:endParaRPr>
          </a:p>
          <a:p>
            <a:pPr algn="ctr">
              <a:lnSpc>
                <a:spcPts val="1800"/>
              </a:lnSpc>
              <a:defRPr/>
            </a:pPr>
            <a:r>
              <a:rPr lang="fr-FR" b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latin typeface="Arial" charset="0"/>
              </a:rPr>
              <a:t>BMI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468550B-37BD-4F52-9207-B949E6708ECE}"/>
              </a:ext>
            </a:extLst>
          </p:cNvPr>
          <p:cNvSpPr/>
          <p:nvPr/>
        </p:nvSpPr>
        <p:spPr>
          <a:xfrm>
            <a:off x="2979738" y="2832100"/>
            <a:ext cx="684212" cy="40163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2000" b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latin typeface="Arial" charset="0"/>
              </a:rPr>
              <a:t>LDL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EFD945D-8F5D-4314-9776-C0F36D440228}"/>
              </a:ext>
            </a:extLst>
          </p:cNvPr>
          <p:cNvSpPr/>
          <p:nvPr/>
        </p:nvSpPr>
        <p:spPr>
          <a:xfrm>
            <a:off x="3697288" y="2832100"/>
            <a:ext cx="712787" cy="40163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2000" b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latin typeface="Arial" charset="0"/>
              </a:rPr>
              <a:t>HDL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Conception personnalisé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6805</TotalTime>
  <Words>23</Words>
  <Application>Microsoft Office PowerPoint</Application>
  <PresentationFormat>Affichage à l'écran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Wingdings</vt:lpstr>
      <vt:lpstr>Conception personnalisée</vt:lpstr>
      <vt:lpstr>OBESITY AS A MODIFIABLE CARDIOVASCULAR DISEASE (CVD) RISK FACTOR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 Cyr</dc:creator>
  <cp:lastModifiedBy>Isabelle Martineau</cp:lastModifiedBy>
  <cp:revision>417</cp:revision>
  <dcterms:created xsi:type="dcterms:W3CDTF">2007-08-27T23:55:38Z</dcterms:created>
  <dcterms:modified xsi:type="dcterms:W3CDTF">2022-12-01T12:48:35Z</dcterms:modified>
</cp:coreProperties>
</file>