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CCECFF"/>
    <a:srgbClr val="A20000"/>
    <a:srgbClr val="C0C0C0"/>
    <a:srgbClr val="3399F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6164EF6F-4AA7-4FD4-B005-178AE0E4FA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B7EA68C6-229C-422F-A3F5-0B4E352214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7049E5AC-1CB3-4A6D-B908-981589EACB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AB9CE025-56A1-4F94-86D0-A07B4DAECCE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A61DD4-586E-4AA1-A9D7-B5706613CA7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7943D47B-239C-4656-A037-51C5114CB5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47DD6657-960E-4169-BC1B-C80B6969AF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823FA81-1F8F-4E70-A4A1-1DFF2E864BF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FAD7E073-69DC-40B9-8D0F-C6B035BC85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A428B8C9-4783-4375-987B-82347400D4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D64EF274-086A-4001-BD60-0053A4036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D829DC-5274-4433-9B48-0F314701829B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045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588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61379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050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676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67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164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00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30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08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1809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05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>
            <a:extLst>
              <a:ext uri="{FF2B5EF4-FFF2-40B4-BE49-F238E27FC236}">
                <a16:creationId xmlns:a16="http://schemas.microsoft.com/office/drawing/2014/main" id="{4CD02E97-0EFD-4C32-9BF7-2CB307E422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14">
            <a:extLst>
              <a:ext uri="{FF2B5EF4-FFF2-40B4-BE49-F238E27FC236}">
                <a16:creationId xmlns:a16="http://schemas.microsoft.com/office/drawing/2014/main" id="{F768AB6E-1338-47AB-ACA5-C242973933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FDE59572-C6C7-483F-B4E4-3697A4DB520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20C4F2D-A6AC-40A0-B57E-1256F27CDA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2EA03A6-AF76-403F-91D3-78D57C75B6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9FD3196-85C5-4C8E-8031-B31C5CA79C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7416" name="Rectangle 11">
            <a:extLst>
              <a:ext uri="{FF2B5EF4-FFF2-40B4-BE49-F238E27FC236}">
                <a16:creationId xmlns:a16="http://schemas.microsoft.com/office/drawing/2014/main" id="{CA62A0A7-0474-4A34-ACFB-EADCEE7C7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7417" name="Picture 18">
            <a:extLst>
              <a:ext uri="{FF2B5EF4-FFF2-40B4-BE49-F238E27FC236}">
                <a16:creationId xmlns:a16="http://schemas.microsoft.com/office/drawing/2014/main" id="{349A1F0E-48FC-4DBF-9EB7-F169DDB701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20">
            <a:extLst>
              <a:ext uri="{FF2B5EF4-FFF2-40B4-BE49-F238E27FC236}">
                <a16:creationId xmlns:a16="http://schemas.microsoft.com/office/drawing/2014/main" id="{82411E5D-FC68-4508-9B6A-31889798E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7">
            <a:extLst>
              <a:ext uri="{FF2B5EF4-FFF2-40B4-BE49-F238E27FC236}">
                <a16:creationId xmlns:a16="http://schemas.microsoft.com/office/drawing/2014/main" id="{CAFE2ED1-D8D3-45C7-A4CC-B8650BD2E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63" y="6272213"/>
            <a:ext cx="4219575" cy="45085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000"/>
              <a:t>From National Center for Health Statistics. Health, United States, 2003</a:t>
            </a:r>
          </a:p>
          <a:p>
            <a:r>
              <a:rPr lang="fr-CA" altLang="fr-FR" sz="1000"/>
              <a:t>Reproduced with permission</a:t>
            </a:r>
            <a:endParaRPr lang="en-US" altLang="fr-FR" sz="1000"/>
          </a:p>
        </p:txBody>
      </p:sp>
      <p:graphicFrame>
        <p:nvGraphicFramePr>
          <p:cNvPr id="1026" name="Graphique 11">
            <a:extLst>
              <a:ext uri="{FF2B5EF4-FFF2-40B4-BE49-F238E27FC236}">
                <a16:creationId xmlns:a16="http://schemas.microsoft.com/office/drawing/2014/main" id="{DE7D7A40-BA4D-4101-A901-F1B28ED45030}"/>
              </a:ext>
            </a:extLst>
          </p:cNvPr>
          <p:cNvGraphicFramePr>
            <a:graphicFrameLocks/>
          </p:cNvGraphicFramePr>
          <p:nvPr/>
        </p:nvGraphicFramePr>
        <p:xfrm>
          <a:off x="473075" y="862013"/>
          <a:ext cx="9642475" cy="585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Graphique" r:id="rId3" imgW="8801100" imgH="5343641" progId="Excel.Sheet.8">
                  <p:embed/>
                </p:oleObj>
              </mc:Choice>
              <mc:Fallback>
                <p:oleObj name="Graphique" r:id="rId3" imgW="8801100" imgH="5343641" progId="Excel.Sheet.8">
                  <p:embed/>
                  <p:pic>
                    <p:nvPicPr>
                      <p:cNvPr id="0" name="Graphiqu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862013"/>
                        <a:ext cx="9642475" cy="585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re 1">
            <a:extLst>
              <a:ext uri="{FF2B5EF4-FFF2-40B4-BE49-F238E27FC236}">
                <a16:creationId xmlns:a16="http://schemas.microsoft.com/office/drawing/2014/main" id="{E3CC4615-2648-409D-BEAC-027D29A5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96850"/>
            <a:ext cx="838835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OVERWEIGHT AND OBESITY BY AGE, UNITED STATES, 1960-2000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4" name="Rogner un rectangle à un seul coin 3">
            <a:extLst>
              <a:ext uri="{FF2B5EF4-FFF2-40B4-BE49-F238E27FC236}">
                <a16:creationId xmlns:a16="http://schemas.microsoft.com/office/drawing/2014/main" id="{AC732E17-14D8-4614-AB25-06096DAF6A6B}"/>
              </a:ext>
            </a:extLst>
          </p:cNvPr>
          <p:cNvSpPr/>
          <p:nvPr/>
        </p:nvSpPr>
        <p:spPr>
          <a:xfrm flipH="1">
            <a:off x="1525434" y="2300537"/>
            <a:ext cx="1847088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Overweight</a:t>
            </a:r>
            <a:r>
              <a:rPr lang="fr-CA" sz="1200" b="1" dirty="0">
                <a:solidFill>
                  <a:schemeClr val="tx1"/>
                </a:solidFill>
              </a:rPr>
              <a:t>, 20-74 </a:t>
            </a:r>
            <a:r>
              <a:rPr lang="fr-CA" sz="1200" b="1" dirty="0" err="1">
                <a:solidFill>
                  <a:schemeClr val="tx1"/>
                </a:solidFill>
              </a:rPr>
              <a:t>years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6" name="Rogner un rectangle à un seul coin 5">
            <a:extLst>
              <a:ext uri="{FF2B5EF4-FFF2-40B4-BE49-F238E27FC236}">
                <a16:creationId xmlns:a16="http://schemas.microsoft.com/office/drawing/2014/main" id="{BDAF8C92-9146-40DE-BD74-5EA315E5EEA1}"/>
              </a:ext>
            </a:extLst>
          </p:cNvPr>
          <p:cNvSpPr/>
          <p:nvPr/>
        </p:nvSpPr>
        <p:spPr>
          <a:xfrm flipH="1">
            <a:off x="6531863" y="4830556"/>
            <a:ext cx="1847088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Overweight</a:t>
            </a:r>
            <a:r>
              <a:rPr lang="fr-CA" sz="1200" b="1" dirty="0">
                <a:solidFill>
                  <a:schemeClr val="tx1"/>
                </a:solidFill>
              </a:rPr>
              <a:t>,12-19 </a:t>
            </a:r>
            <a:r>
              <a:rPr lang="fr-CA" sz="1200" b="1" dirty="0" err="1">
                <a:solidFill>
                  <a:schemeClr val="tx1"/>
                </a:solidFill>
              </a:rPr>
              <a:t>years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C10A50AE-7214-4FE2-9076-825E22932853}"/>
              </a:ext>
            </a:extLst>
          </p:cNvPr>
          <p:cNvSpPr/>
          <p:nvPr/>
        </p:nvSpPr>
        <p:spPr>
          <a:xfrm flipH="1">
            <a:off x="1983166" y="4683177"/>
            <a:ext cx="1847088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Overweight</a:t>
            </a:r>
            <a:r>
              <a:rPr lang="fr-CA" sz="1200" b="1" dirty="0">
                <a:solidFill>
                  <a:schemeClr val="tx1"/>
                </a:solidFill>
              </a:rPr>
              <a:t>, 6-11 </a:t>
            </a:r>
            <a:r>
              <a:rPr lang="fr-CA" sz="1200" b="1" dirty="0" err="1">
                <a:solidFill>
                  <a:schemeClr val="tx1"/>
                </a:solidFill>
              </a:rPr>
              <a:t>years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9D593612-D010-491A-BF14-C7F06BF3BF94}"/>
              </a:ext>
            </a:extLst>
          </p:cNvPr>
          <p:cNvSpPr/>
          <p:nvPr/>
        </p:nvSpPr>
        <p:spPr>
          <a:xfrm flipH="1">
            <a:off x="1800468" y="4207331"/>
            <a:ext cx="1847088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Obesity</a:t>
            </a:r>
            <a:r>
              <a:rPr lang="fr-CA" sz="1200" b="1" dirty="0">
                <a:solidFill>
                  <a:schemeClr val="tx1"/>
                </a:solidFill>
              </a:rPr>
              <a:t>, 20-74 </a:t>
            </a:r>
            <a:r>
              <a:rPr lang="fr-CA" sz="1200" b="1" dirty="0" err="1">
                <a:solidFill>
                  <a:schemeClr val="tx1"/>
                </a:solidFill>
              </a:rPr>
              <a:t>years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1041" name="ZoneTexte 8">
            <a:extLst>
              <a:ext uri="{FF2B5EF4-FFF2-40B4-BE49-F238E27FC236}">
                <a16:creationId xmlns:a16="http://schemas.microsoft.com/office/drawing/2014/main" id="{413D0B4B-92CA-4871-833C-79C699DDE0B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6519" y="3083719"/>
            <a:ext cx="103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b="1"/>
              <a:t>Percent</a:t>
            </a:r>
          </a:p>
        </p:txBody>
      </p:sp>
      <p:sp>
        <p:nvSpPr>
          <p:cNvPr id="1042" name="ZoneTexte 9">
            <a:extLst>
              <a:ext uri="{FF2B5EF4-FFF2-40B4-BE49-F238E27FC236}">
                <a16:creationId xmlns:a16="http://schemas.microsoft.com/office/drawing/2014/main" id="{82F2795C-0729-4CEC-A39E-938E3150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574833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b="1"/>
              <a:t>Year</a:t>
            </a:r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D7339706-19E0-481E-874A-0B08EB88FE13}"/>
              </a:ext>
            </a:extLst>
          </p:cNvPr>
          <p:cNvSpPr/>
          <p:nvPr/>
        </p:nvSpPr>
        <p:spPr>
          <a:xfrm flipH="1">
            <a:off x="1920422" y="5404841"/>
            <a:ext cx="742103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1960-1962</a:t>
            </a:r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97A858D6-B3A7-41D4-8FCE-9F3A51D8A98D}"/>
              </a:ext>
            </a:extLst>
          </p:cNvPr>
          <p:cNvSpPr/>
          <p:nvPr/>
        </p:nvSpPr>
        <p:spPr>
          <a:xfrm flipH="1">
            <a:off x="2795975" y="5404841"/>
            <a:ext cx="742103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1963-1965</a:t>
            </a:r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D2F2999C-3BDD-4C4B-AD99-E9DCB2E8D163}"/>
              </a:ext>
            </a:extLst>
          </p:cNvPr>
          <p:cNvSpPr/>
          <p:nvPr/>
        </p:nvSpPr>
        <p:spPr>
          <a:xfrm flipH="1">
            <a:off x="3671528" y="5404841"/>
            <a:ext cx="742103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1966-1970</a:t>
            </a:r>
          </a:p>
        </p:txBody>
      </p: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7D14ABC3-273F-4F42-8592-5C6AAD14DF66}"/>
              </a:ext>
            </a:extLst>
          </p:cNvPr>
          <p:cNvSpPr/>
          <p:nvPr/>
        </p:nvSpPr>
        <p:spPr>
          <a:xfrm flipH="1">
            <a:off x="4547081" y="5404841"/>
            <a:ext cx="742103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1971-1974</a:t>
            </a: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366D06AE-6048-4A65-B6B5-A77553BA1066}"/>
              </a:ext>
            </a:extLst>
          </p:cNvPr>
          <p:cNvSpPr/>
          <p:nvPr/>
        </p:nvSpPr>
        <p:spPr>
          <a:xfrm flipH="1">
            <a:off x="5422634" y="5404841"/>
            <a:ext cx="742103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1976-1980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E198DA80-95C4-4F7D-A623-3D168FDAE5AF}"/>
              </a:ext>
            </a:extLst>
          </p:cNvPr>
          <p:cNvSpPr/>
          <p:nvPr/>
        </p:nvSpPr>
        <p:spPr>
          <a:xfrm flipH="1">
            <a:off x="6298187" y="5404841"/>
            <a:ext cx="742103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1988-1994</a:t>
            </a: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0BF87DD2-166E-43FA-9293-AF0F32AFB728}"/>
              </a:ext>
            </a:extLst>
          </p:cNvPr>
          <p:cNvSpPr/>
          <p:nvPr/>
        </p:nvSpPr>
        <p:spPr>
          <a:xfrm flipH="1">
            <a:off x="7173742" y="5404841"/>
            <a:ext cx="742103" cy="274320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1999-2000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6318</TotalTime>
  <Words>51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Conception personnalisée</vt:lpstr>
      <vt:lpstr>Graphique</vt:lpstr>
      <vt:lpstr>OVERWEIGHT AND OBESITY BY AGE, UNITED STATES, 1960-2000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380</cp:revision>
  <dcterms:created xsi:type="dcterms:W3CDTF">2007-08-27T23:55:38Z</dcterms:created>
  <dcterms:modified xsi:type="dcterms:W3CDTF">2022-12-01T12:52:07Z</dcterms:modified>
</cp:coreProperties>
</file>