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FF"/>
    <a:srgbClr val="CCECFF"/>
    <a:srgbClr val="A20000"/>
    <a:srgbClr val="C0C0C0"/>
    <a:srgbClr val="3399FF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08749A63-2FFB-4B08-8916-162291D34F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6F8A0790-0DF7-429F-90BF-A0C61EE8340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0233EBD8-C6A1-4D91-BA6A-ECE5A921AC5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B0476BBE-019B-49DA-AF06-E7513A44559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A3A367-2372-43A5-B44B-2723DA0632C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D6DC015E-EA09-442E-8671-CB54265BD2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73B7CDE7-A2C6-4F3C-A35D-ACF9A91E2E1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4FCA3D3-F997-447E-BE9F-CD74A2F3DE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A378073A-E602-4F2F-A1F8-252EC4F4170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E291A23A-585D-4017-A700-1BD069607F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9547884D-393B-4BF4-9432-D2F6736719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E72303-FDA3-4ACE-82A1-0D971F55215A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3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292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952840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935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1308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982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850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502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13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4384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4532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617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71805F89-14BE-4B69-AF65-8F0B233403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05005639-71F2-4B89-93A7-CFC148F027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238DCE6F-73EF-4D4C-91F0-DAF6328295B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C03C62C4-561D-4E49-9AD5-20E1D77C3F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97BE040E-C9AE-4875-8FCD-446389548D9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6409CACB-975D-4F2E-8BF5-0DEA0D251D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BEBC258A-ED7F-4F14-89B9-8BE02C91F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810D8D74-932C-4432-B455-7E9C53411F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6F36A00A-D8A2-4298-BBDD-D9AB7C8C0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 4" descr="9-Epidemio-Evidence-tab1-FILM_fond.png">
            <a:extLst>
              <a:ext uri="{FF2B5EF4-FFF2-40B4-BE49-F238E27FC236}">
                <a16:creationId xmlns:a16="http://schemas.microsoft.com/office/drawing/2014/main" id="{AF47AF56-8302-4B08-84CA-AAD18E58E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re 1">
            <a:extLst>
              <a:ext uri="{FF2B5EF4-FFF2-40B4-BE49-F238E27FC236}">
                <a16:creationId xmlns:a16="http://schemas.microsoft.com/office/drawing/2014/main" id="{45F3F9EF-3E4C-437C-A42D-16222ED76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46038"/>
            <a:ext cx="8280400" cy="708025"/>
          </a:xfrm>
        </p:spPr>
        <p:txBody>
          <a:bodyPr/>
          <a:lstStyle/>
          <a:p>
            <a:r>
              <a:rPr lang="fr-CA" altLang="fr-FR" sz="2000">
                <a:solidFill>
                  <a:schemeClr val="tx1"/>
                </a:solidFill>
              </a:rPr>
              <a:t>REGIONAL ESTIMATES FOR DIABETES (20-79 AGE GROUP),</a:t>
            </a:r>
            <a:br>
              <a:rPr lang="fr-CA" altLang="fr-FR" sz="2000">
                <a:solidFill>
                  <a:schemeClr val="tx1"/>
                </a:solidFill>
              </a:rPr>
            </a:br>
            <a:r>
              <a:rPr lang="fr-CA" altLang="fr-FR" sz="2000">
                <a:solidFill>
                  <a:schemeClr val="tx1"/>
                </a:solidFill>
              </a:rPr>
              <a:t>2003 AND 2025</a:t>
            </a:r>
          </a:p>
        </p:txBody>
      </p:sp>
      <p:sp>
        <p:nvSpPr>
          <p:cNvPr id="16387" name="Rectangle 37">
            <a:extLst>
              <a:ext uri="{FF2B5EF4-FFF2-40B4-BE49-F238E27FC236}">
                <a16:creationId xmlns:a16="http://schemas.microsoft.com/office/drawing/2014/main" id="{B600BC6E-1A58-4432-B188-70E8D3577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3250" y="6203950"/>
            <a:ext cx="3227388" cy="519113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r-FR" sz="1000"/>
              <a:t>From Intemational Diabetes Federation (IDF)</a:t>
            </a:r>
          </a:p>
          <a:p>
            <a:r>
              <a:rPr lang="fr-CA" altLang="fr-FR" sz="1000"/>
              <a:t>http://www.eatlas.idf.org/Prevalence/AlI_diabetes/</a:t>
            </a:r>
          </a:p>
          <a:p>
            <a:r>
              <a:rPr lang="fr-CA" altLang="fr-FR" sz="1000"/>
              <a:t>Reproduced with permission</a:t>
            </a:r>
          </a:p>
        </p:txBody>
      </p:sp>
      <p:sp>
        <p:nvSpPr>
          <p:cNvPr id="7" name="Rogner un rectangle à un seul coin 6">
            <a:extLst>
              <a:ext uri="{FF2B5EF4-FFF2-40B4-BE49-F238E27FC236}">
                <a16:creationId xmlns:a16="http://schemas.microsoft.com/office/drawing/2014/main" id="{76FB12C5-7881-4008-9C77-903A9E5376A6}"/>
              </a:ext>
            </a:extLst>
          </p:cNvPr>
          <p:cNvSpPr/>
          <p:nvPr/>
        </p:nvSpPr>
        <p:spPr>
          <a:xfrm flipH="1">
            <a:off x="2633576" y="1599800"/>
            <a:ext cx="844730" cy="645858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950" b="1" dirty="0">
                <a:solidFill>
                  <a:schemeClr val="tx1"/>
                </a:solidFill>
              </a:rPr>
              <a:t>Population (20-79 group) (million)</a:t>
            </a:r>
          </a:p>
        </p:txBody>
      </p:sp>
      <p:sp>
        <p:nvSpPr>
          <p:cNvPr id="8" name="Rogner un rectangle à un seul coin 7">
            <a:extLst>
              <a:ext uri="{FF2B5EF4-FFF2-40B4-BE49-F238E27FC236}">
                <a16:creationId xmlns:a16="http://schemas.microsoft.com/office/drawing/2014/main" id="{0A255F7E-A8E7-4525-879B-2E680ED9BABF}"/>
              </a:ext>
            </a:extLst>
          </p:cNvPr>
          <p:cNvSpPr/>
          <p:nvPr/>
        </p:nvSpPr>
        <p:spPr>
          <a:xfrm flipH="1">
            <a:off x="6129811" y="1599800"/>
            <a:ext cx="844730" cy="645858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950" b="1" dirty="0">
                <a:solidFill>
                  <a:schemeClr val="tx1"/>
                </a:solidFill>
              </a:rPr>
              <a:t>Population (20-79 group) (million)</a:t>
            </a:r>
          </a:p>
        </p:txBody>
      </p:sp>
      <p:sp>
        <p:nvSpPr>
          <p:cNvPr id="9" name="Rogner un rectangle à un seul coin 8">
            <a:extLst>
              <a:ext uri="{FF2B5EF4-FFF2-40B4-BE49-F238E27FC236}">
                <a16:creationId xmlns:a16="http://schemas.microsoft.com/office/drawing/2014/main" id="{36EE3974-3426-478D-A77C-8AC6F3BDA9E9}"/>
              </a:ext>
            </a:extLst>
          </p:cNvPr>
          <p:cNvSpPr/>
          <p:nvPr/>
        </p:nvSpPr>
        <p:spPr>
          <a:xfrm flipH="1">
            <a:off x="3561424" y="1599800"/>
            <a:ext cx="844730" cy="645858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950" b="1" dirty="0">
                <a:solidFill>
                  <a:schemeClr val="tx1"/>
                </a:solidFill>
              </a:rPr>
              <a:t>No. of people </a:t>
            </a:r>
            <a:r>
              <a:rPr lang="fr-CA" sz="950" b="1" dirty="0" err="1">
                <a:solidFill>
                  <a:schemeClr val="tx1"/>
                </a:solidFill>
              </a:rPr>
              <a:t>with</a:t>
            </a:r>
            <a:r>
              <a:rPr lang="fr-CA" sz="950" b="1" dirty="0">
                <a:solidFill>
                  <a:schemeClr val="tx1"/>
                </a:solidFill>
              </a:rPr>
              <a:t> </a:t>
            </a:r>
            <a:r>
              <a:rPr lang="fr-CA" sz="950" b="1" dirty="0" err="1">
                <a:solidFill>
                  <a:schemeClr val="tx1"/>
                </a:solidFill>
              </a:rPr>
              <a:t>diabetes</a:t>
            </a:r>
            <a:r>
              <a:rPr lang="fr-CA" sz="950" b="1" dirty="0">
                <a:solidFill>
                  <a:schemeClr val="tx1"/>
                </a:solidFill>
              </a:rPr>
              <a:t> (million)</a:t>
            </a:r>
          </a:p>
        </p:txBody>
      </p:sp>
      <p:sp>
        <p:nvSpPr>
          <p:cNvPr id="10" name="Rogner un rectangle à un seul coin 9">
            <a:extLst>
              <a:ext uri="{FF2B5EF4-FFF2-40B4-BE49-F238E27FC236}">
                <a16:creationId xmlns:a16="http://schemas.microsoft.com/office/drawing/2014/main" id="{8AC2B23A-67B5-4093-93DD-64774D545A1C}"/>
              </a:ext>
            </a:extLst>
          </p:cNvPr>
          <p:cNvSpPr/>
          <p:nvPr/>
        </p:nvSpPr>
        <p:spPr>
          <a:xfrm flipH="1">
            <a:off x="7066623" y="1599800"/>
            <a:ext cx="844730" cy="645858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950" b="1" dirty="0">
                <a:solidFill>
                  <a:schemeClr val="tx1"/>
                </a:solidFill>
              </a:rPr>
              <a:t>No. of people </a:t>
            </a:r>
            <a:r>
              <a:rPr lang="fr-CA" sz="950" b="1" dirty="0" err="1">
                <a:solidFill>
                  <a:schemeClr val="tx1"/>
                </a:solidFill>
              </a:rPr>
              <a:t>with</a:t>
            </a:r>
            <a:r>
              <a:rPr lang="fr-CA" sz="950" b="1" dirty="0">
                <a:solidFill>
                  <a:schemeClr val="tx1"/>
                </a:solidFill>
              </a:rPr>
              <a:t> </a:t>
            </a:r>
            <a:r>
              <a:rPr lang="fr-CA" sz="950" b="1" dirty="0" err="1">
                <a:solidFill>
                  <a:schemeClr val="tx1"/>
                </a:solidFill>
              </a:rPr>
              <a:t>diabetes</a:t>
            </a:r>
            <a:r>
              <a:rPr lang="fr-CA" sz="950" b="1" dirty="0">
                <a:solidFill>
                  <a:schemeClr val="tx1"/>
                </a:solidFill>
              </a:rPr>
              <a:t> (million)</a:t>
            </a:r>
          </a:p>
        </p:txBody>
      </p:sp>
      <p:sp>
        <p:nvSpPr>
          <p:cNvPr id="11" name="Rogner un rectangle à un seul coin 10">
            <a:extLst>
              <a:ext uri="{FF2B5EF4-FFF2-40B4-BE49-F238E27FC236}">
                <a16:creationId xmlns:a16="http://schemas.microsoft.com/office/drawing/2014/main" id="{1CAC7CDC-B49C-46E2-8BEE-E7ECD65DBCBA}"/>
              </a:ext>
            </a:extLst>
          </p:cNvPr>
          <p:cNvSpPr/>
          <p:nvPr/>
        </p:nvSpPr>
        <p:spPr>
          <a:xfrm flipH="1">
            <a:off x="4489271" y="1599800"/>
            <a:ext cx="844730" cy="645858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950" b="1" dirty="0" err="1">
                <a:solidFill>
                  <a:schemeClr val="tx1"/>
                </a:solidFill>
              </a:rPr>
              <a:t>Prevalence</a:t>
            </a:r>
            <a:r>
              <a:rPr lang="fr-CA" sz="950" b="1" dirty="0">
                <a:solidFill>
                  <a:schemeClr val="tx1"/>
                </a:solidFill>
              </a:rPr>
              <a:t> (%)</a:t>
            </a:r>
          </a:p>
        </p:txBody>
      </p:sp>
      <p:sp>
        <p:nvSpPr>
          <p:cNvPr id="12" name="Rogner un rectangle à un seul coin 11">
            <a:extLst>
              <a:ext uri="{FF2B5EF4-FFF2-40B4-BE49-F238E27FC236}">
                <a16:creationId xmlns:a16="http://schemas.microsoft.com/office/drawing/2014/main" id="{80A2FFAE-6D7E-48E4-8F80-EFE9CF36B195}"/>
              </a:ext>
            </a:extLst>
          </p:cNvPr>
          <p:cNvSpPr/>
          <p:nvPr/>
        </p:nvSpPr>
        <p:spPr>
          <a:xfrm flipH="1">
            <a:off x="8003436" y="1599800"/>
            <a:ext cx="844730" cy="645858"/>
          </a:xfrm>
          <a:prstGeom prst="snip1Rect">
            <a:avLst>
              <a:gd name="adj" fmla="val 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950" b="1" dirty="0" err="1">
                <a:solidFill>
                  <a:schemeClr val="tx1"/>
                </a:solidFill>
              </a:rPr>
              <a:t>Prevalence</a:t>
            </a:r>
            <a:r>
              <a:rPr lang="fr-CA" sz="950" b="1" dirty="0">
                <a:solidFill>
                  <a:schemeClr val="tx1"/>
                </a:solidFill>
              </a:rPr>
              <a:t> (%)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7753E417-EF22-471C-ACC1-D4BD49B2B046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2366963"/>
            <a:ext cx="1817688" cy="349250"/>
            <a:chOff x="2220" y="714"/>
            <a:chExt cx="1590" cy="511"/>
          </a:xfrm>
        </p:grpSpPr>
        <p:sp>
          <p:nvSpPr>
            <p:cNvPr id="16428" name="Rectangle 34">
              <a:extLst>
                <a:ext uri="{FF2B5EF4-FFF2-40B4-BE49-F238E27FC236}">
                  <a16:creationId xmlns:a16="http://schemas.microsoft.com/office/drawing/2014/main" id="{FC940A4E-CB36-44C8-9625-B901B5580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fr-FR" sz="1000" b="1"/>
                <a:t>African Region</a:t>
              </a:r>
            </a:p>
          </p:txBody>
        </p:sp>
        <p:sp>
          <p:nvSpPr>
            <p:cNvPr id="16429" name="Rectangle 35">
              <a:extLst>
                <a:ext uri="{FF2B5EF4-FFF2-40B4-BE49-F238E27FC236}">
                  <a16:creationId xmlns:a16="http://schemas.microsoft.com/office/drawing/2014/main" id="{144FA93B-9D25-47D8-8EB8-DF17AE173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A65C3405-583C-4979-9DD2-F5538DBBD3E2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3289300"/>
            <a:ext cx="1817688" cy="350838"/>
            <a:chOff x="2220" y="714"/>
            <a:chExt cx="1590" cy="511"/>
          </a:xfrm>
        </p:grpSpPr>
        <p:sp>
          <p:nvSpPr>
            <p:cNvPr id="16426" name="Rectangle 34">
              <a:extLst>
                <a:ext uri="{FF2B5EF4-FFF2-40B4-BE49-F238E27FC236}">
                  <a16:creationId xmlns:a16="http://schemas.microsoft.com/office/drawing/2014/main" id="{38685BFA-D177-4ED9-81A3-FBF33A97B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fr-FR" sz="1000" b="1"/>
                <a:t>European Region</a:t>
              </a:r>
            </a:p>
          </p:txBody>
        </p:sp>
        <p:sp>
          <p:nvSpPr>
            <p:cNvPr id="16427" name="Rectangle 35">
              <a:extLst>
                <a:ext uri="{FF2B5EF4-FFF2-40B4-BE49-F238E27FC236}">
                  <a16:creationId xmlns:a16="http://schemas.microsoft.com/office/drawing/2014/main" id="{E01DBBD3-A875-4CB6-AD91-AC387D9FD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fr-FR" altLang="fr-FR" sz="10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B2754313-459E-46C0-8D80-CAF2B9AEE6E9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3751263"/>
            <a:ext cx="1817688" cy="350837"/>
            <a:chOff x="2220" y="714"/>
            <a:chExt cx="1590" cy="511"/>
          </a:xfrm>
        </p:grpSpPr>
        <p:sp>
          <p:nvSpPr>
            <p:cNvPr id="16424" name="Rectangle 34">
              <a:extLst>
                <a:ext uri="{FF2B5EF4-FFF2-40B4-BE49-F238E27FC236}">
                  <a16:creationId xmlns:a16="http://schemas.microsoft.com/office/drawing/2014/main" id="{7B9FEE91-8407-4FF1-89BA-2FBD96DC9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fr-FR" sz="1000" b="1"/>
                <a:t>North American Region</a:t>
              </a:r>
            </a:p>
          </p:txBody>
        </p:sp>
        <p:sp>
          <p:nvSpPr>
            <p:cNvPr id="16425" name="Rectangle 35">
              <a:extLst>
                <a:ext uri="{FF2B5EF4-FFF2-40B4-BE49-F238E27FC236}">
                  <a16:creationId xmlns:a16="http://schemas.microsoft.com/office/drawing/2014/main" id="{11CFE521-F9DC-482B-80DC-520687272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fr-FR" altLang="fr-FR" sz="1000" b="1"/>
            </a:p>
          </p:txBody>
        </p:sp>
      </p:grpSp>
      <p:grpSp>
        <p:nvGrpSpPr>
          <p:cNvPr id="5" name="Group 33">
            <a:extLst>
              <a:ext uri="{FF2B5EF4-FFF2-40B4-BE49-F238E27FC236}">
                <a16:creationId xmlns:a16="http://schemas.microsoft.com/office/drawing/2014/main" id="{2F4C619E-D706-4C06-BF38-E2ADEE348264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2828925"/>
            <a:ext cx="1817688" cy="349250"/>
            <a:chOff x="2220" y="714"/>
            <a:chExt cx="1590" cy="511"/>
          </a:xfrm>
        </p:grpSpPr>
        <p:sp>
          <p:nvSpPr>
            <p:cNvPr id="16422" name="Rectangle 34">
              <a:extLst>
                <a:ext uri="{FF2B5EF4-FFF2-40B4-BE49-F238E27FC236}">
                  <a16:creationId xmlns:a16="http://schemas.microsoft.com/office/drawing/2014/main" id="{C09EDB04-4149-4F22-8401-F7B54BB44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fr-FR" sz="1000" b="1"/>
                <a:t>Eastern Mediterranean and Middle East Region</a:t>
              </a:r>
            </a:p>
          </p:txBody>
        </p:sp>
        <p:sp>
          <p:nvSpPr>
            <p:cNvPr id="16423" name="Rectangle 35">
              <a:extLst>
                <a:ext uri="{FF2B5EF4-FFF2-40B4-BE49-F238E27FC236}">
                  <a16:creationId xmlns:a16="http://schemas.microsoft.com/office/drawing/2014/main" id="{34C6B49C-0A0E-4357-8F21-417792334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fr-FR" altLang="fr-FR" sz="1000" b="1"/>
            </a:p>
          </p:txBody>
        </p:sp>
      </p:grpSp>
      <p:grpSp>
        <p:nvGrpSpPr>
          <p:cNvPr id="6" name="Group 33">
            <a:extLst>
              <a:ext uri="{FF2B5EF4-FFF2-40B4-BE49-F238E27FC236}">
                <a16:creationId xmlns:a16="http://schemas.microsoft.com/office/drawing/2014/main" id="{3B1C6759-F610-48A5-A91F-576072B0E9D3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4213225"/>
            <a:ext cx="1817688" cy="349250"/>
            <a:chOff x="2220" y="714"/>
            <a:chExt cx="1590" cy="511"/>
          </a:xfrm>
        </p:grpSpPr>
        <p:sp>
          <p:nvSpPr>
            <p:cNvPr id="16420" name="Rectangle 34">
              <a:extLst>
                <a:ext uri="{FF2B5EF4-FFF2-40B4-BE49-F238E27FC236}">
                  <a16:creationId xmlns:a16="http://schemas.microsoft.com/office/drawing/2014/main" id="{C87923D5-5757-4659-B65A-975033B4B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fr-FR" sz="1000" b="1"/>
                <a:t>South and Central American Region</a:t>
              </a:r>
            </a:p>
          </p:txBody>
        </p:sp>
        <p:sp>
          <p:nvSpPr>
            <p:cNvPr id="16421" name="Rectangle 35">
              <a:extLst>
                <a:ext uri="{FF2B5EF4-FFF2-40B4-BE49-F238E27FC236}">
                  <a16:creationId xmlns:a16="http://schemas.microsoft.com/office/drawing/2014/main" id="{0A82E44F-481E-4C7E-9646-B20783493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fr-FR" altLang="fr-FR" sz="1000" b="1"/>
            </a:p>
          </p:txBody>
        </p:sp>
      </p:grpSp>
      <p:grpSp>
        <p:nvGrpSpPr>
          <p:cNvPr id="13" name="Group 33">
            <a:extLst>
              <a:ext uri="{FF2B5EF4-FFF2-40B4-BE49-F238E27FC236}">
                <a16:creationId xmlns:a16="http://schemas.microsoft.com/office/drawing/2014/main" id="{B4DD2440-24BF-46A2-B41C-D0ED9BBE0605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4675188"/>
            <a:ext cx="1817688" cy="349250"/>
            <a:chOff x="2220" y="714"/>
            <a:chExt cx="1590" cy="511"/>
          </a:xfrm>
        </p:grpSpPr>
        <p:sp>
          <p:nvSpPr>
            <p:cNvPr id="16418" name="Rectangle 34">
              <a:extLst>
                <a:ext uri="{FF2B5EF4-FFF2-40B4-BE49-F238E27FC236}">
                  <a16:creationId xmlns:a16="http://schemas.microsoft.com/office/drawing/2014/main" id="{182D8FA4-7F15-4228-9286-9CD11E995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fr-FR" sz="1000" b="1"/>
                <a:t>Southeast Asian Region</a:t>
              </a:r>
            </a:p>
          </p:txBody>
        </p:sp>
        <p:sp>
          <p:nvSpPr>
            <p:cNvPr id="16419" name="Rectangle 35">
              <a:extLst>
                <a:ext uri="{FF2B5EF4-FFF2-40B4-BE49-F238E27FC236}">
                  <a16:creationId xmlns:a16="http://schemas.microsoft.com/office/drawing/2014/main" id="{072DDFC0-A221-4F15-8C69-45176CAE9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fr-FR" altLang="fr-FR" sz="1000" b="1"/>
            </a:p>
          </p:txBody>
        </p:sp>
      </p:grpSp>
      <p:grpSp>
        <p:nvGrpSpPr>
          <p:cNvPr id="14" name="Group 33">
            <a:extLst>
              <a:ext uri="{FF2B5EF4-FFF2-40B4-BE49-F238E27FC236}">
                <a16:creationId xmlns:a16="http://schemas.microsoft.com/office/drawing/2014/main" id="{CB174E59-C16F-4323-9B00-CEE23C30FCCD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5137150"/>
            <a:ext cx="1817688" cy="349250"/>
            <a:chOff x="2220" y="714"/>
            <a:chExt cx="1590" cy="511"/>
          </a:xfrm>
        </p:grpSpPr>
        <p:sp>
          <p:nvSpPr>
            <p:cNvPr id="16416" name="Rectangle 34">
              <a:extLst>
                <a:ext uri="{FF2B5EF4-FFF2-40B4-BE49-F238E27FC236}">
                  <a16:creationId xmlns:a16="http://schemas.microsoft.com/office/drawing/2014/main" id="{41C395E8-BB70-4E64-82DE-749C3D3E5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fr-FR" sz="1000" b="1"/>
                <a:t>Western Pacific Region</a:t>
              </a:r>
            </a:p>
          </p:txBody>
        </p:sp>
        <p:sp>
          <p:nvSpPr>
            <p:cNvPr id="16417" name="Rectangle 35">
              <a:extLst>
                <a:ext uri="{FF2B5EF4-FFF2-40B4-BE49-F238E27FC236}">
                  <a16:creationId xmlns:a16="http://schemas.microsoft.com/office/drawing/2014/main" id="{00DEE23A-76C5-48CB-BDE0-AF2A4E000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fr-FR" altLang="fr-FR" sz="1000" b="1"/>
            </a:p>
          </p:txBody>
        </p:sp>
      </p:grpSp>
      <p:grpSp>
        <p:nvGrpSpPr>
          <p:cNvPr id="15" name="Group 33">
            <a:extLst>
              <a:ext uri="{FF2B5EF4-FFF2-40B4-BE49-F238E27FC236}">
                <a16:creationId xmlns:a16="http://schemas.microsoft.com/office/drawing/2014/main" id="{F0BDF90E-3902-4508-AED3-784D933EAD50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5675313"/>
            <a:ext cx="1817688" cy="349250"/>
            <a:chOff x="2220" y="714"/>
            <a:chExt cx="1590" cy="511"/>
          </a:xfrm>
        </p:grpSpPr>
        <p:sp>
          <p:nvSpPr>
            <p:cNvPr id="16414" name="Rectangle 34">
              <a:extLst>
                <a:ext uri="{FF2B5EF4-FFF2-40B4-BE49-F238E27FC236}">
                  <a16:creationId xmlns:a16="http://schemas.microsoft.com/office/drawing/2014/main" id="{4A38101D-2481-47F2-A7B4-840942FFD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fr-FR" sz="1000" b="1"/>
                <a:t>Total</a:t>
              </a:r>
            </a:p>
          </p:txBody>
        </p:sp>
        <p:sp>
          <p:nvSpPr>
            <p:cNvPr id="16415" name="Rectangle 35">
              <a:extLst>
                <a:ext uri="{FF2B5EF4-FFF2-40B4-BE49-F238E27FC236}">
                  <a16:creationId xmlns:a16="http://schemas.microsoft.com/office/drawing/2014/main" id="{CBC95F3E-57D7-40C6-8CA7-527A799B3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fr-FR" altLang="fr-FR" sz="1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6318</TotalTime>
  <Words>102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REGIONAL ESTIMATES FOR DIABETES (20-79 AGE GROUP), 2003 AND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380</cp:revision>
  <dcterms:created xsi:type="dcterms:W3CDTF">2007-08-27T23:55:38Z</dcterms:created>
  <dcterms:modified xsi:type="dcterms:W3CDTF">2022-12-01T13:00:02Z</dcterms:modified>
</cp:coreProperties>
</file>