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49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B8FAD"/>
    <a:srgbClr val="777777"/>
    <a:srgbClr val="CCECFF"/>
    <a:srgbClr val="B40000"/>
    <a:srgbClr val="DA0000"/>
    <a:srgbClr val="640000"/>
    <a:srgbClr val="000000"/>
    <a:srgbClr val="154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659CDBB5-90FA-4D36-A477-6936B14740F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FCA64CDF-D241-4268-A8A9-BC702500D2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669B0D7D-7513-4530-B8D5-15BE18A3B84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8302A477-2BE6-4F0C-8867-55149AA2F78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64D6E6C-411E-48FF-B338-1B49C4E9400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06C470AB-C344-4F88-9234-FE3FDEF8FE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86A34DB7-BC63-4285-B437-55169445997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18B3C88E-9A2E-4762-9852-1D6E27E2662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EB952D35-E850-4065-AAC2-0ABD4CFE027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A18249BC-51CF-438C-A5CB-462BC89AA4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C3902CBB-A655-4325-82B0-8407496AFC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D845BB-695D-4BD4-A950-2E9679CCC628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AE2A7409-3FEF-48B8-BA01-87A4C284EF7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3E8A3DA0-0FD7-4D7C-9325-EF27622567C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44A6DD-0AB7-4E52-9516-7005490A4FD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29E60B-FF40-49B6-8B2A-E26EB142D31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99C6DABF-CA69-4F93-9644-2BB4D783E54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E9E29FC7-9833-4BBA-8749-545C8AF7156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4075575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200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5696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4033720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422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6194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410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9102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9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876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97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8874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16251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>
            <a:extLst>
              <a:ext uri="{FF2B5EF4-FFF2-40B4-BE49-F238E27FC236}">
                <a16:creationId xmlns:a16="http://schemas.microsoft.com/office/drawing/2014/main" id="{98806117-7BB4-40C5-9F13-24102CDA1E0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4">
            <a:extLst>
              <a:ext uri="{FF2B5EF4-FFF2-40B4-BE49-F238E27FC236}">
                <a16:creationId xmlns:a16="http://schemas.microsoft.com/office/drawing/2014/main" id="{820F008C-E033-487A-A51B-D0F5DF2F42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BEEDD2C1-F199-490E-BB05-E4280A41D5D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54988284-ACFB-4E3B-B6BF-7811C32267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A989F54A-00EF-4351-B18A-DB4755D41E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3D1A086D-05EA-4A72-AD2F-E2BC70B1A2D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3080" name="Rectangle 11">
            <a:extLst>
              <a:ext uri="{FF2B5EF4-FFF2-40B4-BE49-F238E27FC236}">
                <a16:creationId xmlns:a16="http://schemas.microsoft.com/office/drawing/2014/main" id="{C6A53D30-29C2-4CE4-8968-6444B8455B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3081" name="Picture 18">
            <a:extLst>
              <a:ext uri="{FF2B5EF4-FFF2-40B4-BE49-F238E27FC236}">
                <a16:creationId xmlns:a16="http://schemas.microsoft.com/office/drawing/2014/main" id="{7211E33F-A37D-45D0-8977-E4B8590444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20">
            <a:extLst>
              <a:ext uri="{FF2B5EF4-FFF2-40B4-BE49-F238E27FC236}">
                <a16:creationId xmlns:a16="http://schemas.microsoft.com/office/drawing/2014/main" id="{89B0F908-CE74-4DDD-978C-6D3CE7274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mage 4" descr="58-INF-ETHNI-F2-FILM_fond.png">
            <a:extLst>
              <a:ext uri="{FF2B5EF4-FFF2-40B4-BE49-F238E27FC236}">
                <a16:creationId xmlns:a16="http://schemas.microsoft.com/office/drawing/2014/main" id="{196E2618-FD72-4E8A-93F7-C643875CD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re 1">
            <a:extLst>
              <a:ext uri="{FF2B5EF4-FFF2-40B4-BE49-F238E27FC236}">
                <a16:creationId xmlns:a16="http://schemas.microsoft.com/office/drawing/2014/main" id="{D08C35D2-1696-449A-9B3F-66576D7BE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53975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RELATIVE ACCUMULATION OF INTRA-ABDOMINAL </a:t>
            </a:r>
            <a:br>
              <a:rPr lang="en-US" altLang="fr-FR" sz="2000">
                <a:solidFill>
                  <a:schemeClr val="tx1"/>
                </a:solidFill>
              </a:rPr>
            </a:br>
            <a:r>
              <a:rPr lang="en-US" altLang="fr-FR" sz="2000">
                <a:solidFill>
                  <a:schemeClr val="tx1"/>
                </a:solidFill>
              </a:rPr>
              <a:t>VS. SUBCUTANEOUS DEPOT </a:t>
            </a:r>
            <a:r>
              <a:rPr lang="fr-CA" altLang="fr-FR" sz="2000">
                <a:solidFill>
                  <a:schemeClr val="tx1"/>
                </a:solidFill>
              </a:rPr>
              <a:t>ACCORDING TO ETHNICITY</a:t>
            </a:r>
            <a:endParaRPr lang="fr-FR" altLang="fr-FR" sz="2000">
              <a:solidFill>
                <a:schemeClr val="tx1"/>
              </a:solidFill>
            </a:endParaRPr>
          </a:p>
        </p:txBody>
      </p:sp>
      <p:sp>
        <p:nvSpPr>
          <p:cNvPr id="6" name="Rogner un rectangle à un seul coin 5">
            <a:extLst>
              <a:ext uri="{FF2B5EF4-FFF2-40B4-BE49-F238E27FC236}">
                <a16:creationId xmlns:a16="http://schemas.microsoft.com/office/drawing/2014/main" id="{E072E362-7509-4DF9-9737-BF26B5A40EC5}"/>
              </a:ext>
            </a:extLst>
          </p:cNvPr>
          <p:cNvSpPr/>
          <p:nvPr/>
        </p:nvSpPr>
        <p:spPr>
          <a:xfrm flipH="1">
            <a:off x="1945337" y="5472956"/>
            <a:ext cx="1757086" cy="376515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marL="268288">
              <a:defRPr/>
            </a:pPr>
            <a:r>
              <a:rPr lang="fr-CA" b="1" kern="100" dirty="0" err="1">
                <a:solidFill>
                  <a:schemeClr val="tx1"/>
                </a:solidFill>
              </a:rPr>
              <a:t>Caucasians</a:t>
            </a:r>
            <a:endParaRPr lang="fr-CA" b="1" kern="100" dirty="0">
              <a:solidFill>
                <a:schemeClr val="tx1"/>
              </a:solidFill>
            </a:endParaRPr>
          </a:p>
        </p:txBody>
      </p:sp>
      <p:sp>
        <p:nvSpPr>
          <p:cNvPr id="7" name="Rogner un rectangle à un seul coin 6">
            <a:extLst>
              <a:ext uri="{FF2B5EF4-FFF2-40B4-BE49-F238E27FC236}">
                <a16:creationId xmlns:a16="http://schemas.microsoft.com/office/drawing/2014/main" id="{95C7630F-C18B-4769-8B49-EB9B52851DB4}"/>
              </a:ext>
            </a:extLst>
          </p:cNvPr>
          <p:cNvSpPr/>
          <p:nvPr/>
        </p:nvSpPr>
        <p:spPr>
          <a:xfrm flipH="1">
            <a:off x="1881188" y="5405438"/>
            <a:ext cx="6697662" cy="474662"/>
          </a:xfrm>
          <a:prstGeom prst="snip1Rect">
            <a:avLst>
              <a:gd name="adj" fmla="val 6097"/>
            </a:avLst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pic>
        <p:nvPicPr>
          <p:cNvPr id="15368" name="Image 7" descr="marque_caucasien.png">
            <a:extLst>
              <a:ext uri="{FF2B5EF4-FFF2-40B4-BE49-F238E27FC236}">
                <a16:creationId xmlns:a16="http://schemas.microsoft.com/office/drawing/2014/main" id="{6F9A5C0A-5952-4F7A-A525-6D4376C7AC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5567363"/>
            <a:ext cx="201613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gner un rectangle à un seul coin 8">
            <a:extLst>
              <a:ext uri="{FF2B5EF4-FFF2-40B4-BE49-F238E27FC236}">
                <a16:creationId xmlns:a16="http://schemas.microsoft.com/office/drawing/2014/main" id="{87E34AB4-1A34-488C-A91B-646BE1DA3649}"/>
              </a:ext>
            </a:extLst>
          </p:cNvPr>
          <p:cNvSpPr/>
          <p:nvPr/>
        </p:nvSpPr>
        <p:spPr>
          <a:xfrm flipH="1">
            <a:off x="4352361" y="5472956"/>
            <a:ext cx="1757086" cy="376515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marL="268288">
              <a:defRPr/>
            </a:pPr>
            <a:r>
              <a:rPr lang="fr-CA" b="1" kern="100" dirty="0">
                <a:solidFill>
                  <a:schemeClr val="tx1"/>
                </a:solidFill>
              </a:rPr>
              <a:t>Blacks</a:t>
            </a:r>
          </a:p>
        </p:txBody>
      </p:sp>
      <p:pic>
        <p:nvPicPr>
          <p:cNvPr id="15372" name="Image 9" descr="marque_black.png">
            <a:extLst>
              <a:ext uri="{FF2B5EF4-FFF2-40B4-BE49-F238E27FC236}">
                <a16:creationId xmlns:a16="http://schemas.microsoft.com/office/drawing/2014/main" id="{7544BD41-6181-446C-977E-23259BE544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38" y="5567363"/>
            <a:ext cx="201612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ogner un rectangle à un seul coin 10">
            <a:extLst>
              <a:ext uri="{FF2B5EF4-FFF2-40B4-BE49-F238E27FC236}">
                <a16:creationId xmlns:a16="http://schemas.microsoft.com/office/drawing/2014/main" id="{E16C8299-6B96-4810-86A8-FBD707497DD7}"/>
              </a:ext>
            </a:extLst>
          </p:cNvPr>
          <p:cNvSpPr/>
          <p:nvPr/>
        </p:nvSpPr>
        <p:spPr>
          <a:xfrm flipH="1">
            <a:off x="6759384" y="5472956"/>
            <a:ext cx="1757086" cy="376515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marL="268288">
              <a:defRPr/>
            </a:pPr>
            <a:r>
              <a:rPr lang="fr-CA" b="1" kern="100" dirty="0" err="1">
                <a:solidFill>
                  <a:schemeClr val="tx1"/>
                </a:solidFill>
              </a:rPr>
              <a:t>Asians</a:t>
            </a:r>
            <a:endParaRPr lang="fr-CA" b="1" kern="100" dirty="0">
              <a:solidFill>
                <a:schemeClr val="tx1"/>
              </a:solidFill>
            </a:endParaRPr>
          </a:p>
        </p:txBody>
      </p:sp>
      <p:pic>
        <p:nvPicPr>
          <p:cNvPr id="15376" name="Image 11" descr="marque_asian.png">
            <a:extLst>
              <a:ext uri="{FF2B5EF4-FFF2-40B4-BE49-F238E27FC236}">
                <a16:creationId xmlns:a16="http://schemas.microsoft.com/office/drawing/2014/main" id="{CFC80546-371E-442B-973B-DAB9D11265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350" y="5567363"/>
            <a:ext cx="201613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ogner un rectangle à un seul coin 12">
            <a:extLst>
              <a:ext uri="{FF2B5EF4-FFF2-40B4-BE49-F238E27FC236}">
                <a16:creationId xmlns:a16="http://schemas.microsoft.com/office/drawing/2014/main" id="{04AB8E20-AB67-447B-83CE-3BE9004B1978}"/>
              </a:ext>
            </a:extLst>
          </p:cNvPr>
          <p:cNvSpPr/>
          <p:nvPr/>
        </p:nvSpPr>
        <p:spPr>
          <a:xfrm flipH="1">
            <a:off x="246526" y="1550896"/>
            <a:ext cx="1757086" cy="403410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marL="268288">
              <a:defRPr/>
            </a:pPr>
            <a:r>
              <a:rPr lang="fr-CA" sz="1300" b="1" kern="100" dirty="0">
                <a:solidFill>
                  <a:schemeClr val="tx1"/>
                </a:solidFill>
              </a:rPr>
              <a:t>Intra-abdominal</a:t>
            </a:r>
          </a:p>
          <a:p>
            <a:pPr marL="268288">
              <a:defRPr/>
            </a:pPr>
            <a:r>
              <a:rPr lang="fr-CA" sz="1300" b="1" kern="100" dirty="0" err="1">
                <a:solidFill>
                  <a:schemeClr val="tx1"/>
                </a:solidFill>
              </a:rPr>
              <a:t>depot</a:t>
            </a:r>
            <a:endParaRPr lang="fr-CA" sz="1300" b="1" kern="100" dirty="0">
              <a:solidFill>
                <a:schemeClr val="tx1"/>
              </a:solidFill>
            </a:endParaRPr>
          </a:p>
        </p:txBody>
      </p:sp>
      <p:pic>
        <p:nvPicPr>
          <p:cNvPr id="15380" name="Image 13" descr="marque_intra.png">
            <a:extLst>
              <a:ext uri="{FF2B5EF4-FFF2-40B4-BE49-F238E27FC236}">
                <a16:creationId xmlns:a16="http://schemas.microsoft.com/office/drawing/2014/main" id="{46AA6503-8BB0-4181-AE68-BF90057631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1657350"/>
            <a:ext cx="201612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ogner un rectangle à un seul coin 14">
            <a:extLst>
              <a:ext uri="{FF2B5EF4-FFF2-40B4-BE49-F238E27FC236}">
                <a16:creationId xmlns:a16="http://schemas.microsoft.com/office/drawing/2014/main" id="{A17D2E1E-0C30-4FA8-8DFB-F11EE3CC66EE}"/>
              </a:ext>
            </a:extLst>
          </p:cNvPr>
          <p:cNvSpPr/>
          <p:nvPr/>
        </p:nvSpPr>
        <p:spPr>
          <a:xfrm flipH="1">
            <a:off x="246526" y="1990167"/>
            <a:ext cx="1757086" cy="403410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marL="268288">
              <a:defRPr/>
            </a:pPr>
            <a:r>
              <a:rPr lang="fr-CA" sz="1300" b="1" kern="100" dirty="0" err="1">
                <a:solidFill>
                  <a:schemeClr val="tx1"/>
                </a:solidFill>
              </a:rPr>
              <a:t>Subcutaneous</a:t>
            </a:r>
            <a:endParaRPr lang="fr-CA" sz="1300" b="1" kern="100" dirty="0">
              <a:solidFill>
                <a:schemeClr val="tx1"/>
              </a:solidFill>
            </a:endParaRPr>
          </a:p>
          <a:p>
            <a:pPr marL="268288">
              <a:defRPr/>
            </a:pPr>
            <a:r>
              <a:rPr lang="fr-CA" sz="1300" b="1" kern="100" dirty="0" err="1">
                <a:solidFill>
                  <a:schemeClr val="tx1"/>
                </a:solidFill>
              </a:rPr>
              <a:t>depot</a:t>
            </a:r>
            <a:endParaRPr lang="fr-CA" sz="1300" b="1" kern="100" dirty="0">
              <a:solidFill>
                <a:schemeClr val="tx1"/>
              </a:solidFill>
            </a:endParaRPr>
          </a:p>
        </p:txBody>
      </p:sp>
      <p:pic>
        <p:nvPicPr>
          <p:cNvPr id="15384" name="Image 15" descr="marque_sub.png">
            <a:extLst>
              <a:ext uri="{FF2B5EF4-FFF2-40B4-BE49-F238E27FC236}">
                <a16:creationId xmlns:a16="http://schemas.microsoft.com/office/drawing/2014/main" id="{5106974B-FBD7-413C-9B0F-4FE6C624B5E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2097088"/>
            <a:ext cx="201612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7068</TotalTime>
  <Words>19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RELATIVE ACCUMULATION OF INTRA-ABDOMINAL  VS. SUBCUTANEOUS DEPOT ACCORDING TO ETHNICITY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440</cp:revision>
  <dcterms:created xsi:type="dcterms:W3CDTF">2007-08-27T23:55:38Z</dcterms:created>
  <dcterms:modified xsi:type="dcterms:W3CDTF">2022-12-01T13:01:44Z</dcterms:modified>
</cp:coreProperties>
</file>