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14" r:id="rId2"/>
  </p:sldIdLst>
  <p:sldSz cx="9144000" cy="6858000" type="screen4x3"/>
  <p:notesSz cx="70104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FFFFFF"/>
    <a:srgbClr val="CCECFF"/>
    <a:srgbClr val="A20000"/>
    <a:srgbClr val="C0C0C0"/>
    <a:srgbClr val="3399FF"/>
    <a:srgbClr val="96969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41" autoAdjust="0"/>
    <p:restoredTop sz="94646" autoAdjust="0"/>
  </p:normalViewPr>
  <p:slideViewPr>
    <p:cSldViewPr snapToGrid="0">
      <p:cViewPr varScale="1">
        <p:scale>
          <a:sx n="111" d="100"/>
          <a:sy n="111" d="100"/>
        </p:scale>
        <p:origin x="187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490" y="-90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85F585EF-04A4-4CE8-94CB-EA234328A1F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550E4826-8733-407B-B6D7-1834E5C6861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0" name="Rectangle 4">
            <a:extLst>
              <a:ext uri="{FF2B5EF4-FFF2-40B4-BE49-F238E27FC236}">
                <a16:creationId xmlns:a16="http://schemas.microsoft.com/office/drawing/2014/main" id="{87C7FC73-E912-49E4-9B3D-D691BEE5DE4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0B0CB15B-4230-4B32-8017-A25F1632985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2F62366-DEF1-4155-83D3-0782D74C45E7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EAADFFA6-49D5-4A2C-A36F-9B6587126E6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26663EA8-DC91-4DBA-B440-6AFF1E0C674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C9382833-6BC9-4340-B947-F55AD82B59B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9" name="Rectangle 5">
            <a:extLst>
              <a:ext uri="{FF2B5EF4-FFF2-40B4-BE49-F238E27FC236}">
                <a16:creationId xmlns:a16="http://schemas.microsoft.com/office/drawing/2014/main" id="{DFD32803-ADD2-427B-B4E0-C54FF1417A5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>
            <a:extLst>
              <a:ext uri="{FF2B5EF4-FFF2-40B4-BE49-F238E27FC236}">
                <a16:creationId xmlns:a16="http://schemas.microsoft.com/office/drawing/2014/main" id="{ABDB7D0C-C23D-4C61-A88D-561BBDA5F64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51" name="Rectangle 7">
            <a:extLst>
              <a:ext uri="{FF2B5EF4-FFF2-40B4-BE49-F238E27FC236}">
                <a16:creationId xmlns:a16="http://schemas.microsoft.com/office/drawing/2014/main" id="{98951C36-3173-46E8-B806-0CD636634F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12E6A10-6676-4DED-929A-FC227BA5B6C0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827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5425" y="188913"/>
            <a:ext cx="2130425" cy="58959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243637" cy="58959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20644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76250" y="1179513"/>
            <a:ext cx="8229600" cy="4905375"/>
          </a:xfrm>
        </p:spPr>
        <p:txBody>
          <a:bodyPr/>
          <a:lstStyle/>
          <a:p>
            <a:pPr lvl="0"/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3345430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67250" y="1179513"/>
            <a:ext cx="4038600" cy="23764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67250" y="3708400"/>
            <a:ext cx="4038600" cy="23764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52948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33218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67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23033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3477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9444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2244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17280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1067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47110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82A1E688-C854-4D53-B504-6FBF60207DE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4">
            <a:extLst>
              <a:ext uri="{FF2B5EF4-FFF2-40B4-BE49-F238E27FC236}">
                <a16:creationId xmlns:a16="http://schemas.microsoft.com/office/drawing/2014/main" id="{48057FA5-F4F5-4F6C-A1DC-E3D3A4D632A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F0C9ADC7-027B-42DD-8FDF-95DE32DA94F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193D270F-C9B7-4A80-9D73-57E1E0815F3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DE6EFCE7-ED48-4EFD-8FBF-742658D6761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A9B32CE5-0AFF-4288-8E71-B65961FD0EA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0ECC65EC-AA7E-4CFB-939D-498B139481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1033" name="Picture 18">
            <a:extLst>
              <a:ext uri="{FF2B5EF4-FFF2-40B4-BE49-F238E27FC236}">
                <a16:creationId xmlns:a16="http://schemas.microsoft.com/office/drawing/2014/main" id="{7F447486-78FA-4393-8087-B93CBF9C79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0">
            <a:extLst>
              <a:ext uri="{FF2B5EF4-FFF2-40B4-BE49-F238E27FC236}">
                <a16:creationId xmlns:a16="http://schemas.microsoft.com/office/drawing/2014/main" id="{4097A5E8-804A-4CAB-8EE1-192BCC657F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lèche vers le haut 23">
            <a:extLst>
              <a:ext uri="{FF2B5EF4-FFF2-40B4-BE49-F238E27FC236}">
                <a16:creationId xmlns:a16="http://schemas.microsoft.com/office/drawing/2014/main" id="{9B9BD212-4450-4472-81BC-730D0B8240F5}"/>
              </a:ext>
            </a:extLst>
          </p:cNvPr>
          <p:cNvSpPr/>
          <p:nvPr/>
        </p:nvSpPr>
        <p:spPr>
          <a:xfrm rot="3217294">
            <a:off x="2350295" y="1475581"/>
            <a:ext cx="239712" cy="2168525"/>
          </a:xfrm>
          <a:prstGeom prst="upArrow">
            <a:avLst>
              <a:gd name="adj1" fmla="val 50000"/>
              <a:gd name="adj2" fmla="val 1136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26" name="Flèche vers le haut 25">
            <a:extLst>
              <a:ext uri="{FF2B5EF4-FFF2-40B4-BE49-F238E27FC236}">
                <a16:creationId xmlns:a16="http://schemas.microsoft.com/office/drawing/2014/main" id="{8E9DC8E2-C100-4051-A550-E48E849A540F}"/>
              </a:ext>
            </a:extLst>
          </p:cNvPr>
          <p:cNvSpPr/>
          <p:nvPr/>
        </p:nvSpPr>
        <p:spPr>
          <a:xfrm rot="7668859">
            <a:off x="2460625" y="3030538"/>
            <a:ext cx="239713" cy="2617787"/>
          </a:xfrm>
          <a:prstGeom prst="upArrow">
            <a:avLst>
              <a:gd name="adj1" fmla="val 50000"/>
              <a:gd name="adj2" fmla="val 1136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pic>
        <p:nvPicPr>
          <p:cNvPr id="16387" name="Image 24" descr="15-Hyperglycemia-Fig2-FILM_fond.png">
            <a:extLst>
              <a:ext uri="{FF2B5EF4-FFF2-40B4-BE49-F238E27FC236}">
                <a16:creationId xmlns:a16="http://schemas.microsoft.com/office/drawing/2014/main" id="{6B8DD7B0-ECC4-4566-9CF3-AEB0DDE8E6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977900"/>
            <a:ext cx="6934200" cy="418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itre 1">
            <a:extLst>
              <a:ext uri="{FF2B5EF4-FFF2-40B4-BE49-F238E27FC236}">
                <a16:creationId xmlns:a16="http://schemas.microsoft.com/office/drawing/2014/main" id="{3A8ECD05-5B81-40C0-AE01-11892D129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00" y="-26988"/>
            <a:ext cx="8694738" cy="784226"/>
          </a:xfrm>
        </p:spPr>
        <p:txBody>
          <a:bodyPr/>
          <a:lstStyle/>
          <a:p>
            <a:r>
              <a:rPr lang="en-US" altLang="fr-FR" sz="1500">
                <a:solidFill>
                  <a:schemeClr val="tx1"/>
                </a:solidFill>
              </a:rPr>
              <a:t>RESPECTIVE CONTRIBUTION OF TYPE 2 DIABETIC HYPERGLYCEMIA VERSUS THE CLUSTERING OF ABDOMINAL OBESITY-RELATED RISK FACTORS (METABOLIC SYNDROME) TO THE INCREASED CORONARY HEART DISEASE (CHD) RISK IN DIABETES</a:t>
            </a:r>
            <a:endParaRPr lang="fr-CA" altLang="fr-FR" sz="1500">
              <a:solidFill>
                <a:schemeClr val="tx1"/>
              </a:solidFill>
            </a:endParaRPr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id="{FDE8769A-68ED-4AF7-9931-22303B790DC0}"/>
              </a:ext>
            </a:extLst>
          </p:cNvPr>
          <p:cNvSpPr/>
          <p:nvPr/>
        </p:nvSpPr>
        <p:spPr>
          <a:xfrm>
            <a:off x="3975100" y="4117975"/>
            <a:ext cx="2289175" cy="288925"/>
          </a:xfrm>
          <a:prstGeom prst="cube">
            <a:avLst>
              <a:gd name="adj" fmla="val 6050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anchor="ctr"/>
          <a:lstStyle/>
          <a:p>
            <a:pPr algn="ctr">
              <a:buSzPct val="150000"/>
              <a:defRPr/>
            </a:pPr>
            <a:r>
              <a:rPr lang="fr-CA" sz="1400" b="1" kern="100" dirty="0">
                <a:solidFill>
                  <a:schemeClr val="tx1"/>
                </a:solidFill>
              </a:rPr>
              <a:t>Abdominal </a:t>
            </a:r>
            <a:r>
              <a:rPr lang="fr-CA" sz="1400" b="1" kern="100" dirty="0" err="1">
                <a:solidFill>
                  <a:schemeClr val="tx1"/>
                </a:solidFill>
              </a:rPr>
              <a:t>Obesity</a:t>
            </a:r>
            <a:endParaRPr lang="fr-CA" sz="1400" b="1" kern="100" dirty="0">
              <a:solidFill>
                <a:schemeClr val="tx1"/>
              </a:solidFill>
            </a:endParaRPr>
          </a:p>
        </p:txBody>
      </p:sp>
      <p:sp>
        <p:nvSpPr>
          <p:cNvPr id="7" name="Cube 6">
            <a:extLst>
              <a:ext uri="{FF2B5EF4-FFF2-40B4-BE49-F238E27FC236}">
                <a16:creationId xmlns:a16="http://schemas.microsoft.com/office/drawing/2014/main" id="{25F39205-63CF-46DA-9FC6-54EDF32B8EAD}"/>
              </a:ext>
            </a:extLst>
          </p:cNvPr>
          <p:cNvSpPr/>
          <p:nvPr/>
        </p:nvSpPr>
        <p:spPr>
          <a:xfrm>
            <a:off x="3975100" y="4449763"/>
            <a:ext cx="2289175" cy="290512"/>
          </a:xfrm>
          <a:prstGeom prst="cube">
            <a:avLst>
              <a:gd name="adj" fmla="val 6050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anchor="ctr"/>
          <a:lstStyle/>
          <a:p>
            <a:pPr algn="ctr">
              <a:buSzPct val="150000"/>
              <a:defRPr/>
            </a:pPr>
            <a:r>
              <a:rPr lang="fr-CA" sz="1400" b="1" kern="100" dirty="0" err="1">
                <a:solidFill>
                  <a:schemeClr val="tx1"/>
                </a:solidFill>
              </a:rPr>
              <a:t>Insulin</a:t>
            </a:r>
            <a:r>
              <a:rPr lang="fr-CA" sz="1400" b="1" kern="100" dirty="0">
                <a:solidFill>
                  <a:schemeClr val="tx1"/>
                </a:solidFill>
              </a:rPr>
              <a:t> Resistance</a:t>
            </a:r>
          </a:p>
        </p:txBody>
      </p:sp>
      <p:sp>
        <p:nvSpPr>
          <p:cNvPr id="8" name="Cube 7">
            <a:extLst>
              <a:ext uri="{FF2B5EF4-FFF2-40B4-BE49-F238E27FC236}">
                <a16:creationId xmlns:a16="http://schemas.microsoft.com/office/drawing/2014/main" id="{1432B9CA-0F4D-48B7-A37B-75BCAC015EFC}"/>
              </a:ext>
            </a:extLst>
          </p:cNvPr>
          <p:cNvSpPr/>
          <p:nvPr/>
        </p:nvSpPr>
        <p:spPr>
          <a:xfrm>
            <a:off x="3973513" y="4783138"/>
            <a:ext cx="2290762" cy="290512"/>
          </a:xfrm>
          <a:prstGeom prst="cube">
            <a:avLst>
              <a:gd name="adj" fmla="val 6050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buSzPct val="150000"/>
              <a:defRPr/>
            </a:pPr>
            <a:r>
              <a:rPr lang="fr-CA" sz="1400" b="1" kern="100" dirty="0" err="1">
                <a:solidFill>
                  <a:schemeClr val="tx1"/>
                </a:solidFill>
              </a:rPr>
              <a:t>Atherogenic</a:t>
            </a:r>
            <a:r>
              <a:rPr lang="fr-CA" sz="1400" b="1" kern="100" dirty="0">
                <a:solidFill>
                  <a:schemeClr val="tx1"/>
                </a:solidFill>
              </a:rPr>
              <a:t> </a:t>
            </a:r>
            <a:r>
              <a:rPr lang="fr-CA" sz="1400" b="1" kern="100" dirty="0" err="1">
                <a:solidFill>
                  <a:schemeClr val="tx1"/>
                </a:solidFill>
              </a:rPr>
              <a:t>Dyslipidemia</a:t>
            </a:r>
            <a:endParaRPr lang="fr-CA" sz="1400" b="1" kern="100" dirty="0">
              <a:solidFill>
                <a:schemeClr val="tx1"/>
              </a:solidFill>
            </a:endParaRPr>
          </a:p>
        </p:txBody>
      </p:sp>
      <p:sp>
        <p:nvSpPr>
          <p:cNvPr id="9" name="Cube 8">
            <a:extLst>
              <a:ext uri="{FF2B5EF4-FFF2-40B4-BE49-F238E27FC236}">
                <a16:creationId xmlns:a16="http://schemas.microsoft.com/office/drawing/2014/main" id="{0FD261A9-23BD-4A7F-AE93-499775008905}"/>
              </a:ext>
            </a:extLst>
          </p:cNvPr>
          <p:cNvSpPr/>
          <p:nvPr/>
        </p:nvSpPr>
        <p:spPr>
          <a:xfrm>
            <a:off x="3973513" y="5116513"/>
            <a:ext cx="2290762" cy="411162"/>
          </a:xfrm>
          <a:prstGeom prst="cube">
            <a:avLst>
              <a:gd name="adj" fmla="val 6050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lnSpc>
                <a:spcPts val="1500"/>
              </a:lnSpc>
              <a:buSzPct val="150000"/>
              <a:defRPr/>
            </a:pPr>
            <a:r>
              <a:rPr lang="fr-CA" sz="1400" b="1" kern="100" dirty="0" err="1">
                <a:solidFill>
                  <a:schemeClr val="tx1"/>
                </a:solidFill>
              </a:rPr>
              <a:t>Impaired</a:t>
            </a:r>
            <a:r>
              <a:rPr lang="fr-CA" sz="1400" b="1" kern="100" dirty="0">
                <a:solidFill>
                  <a:schemeClr val="tx1"/>
                </a:solidFill>
              </a:rPr>
              <a:t> </a:t>
            </a:r>
            <a:r>
              <a:rPr lang="fr-CA" sz="1400" b="1" kern="100" dirty="0" err="1">
                <a:solidFill>
                  <a:schemeClr val="tx1"/>
                </a:solidFill>
              </a:rPr>
              <a:t>Fibrinolysis</a:t>
            </a:r>
            <a:endParaRPr lang="fr-CA" sz="1400" b="1" kern="100" dirty="0">
              <a:solidFill>
                <a:schemeClr val="tx1"/>
              </a:solidFill>
            </a:endParaRPr>
          </a:p>
          <a:p>
            <a:pPr algn="ctr">
              <a:lnSpc>
                <a:spcPts val="1500"/>
              </a:lnSpc>
              <a:buSzPct val="150000"/>
              <a:defRPr/>
            </a:pPr>
            <a:r>
              <a:rPr lang="fr-CA" sz="1400" b="1" kern="100" dirty="0">
                <a:solidFill>
                  <a:schemeClr val="tx1"/>
                </a:solidFill>
              </a:rPr>
              <a:t>Pro-</a:t>
            </a:r>
            <a:r>
              <a:rPr lang="fr-CA" sz="1400" b="1" kern="100" dirty="0" err="1">
                <a:solidFill>
                  <a:schemeClr val="tx1"/>
                </a:solidFill>
              </a:rPr>
              <a:t>thrombotic</a:t>
            </a:r>
            <a:r>
              <a:rPr lang="fr-CA" sz="1400" b="1" kern="100" dirty="0">
                <a:solidFill>
                  <a:schemeClr val="tx1"/>
                </a:solidFill>
              </a:rPr>
              <a:t> State</a:t>
            </a:r>
          </a:p>
        </p:txBody>
      </p:sp>
      <p:sp>
        <p:nvSpPr>
          <p:cNvPr id="10" name="Cube 9">
            <a:extLst>
              <a:ext uri="{FF2B5EF4-FFF2-40B4-BE49-F238E27FC236}">
                <a16:creationId xmlns:a16="http://schemas.microsoft.com/office/drawing/2014/main" id="{8A29D910-9DE5-4699-98C2-F8B23B86FAB8}"/>
              </a:ext>
            </a:extLst>
          </p:cNvPr>
          <p:cNvSpPr/>
          <p:nvPr/>
        </p:nvSpPr>
        <p:spPr>
          <a:xfrm>
            <a:off x="3975100" y="5570538"/>
            <a:ext cx="2289175" cy="290512"/>
          </a:xfrm>
          <a:prstGeom prst="cube">
            <a:avLst>
              <a:gd name="adj" fmla="val 6050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anchor="ctr"/>
          <a:lstStyle/>
          <a:p>
            <a:pPr algn="ctr">
              <a:buSzPct val="150000"/>
              <a:defRPr/>
            </a:pPr>
            <a:r>
              <a:rPr lang="fr-CA" sz="1400" b="1" kern="100" dirty="0">
                <a:solidFill>
                  <a:schemeClr val="tx1"/>
                </a:solidFill>
              </a:rPr>
              <a:t>Inflammation</a:t>
            </a:r>
          </a:p>
        </p:txBody>
      </p:sp>
      <p:sp>
        <p:nvSpPr>
          <p:cNvPr id="11" name="Cube 10">
            <a:extLst>
              <a:ext uri="{FF2B5EF4-FFF2-40B4-BE49-F238E27FC236}">
                <a16:creationId xmlns:a16="http://schemas.microsoft.com/office/drawing/2014/main" id="{B5665E11-2A15-4E28-8600-769F8D500D76}"/>
              </a:ext>
            </a:extLst>
          </p:cNvPr>
          <p:cNvSpPr/>
          <p:nvPr/>
        </p:nvSpPr>
        <p:spPr>
          <a:xfrm>
            <a:off x="3975100" y="5903913"/>
            <a:ext cx="2289175" cy="288925"/>
          </a:xfrm>
          <a:prstGeom prst="cube">
            <a:avLst>
              <a:gd name="adj" fmla="val 6050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buSzPct val="150000"/>
              <a:defRPr/>
            </a:pPr>
            <a:r>
              <a:rPr lang="fr-CA" sz="1400" b="1" kern="100" dirty="0" err="1">
                <a:solidFill>
                  <a:schemeClr val="tx1"/>
                </a:solidFill>
              </a:rPr>
              <a:t>Increased</a:t>
            </a:r>
            <a:r>
              <a:rPr lang="fr-CA" sz="1400" b="1" kern="100" dirty="0">
                <a:solidFill>
                  <a:schemeClr val="tx1"/>
                </a:solidFill>
              </a:rPr>
              <a:t> Blood Pressure</a:t>
            </a:r>
          </a:p>
        </p:txBody>
      </p:sp>
      <p:sp>
        <p:nvSpPr>
          <p:cNvPr id="16395" name="ZoneTexte 11">
            <a:extLst>
              <a:ext uri="{FF2B5EF4-FFF2-40B4-BE49-F238E27FC236}">
                <a16:creationId xmlns:a16="http://schemas.microsoft.com/office/drawing/2014/main" id="{77CA0981-FCC3-483A-8FD1-89F5960F6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060450"/>
            <a:ext cx="4635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CA" altLang="fr-FR" sz="1300" b="1"/>
              <a:t>IGT</a:t>
            </a:r>
          </a:p>
        </p:txBody>
      </p:sp>
      <p:sp>
        <p:nvSpPr>
          <p:cNvPr id="16396" name="ZoneTexte 12">
            <a:extLst>
              <a:ext uri="{FF2B5EF4-FFF2-40B4-BE49-F238E27FC236}">
                <a16:creationId xmlns:a16="http://schemas.microsoft.com/office/drawing/2014/main" id="{378D24C2-B60C-49B5-BCB1-1DE6A570F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4163" y="1358900"/>
            <a:ext cx="536575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CA" altLang="fr-FR" sz="1300" b="1"/>
              <a:t>NGT</a:t>
            </a:r>
          </a:p>
        </p:txBody>
      </p:sp>
      <p:sp>
        <p:nvSpPr>
          <p:cNvPr id="16397" name="ZoneTexte 13">
            <a:extLst>
              <a:ext uri="{FF2B5EF4-FFF2-40B4-BE49-F238E27FC236}">
                <a16:creationId xmlns:a16="http://schemas.microsoft.com/office/drawing/2014/main" id="{49371344-4A95-4460-AD30-B0CD712AF8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4875" y="2914650"/>
            <a:ext cx="7191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CA" altLang="fr-FR" b="1"/>
              <a:t>Time</a:t>
            </a:r>
          </a:p>
        </p:txBody>
      </p:sp>
      <p:sp>
        <p:nvSpPr>
          <p:cNvPr id="16398" name="ZoneTexte 14">
            <a:extLst>
              <a:ext uri="{FF2B5EF4-FFF2-40B4-BE49-F238E27FC236}">
                <a16:creationId xmlns:a16="http://schemas.microsoft.com/office/drawing/2014/main" id="{FC093F20-A252-430A-B548-3E134FA65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260975"/>
            <a:ext cx="18986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fr-CA" altLang="fr-FR" sz="1400" b="1"/>
              <a:t>Patient with</a:t>
            </a:r>
          </a:p>
          <a:p>
            <a:pPr algn="ctr"/>
            <a:r>
              <a:rPr lang="fr-CA" altLang="fr-FR" sz="1400" b="1"/>
              <a:t>Abdominal Obesity</a:t>
            </a:r>
          </a:p>
          <a:p>
            <a:pPr algn="ctr"/>
            <a:r>
              <a:rPr lang="fr-CA" altLang="fr-FR" sz="1400" b="1"/>
              <a:t>and Type 2 Diabetes</a:t>
            </a:r>
          </a:p>
        </p:txBody>
      </p:sp>
      <p:sp>
        <p:nvSpPr>
          <p:cNvPr id="16399" name="ZoneTexte 15">
            <a:extLst>
              <a:ext uri="{FF2B5EF4-FFF2-40B4-BE49-F238E27FC236}">
                <a16:creationId xmlns:a16="http://schemas.microsoft.com/office/drawing/2014/main" id="{EF5490BC-7178-45AB-A5C9-D3AB9314A5DD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2947987" y="1768476"/>
            <a:ext cx="1209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r-CA" altLang="fr-FR" b="1"/>
              <a:t>Glycemia</a:t>
            </a:r>
          </a:p>
        </p:txBody>
      </p:sp>
      <p:grpSp>
        <p:nvGrpSpPr>
          <p:cNvPr id="2" name="Group 33">
            <a:extLst>
              <a:ext uri="{FF2B5EF4-FFF2-40B4-BE49-F238E27FC236}">
                <a16:creationId xmlns:a16="http://schemas.microsoft.com/office/drawing/2014/main" id="{1547C1FC-6930-4230-9DA8-50B7E9D37C4B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2332038"/>
            <a:ext cx="1652588" cy="517525"/>
            <a:chOff x="2220" y="714"/>
            <a:chExt cx="1590" cy="511"/>
          </a:xfrm>
        </p:grpSpPr>
        <p:sp>
          <p:nvSpPr>
            <p:cNvPr id="16408" name="Rectangle 34">
              <a:extLst>
                <a:ext uri="{FF2B5EF4-FFF2-40B4-BE49-F238E27FC236}">
                  <a16:creationId xmlns:a16="http://schemas.microsoft.com/office/drawing/2014/main" id="{1D70DBCB-6956-45DC-A51C-494464EF66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1577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920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fr-FR" b="1"/>
                <a:t>75g OGTT</a:t>
              </a:r>
            </a:p>
          </p:txBody>
        </p:sp>
        <p:sp>
          <p:nvSpPr>
            <p:cNvPr id="16409" name="Rectangle 35">
              <a:extLst>
                <a:ext uri="{FF2B5EF4-FFF2-40B4-BE49-F238E27FC236}">
                  <a16:creationId xmlns:a16="http://schemas.microsoft.com/office/drawing/2014/main" id="{40354DCB-0F6C-44E3-B967-C1F1069692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0" y="714"/>
              <a:ext cx="56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fr-FR" altLang="fr-FR" sz="1000" b="1"/>
            </a:p>
          </p:txBody>
        </p:sp>
      </p:grpSp>
      <p:grpSp>
        <p:nvGrpSpPr>
          <p:cNvPr id="3" name="Group 33">
            <a:extLst>
              <a:ext uri="{FF2B5EF4-FFF2-40B4-BE49-F238E27FC236}">
                <a16:creationId xmlns:a16="http://schemas.microsoft.com/office/drawing/2014/main" id="{CD87A71F-E18D-4C00-BFD2-61B969E7E7BE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3886200"/>
            <a:ext cx="1652588" cy="517525"/>
            <a:chOff x="2220" y="714"/>
            <a:chExt cx="1590" cy="511"/>
          </a:xfrm>
        </p:grpSpPr>
        <p:sp>
          <p:nvSpPr>
            <p:cNvPr id="16406" name="Rectangle 34">
              <a:extLst>
                <a:ext uri="{FF2B5EF4-FFF2-40B4-BE49-F238E27FC236}">
                  <a16:creationId xmlns:a16="http://schemas.microsoft.com/office/drawing/2014/main" id="{E9809687-3A5B-4748-838E-F0CE6AEE0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1577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920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ts val="1500"/>
                </a:lnSpc>
              </a:pPr>
              <a:r>
                <a:rPr lang="en-US" altLang="fr-FR" b="1"/>
                <a:t>Metabolic</a:t>
              </a:r>
            </a:p>
            <a:p>
              <a:pPr algn="ctr">
                <a:lnSpc>
                  <a:spcPts val="1500"/>
                </a:lnSpc>
              </a:pPr>
              <a:r>
                <a:rPr lang="en-US" altLang="fr-FR" b="1"/>
                <a:t>Syndrome</a:t>
              </a:r>
            </a:p>
          </p:txBody>
        </p:sp>
        <p:sp>
          <p:nvSpPr>
            <p:cNvPr id="16407" name="Rectangle 35">
              <a:extLst>
                <a:ext uri="{FF2B5EF4-FFF2-40B4-BE49-F238E27FC236}">
                  <a16:creationId xmlns:a16="http://schemas.microsoft.com/office/drawing/2014/main" id="{DAFDA1D4-840A-46C1-BC2A-53B85CC9AA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0" y="714"/>
              <a:ext cx="56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fr-FR" altLang="fr-FR" sz="1000" b="1"/>
            </a:p>
          </p:txBody>
        </p:sp>
      </p:grpSp>
      <p:sp>
        <p:nvSpPr>
          <p:cNvPr id="23" name="Rogner un rectangle à un seul coin 22">
            <a:extLst>
              <a:ext uri="{FF2B5EF4-FFF2-40B4-BE49-F238E27FC236}">
                <a16:creationId xmlns:a16="http://schemas.microsoft.com/office/drawing/2014/main" id="{92CCE9EF-92E2-4A6C-9DB6-E3429CB81AB1}"/>
              </a:ext>
            </a:extLst>
          </p:cNvPr>
          <p:cNvSpPr/>
          <p:nvPr/>
        </p:nvSpPr>
        <p:spPr>
          <a:xfrm flipH="1">
            <a:off x="6973888" y="3221038"/>
            <a:ext cx="1822450" cy="473075"/>
          </a:xfrm>
          <a:prstGeom prst="snip1Rect">
            <a:avLst/>
          </a:prstGeom>
          <a:gradFill>
            <a:gsLst>
              <a:gs pos="0">
                <a:srgbClr val="FF0000"/>
              </a:gs>
              <a:gs pos="52000">
                <a:srgbClr val="A20000"/>
              </a:gs>
            </a:gsLst>
            <a:lin ang="16200000" scaled="1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357188">
              <a:defRPr/>
            </a:pPr>
            <a:r>
              <a:rPr lang="fr-CA" sz="2000" b="1" dirty="0"/>
              <a:t>CHD RISK</a:t>
            </a:r>
          </a:p>
        </p:txBody>
      </p:sp>
      <p:pic>
        <p:nvPicPr>
          <p:cNvPr id="16403" name="Image 23" descr="fleche_haut.png">
            <a:extLst>
              <a:ext uri="{FF2B5EF4-FFF2-40B4-BE49-F238E27FC236}">
                <a16:creationId xmlns:a16="http://schemas.microsoft.com/office/drawing/2014/main" id="{CE7F32CB-B32B-4D5D-BD79-B850702D48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550" y="3308350"/>
            <a:ext cx="339725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Flèche vers le haut 26">
            <a:extLst>
              <a:ext uri="{FF2B5EF4-FFF2-40B4-BE49-F238E27FC236}">
                <a16:creationId xmlns:a16="http://schemas.microsoft.com/office/drawing/2014/main" id="{576C10E5-11E1-4C0D-914E-91595C7D3EC3}"/>
              </a:ext>
            </a:extLst>
          </p:cNvPr>
          <p:cNvSpPr/>
          <p:nvPr/>
        </p:nvSpPr>
        <p:spPr>
          <a:xfrm rot="2536578">
            <a:off x="6924675" y="3740150"/>
            <a:ext cx="239713" cy="1574800"/>
          </a:xfrm>
          <a:prstGeom prst="upArrow">
            <a:avLst>
              <a:gd name="adj1" fmla="val 53529"/>
              <a:gd name="adj2" fmla="val 1136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8F1166BB-F416-4AE9-83C5-C9F625ADA544}"/>
              </a:ext>
            </a:extLst>
          </p:cNvPr>
          <p:cNvCxnSpPr/>
          <p:nvPr/>
        </p:nvCxnSpPr>
        <p:spPr>
          <a:xfrm>
            <a:off x="6634163" y="2116138"/>
            <a:ext cx="968375" cy="887412"/>
          </a:xfrm>
          <a:prstGeom prst="line">
            <a:avLst/>
          </a:prstGeom>
          <a:ln w="63500">
            <a:solidFill>
              <a:schemeClr val="tx1"/>
            </a:solidFill>
            <a:prstDash val="sysDot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Conception personnalisé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6318</TotalTime>
  <Words>63</Words>
  <Application>Microsoft Office PowerPoint</Application>
  <PresentationFormat>Affichage à l'écran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Wingdings</vt:lpstr>
      <vt:lpstr>Conception personnalisée</vt:lpstr>
      <vt:lpstr>RESPECTIVE CONTRIBUTION OF TYPE 2 DIABETIC HYPERGLYCEMIA VERSUS THE CLUSTERING OF ABDOMINAL OBESITY-RELATED RISK FACTORS (METABOLIC SYNDROME) TO THE INCREASED CORONARY HEART DISEASE (CHD) RISK IN DIABETES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380</cp:revision>
  <dcterms:created xsi:type="dcterms:W3CDTF">2007-08-27T23:55:38Z</dcterms:created>
  <dcterms:modified xsi:type="dcterms:W3CDTF">2022-12-01T12:58:30Z</dcterms:modified>
</cp:coreProperties>
</file>