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171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1306512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emf"/><Relationship Id="rId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8">
            <a:extLst>
              <a:ext uri="{FF2B5EF4-FFF2-40B4-BE49-F238E27FC236}">
                <a16:creationId xmlns:a16="http://schemas.microsoft.com/office/drawing/2014/main" id="{C5A09086-3C71-429E-8D84-F81F8F09DF4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49275"/>
            <a:ext cx="9144000" cy="6308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14">
            <a:extLst>
              <a:ext uri="{FF2B5EF4-FFF2-40B4-BE49-F238E27FC236}">
                <a16:creationId xmlns:a16="http://schemas.microsoft.com/office/drawing/2014/main" id="{14D580A0-C492-421F-B28B-E57F57EC0FB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2863"/>
            <a:ext cx="9144000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401" name="Line 17">
            <a:extLst>
              <a:ext uri="{FF2B5EF4-FFF2-40B4-BE49-F238E27FC236}">
                <a16:creationId xmlns:a16="http://schemas.microsoft.com/office/drawing/2014/main" id="{2AC170E6-06DA-49F9-B433-AC7CDFF2776A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0" y="819150"/>
            <a:ext cx="722788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CA">
              <a:latin typeface="+mn-lt"/>
            </a:endParaRPr>
          </a:p>
        </p:txBody>
      </p:sp>
      <p:sp>
        <p:nvSpPr>
          <p:cNvPr id="16394" name="Rectangle 10">
            <a:extLst>
              <a:ext uri="{FF2B5EF4-FFF2-40B4-BE49-F238E27FC236}">
                <a16:creationId xmlns:a16="http://schemas.microsoft.com/office/drawing/2014/main" id="{23F171A3-559D-482C-AA9A-864A0BBC3DB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79388" y="6308725"/>
            <a:ext cx="3140075" cy="360363"/>
          </a:xfrm>
          <a:prstGeom prst="rect">
            <a:avLst/>
          </a:prstGeom>
          <a:solidFill>
            <a:srgbClr val="D8ECEA">
              <a:alpha val="89000"/>
            </a:srgbClr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4" dir="b"/>
          </a:scene3d>
          <a:sp3d extrusionH="201600" prstMaterial="legacyMatte">
            <a:bevelT w="13500" h="13500" prst="angle"/>
            <a:bevelB w="13500" h="13500" prst="angle"/>
            <a:extrusionClr>
              <a:srgbClr val="D8ECEA"/>
            </a:extrusionClr>
          </a:sp3d>
        </p:spPr>
        <p:txBody>
          <a:bodyPr wrap="none" anchor="ctr">
            <a:flatTx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CA" sz="1000">
                <a:latin typeface="+mn-lt"/>
              </a:rPr>
              <a:t>Source: International Chair on Cardiometabolic Risk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CA" sz="1000">
                <a:latin typeface="+mn-lt"/>
              </a:rPr>
              <a:t>www.cardiometabolic-risk.org </a:t>
            </a:r>
          </a:p>
        </p:txBody>
      </p:sp>
      <p:sp>
        <p:nvSpPr>
          <p:cNvPr id="16391" name="Rectangle 7">
            <a:extLst>
              <a:ext uri="{FF2B5EF4-FFF2-40B4-BE49-F238E27FC236}">
                <a16:creationId xmlns:a16="http://schemas.microsoft.com/office/drawing/2014/main" id="{17920A64-A2C5-43A2-9CCD-7D9B7E24B5FD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161925" cy="819150"/>
          </a:xfrm>
          <a:prstGeom prst="rect">
            <a:avLst/>
          </a:prstGeom>
          <a:solidFill>
            <a:srgbClr val="C8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CA">
              <a:latin typeface="+mn-lt"/>
            </a:endParaRPr>
          </a:p>
        </p:txBody>
      </p:sp>
      <p:sp>
        <p:nvSpPr>
          <p:cNvPr id="16400" name="Rectangle 16">
            <a:extLst>
              <a:ext uri="{FF2B5EF4-FFF2-40B4-BE49-F238E27FC236}">
                <a16:creationId xmlns:a16="http://schemas.microsoft.com/office/drawing/2014/main" id="{458E71BC-12B2-498A-A437-44F65169CDEC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161925" cy="98425"/>
          </a:xfrm>
          <a:prstGeom prst="rect">
            <a:avLst/>
          </a:prstGeom>
          <a:solidFill>
            <a:srgbClr val="FE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CA">
              <a:latin typeface="+mn-lt"/>
            </a:endParaRPr>
          </a:p>
        </p:txBody>
      </p:sp>
      <p:sp>
        <p:nvSpPr>
          <p:cNvPr id="1032" name="Rectangle 11">
            <a:extLst>
              <a:ext uri="{FF2B5EF4-FFF2-40B4-BE49-F238E27FC236}">
                <a16:creationId xmlns:a16="http://schemas.microsoft.com/office/drawing/2014/main" id="{4FCE8789-B623-40C1-BD97-A92A2ECD27B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79388" y="188913"/>
            <a:ext cx="8280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fr-CA" altLang="fr-FR"/>
              <a:t>Cliquez et modifiez le titre</a:t>
            </a:r>
          </a:p>
        </p:txBody>
      </p:sp>
      <p:pic>
        <p:nvPicPr>
          <p:cNvPr id="1033" name="Picture 18">
            <a:extLst>
              <a:ext uri="{FF2B5EF4-FFF2-40B4-BE49-F238E27FC236}">
                <a16:creationId xmlns:a16="http://schemas.microsoft.com/office/drawing/2014/main" id="{2A9E2912-2A17-4E8E-807D-B6E84561BD47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0113" y="142875"/>
            <a:ext cx="461962" cy="404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4" name="Rectangle 20">
            <a:extLst>
              <a:ext uri="{FF2B5EF4-FFF2-40B4-BE49-F238E27FC236}">
                <a16:creationId xmlns:a16="http://schemas.microsoft.com/office/drawing/2014/main" id="{7E458EAB-29DA-4942-829E-898F406B295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76250" y="1179513"/>
            <a:ext cx="8229600" cy="4905375"/>
          </a:xfrm>
          <a:prstGeom prst="rect">
            <a:avLst/>
          </a:prstGeom>
          <a:solidFill>
            <a:srgbClr val="CCE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fr-CA" altLang="fr-FR"/>
              <a:t>Cliquez pour modifier les styles du texte du masque</a:t>
            </a:r>
          </a:p>
          <a:p>
            <a:pPr lvl="1"/>
            <a:r>
              <a:rPr lang="fr-CA" altLang="fr-FR"/>
              <a:t>Deuxième niveau</a:t>
            </a:r>
          </a:p>
          <a:p>
            <a:pPr lvl="2"/>
            <a:r>
              <a:rPr lang="fr-CA" altLang="fr-FR"/>
              <a:t>Troisième niveau</a:t>
            </a:r>
          </a:p>
          <a:p>
            <a:pPr lvl="3"/>
            <a:r>
              <a:rPr lang="fr-CA" altLang="fr-FR"/>
              <a:t>Quatrième niveau</a:t>
            </a:r>
          </a:p>
          <a:p>
            <a:pPr lvl="4"/>
            <a:r>
              <a:rPr lang="fr-CA" altLang="fr-FR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9pPr>
    </p:titleStyle>
    <p:bodyStyle>
      <a:lvl1pPr marL="449263" indent="-4492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r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322388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730375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138363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95563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3052763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509963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967163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re 35">
            <a:extLst>
              <a:ext uri="{FF2B5EF4-FFF2-40B4-BE49-F238E27FC236}">
                <a16:creationId xmlns:a16="http://schemas.microsoft.com/office/drawing/2014/main" id="{3D5717A9-78B1-49A1-978D-E4745B9E4D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8913" y="46038"/>
            <a:ext cx="8280400" cy="708025"/>
          </a:xfrm>
        </p:spPr>
        <p:txBody>
          <a:bodyPr/>
          <a:lstStyle/>
          <a:p>
            <a:r>
              <a:rPr lang="en-US" altLang="fr-FR" sz="2000">
                <a:solidFill>
                  <a:schemeClr val="tx2"/>
                </a:solidFill>
              </a:rPr>
              <a:t>RESULTS OF THE RIMONABANT IN OBESITY (RIO)</a:t>
            </a:r>
            <a:br>
              <a:rPr lang="en-US" altLang="fr-FR" sz="2000">
                <a:solidFill>
                  <a:schemeClr val="tx2"/>
                </a:solidFill>
              </a:rPr>
            </a:br>
            <a:r>
              <a:rPr lang="fr-CA" altLang="fr-FR" sz="2000">
                <a:solidFill>
                  <a:schemeClr val="tx2"/>
                </a:solidFill>
              </a:rPr>
              <a:t>PROGRAM AT 1 YEAR</a:t>
            </a:r>
            <a:endParaRPr lang="fr-FR" altLang="fr-FR" sz="2000">
              <a:solidFill>
                <a:schemeClr val="tx2"/>
              </a:solidFill>
            </a:endParaRPr>
          </a:p>
        </p:txBody>
      </p:sp>
      <p:sp>
        <p:nvSpPr>
          <p:cNvPr id="2051" name="Rectangle 37">
            <a:extLst>
              <a:ext uri="{FF2B5EF4-FFF2-40B4-BE49-F238E27FC236}">
                <a16:creationId xmlns:a16="http://schemas.microsoft.com/office/drawing/2014/main" id="{1EE95A04-B4EE-41A1-9A41-2B1D311315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89638" y="6418263"/>
            <a:ext cx="2886075" cy="312737"/>
          </a:xfrm>
          <a:prstGeom prst="rect">
            <a:avLst/>
          </a:prstGeom>
          <a:solidFill>
            <a:srgbClr val="D8ECEA">
              <a:alpha val="89018"/>
            </a:srgbClr>
          </a:solidFill>
          <a:ln w="9525">
            <a:miter lim="800000"/>
            <a:headEnd/>
            <a:tailEnd/>
          </a:ln>
          <a:scene3d>
            <a:camera prst="legacyObliqueTopRight"/>
            <a:lightRig rig="legacyFlat4" dir="b"/>
          </a:scene3d>
          <a:sp3d extrusionH="201600" prstMaterial="legacyMatte">
            <a:bevelT w="13500" h="13500" prst="angle"/>
            <a:bevelB w="13500" h="13500" prst="angle"/>
            <a:extrusionClr>
              <a:srgbClr val="D8ECEA"/>
            </a:extrusionClr>
            <a:contourClr>
              <a:srgbClr val="D8ECEA"/>
            </a:contourClr>
          </a:sp3d>
        </p:spPr>
        <p:txBody>
          <a:bodyPr anchor="ctr">
            <a:flatTx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a-DK" altLang="fr-FR" sz="1000"/>
              <a:t>From Padwal RS et al. Lancet 2007; 369: 71-7</a:t>
            </a:r>
          </a:p>
          <a:p>
            <a:pPr eaLnBrk="1" hangingPunct="1"/>
            <a:r>
              <a:rPr lang="fr-CA" altLang="fr-FR" sz="1000"/>
              <a:t>Reproduced with permission</a:t>
            </a:r>
          </a:p>
        </p:txBody>
      </p:sp>
      <p:grpSp>
        <p:nvGrpSpPr>
          <p:cNvPr id="2" name="Group 33">
            <a:extLst>
              <a:ext uri="{FF2B5EF4-FFF2-40B4-BE49-F238E27FC236}">
                <a16:creationId xmlns:a16="http://schemas.microsoft.com/office/drawing/2014/main" id="{A44B7BEF-3E46-47DC-B10B-274873FF3765}"/>
              </a:ext>
            </a:extLst>
          </p:cNvPr>
          <p:cNvGrpSpPr>
            <a:grpSpLocks/>
          </p:cNvGrpSpPr>
          <p:nvPr/>
        </p:nvGrpSpPr>
        <p:grpSpPr bwMode="auto">
          <a:xfrm>
            <a:off x="642938" y="1223963"/>
            <a:ext cx="1311275" cy="241300"/>
            <a:chOff x="2165" y="863"/>
            <a:chExt cx="1535" cy="389"/>
          </a:xfrm>
        </p:grpSpPr>
        <p:sp>
          <p:nvSpPr>
            <p:cNvPr id="2098" name="Rectangle 34">
              <a:extLst>
                <a:ext uri="{FF2B5EF4-FFF2-40B4-BE49-F238E27FC236}">
                  <a16:creationId xmlns:a16="http://schemas.microsoft.com/office/drawing/2014/main" id="{993EAE73-F5CB-4E74-AC6F-9B9CE6E919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18" y="863"/>
              <a:ext cx="1482" cy="38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36000" rIns="36000" anchor="ctr"/>
            <a:lstStyle>
              <a:lvl1pPr marL="889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fr-FR" sz="1000" b="1"/>
                <a:t>Population </a:t>
              </a:r>
            </a:p>
          </p:txBody>
        </p:sp>
        <p:sp>
          <p:nvSpPr>
            <p:cNvPr id="2099" name="Rectangle 35">
              <a:extLst>
                <a:ext uri="{FF2B5EF4-FFF2-40B4-BE49-F238E27FC236}">
                  <a16:creationId xmlns:a16="http://schemas.microsoft.com/office/drawing/2014/main" id="{93597210-1BE1-4B18-9FC5-33FC2DF4B0D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65" y="864"/>
              <a:ext cx="48" cy="387"/>
            </a:xfrm>
            <a:prstGeom prst="rect">
              <a:avLst/>
            </a:prstGeom>
            <a:solidFill>
              <a:srgbClr val="B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36000" rIns="36000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 sz="1000" b="1"/>
            </a:p>
          </p:txBody>
        </p:sp>
      </p:grpSp>
      <p:grpSp>
        <p:nvGrpSpPr>
          <p:cNvPr id="3" name="Group 33">
            <a:extLst>
              <a:ext uri="{FF2B5EF4-FFF2-40B4-BE49-F238E27FC236}">
                <a16:creationId xmlns:a16="http://schemas.microsoft.com/office/drawing/2014/main" id="{FD150F69-6586-4951-97D4-36D52B233F9A}"/>
              </a:ext>
            </a:extLst>
          </p:cNvPr>
          <p:cNvGrpSpPr>
            <a:grpSpLocks/>
          </p:cNvGrpSpPr>
          <p:nvPr/>
        </p:nvGrpSpPr>
        <p:grpSpPr bwMode="auto">
          <a:xfrm>
            <a:off x="2033588" y="1223963"/>
            <a:ext cx="1263650" cy="241300"/>
            <a:chOff x="2167" y="863"/>
            <a:chExt cx="1533" cy="389"/>
          </a:xfrm>
        </p:grpSpPr>
        <p:sp>
          <p:nvSpPr>
            <p:cNvPr id="2096" name="Rectangle 34">
              <a:extLst>
                <a:ext uri="{FF2B5EF4-FFF2-40B4-BE49-F238E27FC236}">
                  <a16:creationId xmlns:a16="http://schemas.microsoft.com/office/drawing/2014/main" id="{BBC49209-5C1A-4431-9462-A2F796AF3F2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18" y="863"/>
              <a:ext cx="1482" cy="38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36000" rIns="36000" anchor="ctr"/>
            <a:lstStyle>
              <a:lvl1pPr marL="889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fr-FR" sz="1000" b="1"/>
                <a:t>Follow-up rate </a:t>
              </a:r>
            </a:p>
          </p:txBody>
        </p:sp>
        <p:sp>
          <p:nvSpPr>
            <p:cNvPr id="2097" name="Rectangle 35">
              <a:extLst>
                <a:ext uri="{FF2B5EF4-FFF2-40B4-BE49-F238E27FC236}">
                  <a16:creationId xmlns:a16="http://schemas.microsoft.com/office/drawing/2014/main" id="{919F2A35-DD0C-4347-B459-A6442B7738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67" y="864"/>
              <a:ext cx="48" cy="387"/>
            </a:xfrm>
            <a:prstGeom prst="rect">
              <a:avLst/>
            </a:prstGeom>
            <a:solidFill>
              <a:srgbClr val="B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36000" rIns="36000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 sz="1000" b="1"/>
            </a:p>
          </p:txBody>
        </p:sp>
      </p:grpSp>
      <p:grpSp>
        <p:nvGrpSpPr>
          <p:cNvPr id="4" name="Group 33">
            <a:extLst>
              <a:ext uri="{FF2B5EF4-FFF2-40B4-BE49-F238E27FC236}">
                <a16:creationId xmlns:a16="http://schemas.microsoft.com/office/drawing/2014/main" id="{05478FA1-AD00-4AAA-8D95-861E3E921E35}"/>
              </a:ext>
            </a:extLst>
          </p:cNvPr>
          <p:cNvGrpSpPr>
            <a:grpSpLocks/>
          </p:cNvGrpSpPr>
          <p:nvPr/>
        </p:nvGrpSpPr>
        <p:grpSpPr bwMode="auto">
          <a:xfrm>
            <a:off x="3378200" y="1223963"/>
            <a:ext cx="1309688" cy="241300"/>
            <a:chOff x="2165" y="863"/>
            <a:chExt cx="1535" cy="389"/>
          </a:xfrm>
        </p:grpSpPr>
        <p:sp>
          <p:nvSpPr>
            <p:cNvPr id="2094" name="Rectangle 34">
              <a:extLst>
                <a:ext uri="{FF2B5EF4-FFF2-40B4-BE49-F238E27FC236}">
                  <a16:creationId xmlns:a16="http://schemas.microsoft.com/office/drawing/2014/main" id="{34245F68-E71F-4175-8787-8E3C461E3B3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18" y="863"/>
              <a:ext cx="1482" cy="38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36000" rIns="36000" anchor="ctr"/>
            <a:lstStyle>
              <a:lvl1pPr marL="889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fr-FR" sz="1000" b="1"/>
                <a:t>Comparaison (n) </a:t>
              </a:r>
            </a:p>
          </p:txBody>
        </p:sp>
        <p:sp>
          <p:nvSpPr>
            <p:cNvPr id="2095" name="Rectangle 35">
              <a:extLst>
                <a:ext uri="{FF2B5EF4-FFF2-40B4-BE49-F238E27FC236}">
                  <a16:creationId xmlns:a16="http://schemas.microsoft.com/office/drawing/2014/main" id="{64F7E74C-BF03-449F-9891-94CB3B2C8D1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65" y="864"/>
              <a:ext cx="48" cy="387"/>
            </a:xfrm>
            <a:prstGeom prst="rect">
              <a:avLst/>
            </a:prstGeom>
            <a:solidFill>
              <a:srgbClr val="B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36000" rIns="36000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 sz="1000" b="1"/>
            </a:p>
          </p:txBody>
        </p:sp>
      </p:grpSp>
      <p:sp>
        <p:nvSpPr>
          <p:cNvPr id="2055" name="ZoneTexte 13">
            <a:extLst>
              <a:ext uri="{FF2B5EF4-FFF2-40B4-BE49-F238E27FC236}">
                <a16:creationId xmlns:a16="http://schemas.microsoft.com/office/drawing/2014/main" id="{2B5543F3-35BD-4892-A429-9DE609C874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67325" y="860425"/>
            <a:ext cx="29987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fr-CA" altLang="fr-FR" sz="1000" b="1"/>
              <a:t>Placebo-substracted improvement in outcome</a:t>
            </a:r>
          </a:p>
          <a:p>
            <a:pPr eaLnBrk="1" hangingPunct="1"/>
            <a:r>
              <a:rPr lang="en-US" altLang="fr-FR" sz="1000" b="1"/>
              <a:t>with rlmonabant 20 mg daily* (95% CI)</a:t>
            </a:r>
            <a:endParaRPr lang="fr-CA" altLang="fr-FR" sz="1000" b="1"/>
          </a:p>
        </p:txBody>
      </p:sp>
      <p:cxnSp>
        <p:nvCxnSpPr>
          <p:cNvPr id="16" name="Connecteur droit 15">
            <a:extLst>
              <a:ext uri="{FF2B5EF4-FFF2-40B4-BE49-F238E27FC236}">
                <a16:creationId xmlns:a16="http://schemas.microsoft.com/office/drawing/2014/main" id="{C6301A24-8622-4840-977D-07DB67BDC7E1}"/>
              </a:ext>
            </a:extLst>
          </p:cNvPr>
          <p:cNvCxnSpPr/>
          <p:nvPr/>
        </p:nvCxnSpPr>
        <p:spPr>
          <a:xfrm>
            <a:off x="5264150" y="1311275"/>
            <a:ext cx="3630613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Cube 20">
            <a:extLst>
              <a:ext uri="{FF2B5EF4-FFF2-40B4-BE49-F238E27FC236}">
                <a16:creationId xmlns:a16="http://schemas.microsoft.com/office/drawing/2014/main" id="{5C7F5554-BB23-47A7-BC0A-953ED40F2143}"/>
              </a:ext>
            </a:extLst>
          </p:cNvPr>
          <p:cNvSpPr/>
          <p:nvPr/>
        </p:nvSpPr>
        <p:spPr>
          <a:xfrm>
            <a:off x="142875" y="1730375"/>
            <a:ext cx="2197100" cy="869950"/>
          </a:xfrm>
          <a:prstGeom prst="cube">
            <a:avLst>
              <a:gd name="adj" fmla="val 6923"/>
            </a:avLst>
          </a:prstGeom>
          <a:solidFill>
            <a:schemeClr val="bg1">
              <a:alpha val="50000"/>
            </a:schemeClr>
          </a:solidFill>
          <a:ln w="127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CA" sz="1000" b="1" dirty="0">
                <a:solidFill>
                  <a:schemeClr val="tx1"/>
                </a:solidFill>
              </a:rPr>
              <a:t>1507 </a:t>
            </a:r>
            <a:r>
              <a:rPr lang="fr-CA" sz="1000" b="1" dirty="0" err="1">
                <a:solidFill>
                  <a:schemeClr val="tx1"/>
                </a:solidFill>
              </a:rPr>
              <a:t>overweight</a:t>
            </a:r>
            <a:r>
              <a:rPr lang="fr-CA" sz="1000" b="1" dirty="0">
                <a:solidFill>
                  <a:schemeClr val="tx1"/>
                </a:solidFill>
              </a:rPr>
              <a:t> or obese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CA" sz="1000" b="1" dirty="0" err="1">
                <a:solidFill>
                  <a:schemeClr val="tx1"/>
                </a:solidFill>
              </a:rPr>
              <a:t>European</a:t>
            </a:r>
            <a:r>
              <a:rPr lang="fr-CA" sz="1000" b="1" dirty="0">
                <a:solidFill>
                  <a:schemeClr val="tx1"/>
                </a:solidFill>
              </a:rPr>
              <a:t> (82%) and American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CA" sz="1000" b="1" dirty="0">
                <a:solidFill>
                  <a:schemeClr val="tx1"/>
                </a:solidFill>
              </a:rPr>
              <a:t>patients, 41% </a:t>
            </a:r>
            <a:r>
              <a:rPr lang="fr-CA" sz="1000" b="1" dirty="0" err="1">
                <a:solidFill>
                  <a:schemeClr val="tx1"/>
                </a:solidFill>
              </a:rPr>
              <a:t>with</a:t>
            </a:r>
            <a:r>
              <a:rPr lang="fr-CA" sz="1000" b="1" dirty="0">
                <a:solidFill>
                  <a:schemeClr val="tx1"/>
                </a:solidFill>
              </a:rPr>
              <a:t> hypertension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CA" sz="1000" b="1" dirty="0">
                <a:solidFill>
                  <a:schemeClr val="tx1"/>
                </a:solidFill>
              </a:rPr>
              <a:t>and 61% </a:t>
            </a:r>
            <a:r>
              <a:rPr lang="fr-CA" sz="1000" b="1" dirty="0" err="1">
                <a:solidFill>
                  <a:schemeClr val="tx1"/>
                </a:solidFill>
              </a:rPr>
              <a:t>with</a:t>
            </a:r>
            <a:r>
              <a:rPr lang="fr-CA" sz="1000" b="1" dirty="0">
                <a:solidFill>
                  <a:schemeClr val="tx1"/>
                </a:solidFill>
              </a:rPr>
              <a:t> </a:t>
            </a:r>
            <a:r>
              <a:rPr lang="fr-CA" sz="1000" b="1" dirty="0" err="1">
                <a:solidFill>
                  <a:schemeClr val="tx1"/>
                </a:solidFill>
              </a:rPr>
              <a:t>dyslipidemia</a:t>
            </a:r>
            <a:endParaRPr lang="fr-CA" sz="1000" b="1" dirty="0">
              <a:solidFill>
                <a:schemeClr val="tx1"/>
              </a:solidFill>
            </a:endParaRPr>
          </a:p>
        </p:txBody>
      </p:sp>
      <p:sp>
        <p:nvSpPr>
          <p:cNvPr id="22" name="Cube 21">
            <a:extLst>
              <a:ext uri="{FF2B5EF4-FFF2-40B4-BE49-F238E27FC236}">
                <a16:creationId xmlns:a16="http://schemas.microsoft.com/office/drawing/2014/main" id="{3B698CFD-3105-492F-9AC1-EDDB4B5DFC8E}"/>
              </a:ext>
            </a:extLst>
          </p:cNvPr>
          <p:cNvSpPr/>
          <p:nvPr/>
        </p:nvSpPr>
        <p:spPr>
          <a:xfrm>
            <a:off x="142875" y="2806700"/>
            <a:ext cx="2197100" cy="879475"/>
          </a:xfrm>
          <a:prstGeom prst="cube">
            <a:avLst>
              <a:gd name="adj" fmla="val 6923"/>
            </a:avLst>
          </a:prstGeom>
          <a:solidFill>
            <a:schemeClr val="bg1">
              <a:alpha val="50000"/>
            </a:schemeClr>
          </a:solidFill>
          <a:ln w="127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CA" sz="1000" b="1" dirty="0">
                <a:solidFill>
                  <a:schemeClr val="tx1"/>
                </a:solidFill>
              </a:rPr>
              <a:t>1036 </a:t>
            </a:r>
            <a:r>
              <a:rPr lang="fr-CA" sz="1000" b="1" dirty="0" err="1">
                <a:solidFill>
                  <a:schemeClr val="tx1"/>
                </a:solidFill>
              </a:rPr>
              <a:t>overweight</a:t>
            </a:r>
            <a:r>
              <a:rPr lang="fr-CA" sz="1000" b="1" dirty="0">
                <a:solidFill>
                  <a:schemeClr val="tx1"/>
                </a:solidFill>
              </a:rPr>
              <a:t> or obese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chemeClr val="tx1"/>
                </a:solidFill>
              </a:rPr>
              <a:t>patients from Europe and North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CA" sz="1000" b="1" dirty="0" err="1">
                <a:solidFill>
                  <a:schemeClr val="tx1"/>
                </a:solidFill>
              </a:rPr>
              <a:t>America</a:t>
            </a:r>
            <a:r>
              <a:rPr lang="fr-CA" sz="1000" b="1" dirty="0">
                <a:solidFill>
                  <a:schemeClr val="tx1"/>
                </a:solidFill>
              </a:rPr>
              <a:t> </a:t>
            </a:r>
            <a:r>
              <a:rPr lang="fr-CA" sz="1000" b="1" dirty="0" err="1">
                <a:solidFill>
                  <a:schemeClr val="tx1"/>
                </a:solidFill>
              </a:rPr>
              <a:t>with</a:t>
            </a:r>
            <a:r>
              <a:rPr lang="fr-CA" sz="1000" b="1" dirty="0">
                <a:solidFill>
                  <a:schemeClr val="tx1"/>
                </a:solidFill>
              </a:rPr>
              <a:t> </a:t>
            </a:r>
            <a:r>
              <a:rPr lang="fr-CA" sz="1000" b="1" dirty="0" err="1">
                <a:solidFill>
                  <a:schemeClr val="tx1"/>
                </a:solidFill>
              </a:rPr>
              <a:t>untreated</a:t>
            </a:r>
            <a:endParaRPr lang="fr-CA" sz="1000" b="1" dirty="0">
              <a:solidFill>
                <a:schemeClr val="tx1"/>
              </a:solidFill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CA" sz="1000" b="1" dirty="0" err="1">
                <a:solidFill>
                  <a:schemeClr val="tx1"/>
                </a:solidFill>
              </a:rPr>
              <a:t>dyslipidemia</a:t>
            </a:r>
            <a:endParaRPr lang="fr-CA" sz="1000" b="1" dirty="0">
              <a:solidFill>
                <a:schemeClr val="tx1"/>
              </a:solidFill>
            </a:endParaRPr>
          </a:p>
        </p:txBody>
      </p:sp>
      <p:sp>
        <p:nvSpPr>
          <p:cNvPr id="23" name="Cube 22">
            <a:extLst>
              <a:ext uri="{FF2B5EF4-FFF2-40B4-BE49-F238E27FC236}">
                <a16:creationId xmlns:a16="http://schemas.microsoft.com/office/drawing/2014/main" id="{BE15255E-41EF-4391-A28A-5FB72FDCDF10}"/>
              </a:ext>
            </a:extLst>
          </p:cNvPr>
          <p:cNvSpPr/>
          <p:nvPr/>
        </p:nvSpPr>
        <p:spPr>
          <a:xfrm>
            <a:off x="142875" y="3902075"/>
            <a:ext cx="2197100" cy="852488"/>
          </a:xfrm>
          <a:prstGeom prst="cube">
            <a:avLst>
              <a:gd name="adj" fmla="val 6923"/>
            </a:avLst>
          </a:prstGeom>
          <a:solidFill>
            <a:schemeClr val="bg1">
              <a:alpha val="50000"/>
            </a:schemeClr>
          </a:solidFill>
          <a:ln w="127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CA" sz="1000" b="1" dirty="0">
                <a:solidFill>
                  <a:schemeClr val="tx1"/>
                </a:solidFill>
              </a:rPr>
              <a:t>3045 </a:t>
            </a:r>
            <a:r>
              <a:rPr lang="fr-CA" sz="1000" b="1" dirty="0" err="1">
                <a:solidFill>
                  <a:schemeClr val="tx1"/>
                </a:solidFill>
              </a:rPr>
              <a:t>overweight</a:t>
            </a:r>
            <a:r>
              <a:rPr lang="fr-CA" sz="1000" b="1" dirty="0">
                <a:solidFill>
                  <a:schemeClr val="tx1"/>
                </a:solidFill>
              </a:rPr>
              <a:t> or obese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CA" sz="1000" b="1" dirty="0" err="1">
                <a:solidFill>
                  <a:schemeClr val="tx1"/>
                </a:solidFill>
              </a:rPr>
              <a:t>subjects</a:t>
            </a:r>
            <a:r>
              <a:rPr lang="fr-CA" sz="1000" b="1" dirty="0">
                <a:solidFill>
                  <a:schemeClr val="tx1"/>
                </a:solidFill>
              </a:rPr>
              <a:t> </a:t>
            </a:r>
            <a:r>
              <a:rPr lang="fr-CA" sz="1000" b="1" dirty="0" err="1">
                <a:solidFill>
                  <a:schemeClr val="tx1"/>
                </a:solidFill>
              </a:rPr>
              <a:t>from</a:t>
            </a:r>
            <a:r>
              <a:rPr lang="fr-CA" sz="1000" b="1" dirty="0">
                <a:solidFill>
                  <a:schemeClr val="tx1"/>
                </a:solidFill>
              </a:rPr>
              <a:t> </a:t>
            </a:r>
            <a:r>
              <a:rPr lang="fr-CA" sz="1000" b="1" dirty="0" err="1">
                <a:solidFill>
                  <a:schemeClr val="tx1"/>
                </a:solidFill>
              </a:rPr>
              <a:t>North</a:t>
            </a:r>
            <a:r>
              <a:rPr lang="fr-CA" sz="1000" b="1" dirty="0">
                <a:solidFill>
                  <a:schemeClr val="tx1"/>
                </a:solidFill>
              </a:rPr>
              <a:t> </a:t>
            </a:r>
            <a:r>
              <a:rPr lang="fr-CA" sz="1000" b="1" dirty="0" err="1">
                <a:solidFill>
                  <a:schemeClr val="tx1"/>
                </a:solidFill>
              </a:rPr>
              <a:t>America</a:t>
            </a:r>
            <a:r>
              <a:rPr lang="fr-CA" sz="1000" b="1" dirty="0">
                <a:solidFill>
                  <a:schemeClr val="tx1"/>
                </a:solidFill>
              </a:rPr>
              <a:t>,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chemeClr val="tx1"/>
                </a:solidFill>
              </a:rPr>
              <a:t>30% with hypertension and 63%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CA" sz="1000" b="1" dirty="0" err="1">
                <a:solidFill>
                  <a:schemeClr val="tx1"/>
                </a:solidFill>
              </a:rPr>
              <a:t>with</a:t>
            </a:r>
            <a:r>
              <a:rPr lang="fr-CA" sz="1000" b="1" dirty="0">
                <a:solidFill>
                  <a:schemeClr val="tx1"/>
                </a:solidFill>
              </a:rPr>
              <a:t> </a:t>
            </a:r>
            <a:r>
              <a:rPr lang="fr-CA" sz="1000" b="1" dirty="0" err="1">
                <a:solidFill>
                  <a:schemeClr val="tx1"/>
                </a:solidFill>
              </a:rPr>
              <a:t>untreated</a:t>
            </a:r>
            <a:r>
              <a:rPr lang="fr-CA" sz="1000" b="1" dirty="0">
                <a:solidFill>
                  <a:schemeClr val="tx1"/>
                </a:solidFill>
              </a:rPr>
              <a:t> </a:t>
            </a:r>
            <a:r>
              <a:rPr lang="fr-CA" sz="1000" b="1" dirty="0" err="1">
                <a:solidFill>
                  <a:schemeClr val="tx1"/>
                </a:solidFill>
              </a:rPr>
              <a:t>dyslipidemia</a:t>
            </a:r>
            <a:endParaRPr lang="fr-CA" sz="1000" b="1" dirty="0">
              <a:solidFill>
                <a:schemeClr val="tx1"/>
              </a:solidFill>
            </a:endParaRPr>
          </a:p>
        </p:txBody>
      </p:sp>
      <p:sp>
        <p:nvSpPr>
          <p:cNvPr id="24" name="Cube 23">
            <a:extLst>
              <a:ext uri="{FF2B5EF4-FFF2-40B4-BE49-F238E27FC236}">
                <a16:creationId xmlns:a16="http://schemas.microsoft.com/office/drawing/2014/main" id="{F24F33DC-0FFE-4060-9002-0344EA5998D0}"/>
              </a:ext>
            </a:extLst>
          </p:cNvPr>
          <p:cNvSpPr/>
          <p:nvPr/>
        </p:nvSpPr>
        <p:spPr>
          <a:xfrm>
            <a:off x="142875" y="4979988"/>
            <a:ext cx="2197100" cy="887412"/>
          </a:xfrm>
          <a:prstGeom prst="cube">
            <a:avLst>
              <a:gd name="adj" fmla="val 6923"/>
            </a:avLst>
          </a:prstGeom>
          <a:solidFill>
            <a:schemeClr val="bg1">
              <a:alpha val="50000"/>
            </a:schemeClr>
          </a:solidFill>
          <a:ln w="127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chemeClr val="tx1"/>
                </a:solidFill>
              </a:rPr>
              <a:t>1047 patients with type 2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CA" sz="1000" b="1" dirty="0" err="1">
                <a:solidFill>
                  <a:schemeClr val="tx1"/>
                </a:solidFill>
              </a:rPr>
              <a:t>diabetes</a:t>
            </a:r>
            <a:r>
              <a:rPr lang="fr-CA" sz="1000" b="1" dirty="0">
                <a:solidFill>
                  <a:schemeClr val="tx1"/>
                </a:solidFill>
              </a:rPr>
              <a:t> </a:t>
            </a:r>
            <a:r>
              <a:rPr lang="fr-CA" sz="1000" b="1" dirty="0" err="1">
                <a:solidFill>
                  <a:schemeClr val="tx1"/>
                </a:solidFill>
              </a:rPr>
              <a:t>from</a:t>
            </a:r>
            <a:r>
              <a:rPr lang="fr-CA" sz="1000" b="1" dirty="0">
                <a:solidFill>
                  <a:schemeClr val="tx1"/>
                </a:solidFill>
              </a:rPr>
              <a:t> 11 countries</a:t>
            </a:r>
          </a:p>
        </p:txBody>
      </p:sp>
      <p:sp>
        <p:nvSpPr>
          <p:cNvPr id="25" name="Cube 24">
            <a:extLst>
              <a:ext uri="{FF2B5EF4-FFF2-40B4-BE49-F238E27FC236}">
                <a16:creationId xmlns:a16="http://schemas.microsoft.com/office/drawing/2014/main" id="{084A267E-D08B-4713-A5AC-573A22885015}"/>
              </a:ext>
            </a:extLst>
          </p:cNvPr>
          <p:cNvSpPr/>
          <p:nvPr/>
        </p:nvSpPr>
        <p:spPr>
          <a:xfrm>
            <a:off x="2379663" y="1730375"/>
            <a:ext cx="493712" cy="869950"/>
          </a:xfrm>
          <a:prstGeom prst="cube">
            <a:avLst>
              <a:gd name="adj" fmla="val 6923"/>
            </a:avLst>
          </a:prstGeom>
          <a:solidFill>
            <a:schemeClr val="bg1">
              <a:alpha val="50000"/>
            </a:schemeClr>
          </a:solidFill>
          <a:ln w="127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08000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CA" sz="1050" b="1" dirty="0">
                <a:solidFill>
                  <a:schemeClr val="tx1"/>
                </a:solidFill>
              </a:rPr>
              <a:t>61%</a:t>
            </a:r>
          </a:p>
        </p:txBody>
      </p:sp>
      <p:sp>
        <p:nvSpPr>
          <p:cNvPr id="26" name="Cube 25">
            <a:extLst>
              <a:ext uri="{FF2B5EF4-FFF2-40B4-BE49-F238E27FC236}">
                <a16:creationId xmlns:a16="http://schemas.microsoft.com/office/drawing/2014/main" id="{AE16A5B5-2668-438A-A429-253C86ABAE82}"/>
              </a:ext>
            </a:extLst>
          </p:cNvPr>
          <p:cNvSpPr/>
          <p:nvPr/>
        </p:nvSpPr>
        <p:spPr>
          <a:xfrm>
            <a:off x="2379663" y="2811463"/>
            <a:ext cx="493712" cy="869950"/>
          </a:xfrm>
          <a:prstGeom prst="cube">
            <a:avLst>
              <a:gd name="adj" fmla="val 6923"/>
            </a:avLst>
          </a:prstGeom>
          <a:solidFill>
            <a:schemeClr val="bg1">
              <a:alpha val="50000"/>
            </a:schemeClr>
          </a:solidFill>
          <a:ln w="127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08000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CA" sz="1050" b="1" dirty="0">
                <a:solidFill>
                  <a:schemeClr val="tx1"/>
                </a:solidFill>
              </a:rPr>
              <a:t>62%</a:t>
            </a:r>
          </a:p>
        </p:txBody>
      </p:sp>
      <p:sp>
        <p:nvSpPr>
          <p:cNvPr id="27" name="Cube 26">
            <a:extLst>
              <a:ext uri="{FF2B5EF4-FFF2-40B4-BE49-F238E27FC236}">
                <a16:creationId xmlns:a16="http://schemas.microsoft.com/office/drawing/2014/main" id="{CEEA1E54-681C-452F-BF00-1FD43A7E7200}"/>
              </a:ext>
            </a:extLst>
          </p:cNvPr>
          <p:cNvSpPr/>
          <p:nvPr/>
        </p:nvSpPr>
        <p:spPr>
          <a:xfrm>
            <a:off x="2379663" y="3894138"/>
            <a:ext cx="493712" cy="868362"/>
          </a:xfrm>
          <a:prstGeom prst="cube">
            <a:avLst>
              <a:gd name="adj" fmla="val 6923"/>
            </a:avLst>
          </a:prstGeom>
          <a:solidFill>
            <a:schemeClr val="bg1">
              <a:alpha val="50000"/>
            </a:schemeClr>
          </a:solidFill>
          <a:ln w="127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08000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CA" sz="1050" b="1" dirty="0">
                <a:solidFill>
                  <a:schemeClr val="tx1"/>
                </a:solidFill>
              </a:rPr>
              <a:t>53%</a:t>
            </a:r>
          </a:p>
        </p:txBody>
      </p:sp>
      <p:sp>
        <p:nvSpPr>
          <p:cNvPr id="28" name="Cube 27">
            <a:extLst>
              <a:ext uri="{FF2B5EF4-FFF2-40B4-BE49-F238E27FC236}">
                <a16:creationId xmlns:a16="http://schemas.microsoft.com/office/drawing/2014/main" id="{5FC6E04E-1806-4497-B282-CCEF37684EA3}"/>
              </a:ext>
            </a:extLst>
          </p:cNvPr>
          <p:cNvSpPr/>
          <p:nvPr/>
        </p:nvSpPr>
        <p:spPr>
          <a:xfrm>
            <a:off x="2379663" y="4989513"/>
            <a:ext cx="493712" cy="868362"/>
          </a:xfrm>
          <a:prstGeom prst="cube">
            <a:avLst>
              <a:gd name="adj" fmla="val 6923"/>
            </a:avLst>
          </a:prstGeom>
          <a:solidFill>
            <a:schemeClr val="bg1">
              <a:alpha val="50000"/>
            </a:schemeClr>
          </a:solidFill>
          <a:ln w="127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08000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CA" sz="1050" b="1" dirty="0">
                <a:solidFill>
                  <a:schemeClr val="tx1"/>
                </a:solidFill>
              </a:rPr>
              <a:t>66%</a:t>
            </a:r>
          </a:p>
        </p:txBody>
      </p:sp>
      <p:sp>
        <p:nvSpPr>
          <p:cNvPr id="29" name="Cube 28">
            <a:extLst>
              <a:ext uri="{FF2B5EF4-FFF2-40B4-BE49-F238E27FC236}">
                <a16:creationId xmlns:a16="http://schemas.microsoft.com/office/drawing/2014/main" id="{3DBD2F58-1271-4B58-AAE6-92EC317E3532}"/>
              </a:ext>
            </a:extLst>
          </p:cNvPr>
          <p:cNvSpPr/>
          <p:nvPr/>
        </p:nvSpPr>
        <p:spPr>
          <a:xfrm>
            <a:off x="2908300" y="1730375"/>
            <a:ext cx="2197100" cy="869950"/>
          </a:xfrm>
          <a:prstGeom prst="cube">
            <a:avLst>
              <a:gd name="adj" fmla="val 6923"/>
            </a:avLst>
          </a:prstGeom>
          <a:solidFill>
            <a:schemeClr val="bg1">
              <a:alpha val="50000"/>
            </a:schemeClr>
          </a:solidFill>
          <a:ln w="127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dirty="0" err="1">
                <a:solidFill>
                  <a:schemeClr val="tx1"/>
                </a:solidFill>
              </a:rPr>
              <a:t>Rimonabant</a:t>
            </a:r>
            <a:r>
              <a:rPr lang="en-US" sz="1000" b="1" dirty="0">
                <a:solidFill>
                  <a:schemeClr val="tx1"/>
                </a:solidFill>
              </a:rPr>
              <a:t> 20 mg daily (599)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chemeClr val="tx1"/>
                </a:solidFill>
              </a:rPr>
              <a:t>vs. </a:t>
            </a:r>
            <a:r>
              <a:rPr lang="en-US" sz="1000" b="1" dirty="0" err="1">
                <a:solidFill>
                  <a:schemeClr val="tx1"/>
                </a:solidFill>
              </a:rPr>
              <a:t>rimonabant</a:t>
            </a:r>
            <a:r>
              <a:rPr lang="en-US" sz="1000" b="1" dirty="0">
                <a:solidFill>
                  <a:schemeClr val="tx1"/>
                </a:solidFill>
              </a:rPr>
              <a:t> 5 mg daily (603)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CA" sz="1000" b="1" dirty="0">
                <a:solidFill>
                  <a:schemeClr val="tx1"/>
                </a:solidFill>
              </a:rPr>
              <a:t>vs. placebo (305)</a:t>
            </a:r>
          </a:p>
        </p:txBody>
      </p:sp>
      <p:sp>
        <p:nvSpPr>
          <p:cNvPr id="30" name="Cube 29">
            <a:extLst>
              <a:ext uri="{FF2B5EF4-FFF2-40B4-BE49-F238E27FC236}">
                <a16:creationId xmlns:a16="http://schemas.microsoft.com/office/drawing/2014/main" id="{1D2A47C0-EB5E-4E55-9955-2C30F675DA01}"/>
              </a:ext>
            </a:extLst>
          </p:cNvPr>
          <p:cNvSpPr/>
          <p:nvPr/>
        </p:nvSpPr>
        <p:spPr>
          <a:xfrm>
            <a:off x="2908300" y="2811463"/>
            <a:ext cx="2197100" cy="869950"/>
          </a:xfrm>
          <a:prstGeom prst="cube">
            <a:avLst>
              <a:gd name="adj" fmla="val 6923"/>
            </a:avLst>
          </a:prstGeom>
          <a:solidFill>
            <a:schemeClr val="bg1">
              <a:alpha val="50000"/>
            </a:schemeClr>
          </a:solidFill>
          <a:ln w="127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dirty="0" err="1">
                <a:solidFill>
                  <a:schemeClr val="tx1"/>
                </a:solidFill>
              </a:rPr>
              <a:t>Rimonabant</a:t>
            </a:r>
            <a:r>
              <a:rPr lang="en-US" sz="1000" b="1" dirty="0">
                <a:solidFill>
                  <a:schemeClr val="tx1"/>
                </a:solidFill>
              </a:rPr>
              <a:t> 20 mg daily (346)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chemeClr val="tx1"/>
                </a:solidFill>
              </a:rPr>
              <a:t>vs. </a:t>
            </a:r>
            <a:r>
              <a:rPr lang="en-US" sz="1000" b="1" dirty="0" err="1">
                <a:solidFill>
                  <a:schemeClr val="tx1"/>
                </a:solidFill>
              </a:rPr>
              <a:t>rimonabant</a:t>
            </a:r>
            <a:r>
              <a:rPr lang="en-US" sz="1000" b="1" dirty="0">
                <a:solidFill>
                  <a:schemeClr val="tx1"/>
                </a:solidFill>
              </a:rPr>
              <a:t> 5 mg daily (345)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CA" sz="1000" b="1" dirty="0">
                <a:solidFill>
                  <a:schemeClr val="tx1"/>
                </a:solidFill>
              </a:rPr>
              <a:t>vs. placebo (342)</a:t>
            </a:r>
          </a:p>
        </p:txBody>
      </p:sp>
      <p:sp>
        <p:nvSpPr>
          <p:cNvPr id="31" name="Cube 30">
            <a:extLst>
              <a:ext uri="{FF2B5EF4-FFF2-40B4-BE49-F238E27FC236}">
                <a16:creationId xmlns:a16="http://schemas.microsoft.com/office/drawing/2014/main" id="{836C2ED5-752F-42BD-91F4-A752A8854F27}"/>
              </a:ext>
            </a:extLst>
          </p:cNvPr>
          <p:cNvSpPr/>
          <p:nvPr/>
        </p:nvSpPr>
        <p:spPr>
          <a:xfrm>
            <a:off x="2908300" y="3894138"/>
            <a:ext cx="2197100" cy="868362"/>
          </a:xfrm>
          <a:prstGeom prst="cube">
            <a:avLst>
              <a:gd name="adj" fmla="val 6923"/>
            </a:avLst>
          </a:prstGeom>
          <a:solidFill>
            <a:schemeClr val="bg1">
              <a:alpha val="50000"/>
            </a:schemeClr>
          </a:solidFill>
          <a:ln w="127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dirty="0" err="1">
                <a:solidFill>
                  <a:schemeClr val="tx1"/>
                </a:solidFill>
              </a:rPr>
              <a:t>Rimonabant</a:t>
            </a:r>
            <a:r>
              <a:rPr lang="en-US" sz="1000" b="1" dirty="0">
                <a:solidFill>
                  <a:schemeClr val="tx1"/>
                </a:solidFill>
              </a:rPr>
              <a:t> 20 mg daily (1222)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chemeClr val="tx1"/>
                </a:solidFill>
              </a:rPr>
              <a:t>vs. </a:t>
            </a:r>
            <a:r>
              <a:rPr lang="en-US" sz="1000" b="1" dirty="0" err="1">
                <a:solidFill>
                  <a:schemeClr val="tx1"/>
                </a:solidFill>
              </a:rPr>
              <a:t>rimonabant</a:t>
            </a:r>
            <a:r>
              <a:rPr lang="en-US" sz="1000" b="1" dirty="0">
                <a:solidFill>
                  <a:schemeClr val="tx1"/>
                </a:solidFill>
              </a:rPr>
              <a:t> 5 mg daily (1216)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CA" sz="1000" b="1" dirty="0">
                <a:solidFill>
                  <a:schemeClr val="tx1"/>
                </a:solidFill>
              </a:rPr>
              <a:t>vs. placebo (607)</a:t>
            </a:r>
          </a:p>
        </p:txBody>
      </p:sp>
      <p:sp>
        <p:nvSpPr>
          <p:cNvPr id="32" name="Cube 31">
            <a:extLst>
              <a:ext uri="{FF2B5EF4-FFF2-40B4-BE49-F238E27FC236}">
                <a16:creationId xmlns:a16="http://schemas.microsoft.com/office/drawing/2014/main" id="{FC971E9C-C1B7-4199-9207-8B14DC8A035D}"/>
              </a:ext>
            </a:extLst>
          </p:cNvPr>
          <p:cNvSpPr/>
          <p:nvPr/>
        </p:nvSpPr>
        <p:spPr>
          <a:xfrm>
            <a:off x="2908300" y="4989513"/>
            <a:ext cx="2197100" cy="868362"/>
          </a:xfrm>
          <a:prstGeom prst="cube">
            <a:avLst>
              <a:gd name="adj" fmla="val 6923"/>
            </a:avLst>
          </a:prstGeom>
          <a:solidFill>
            <a:schemeClr val="bg1">
              <a:alpha val="50000"/>
            </a:schemeClr>
          </a:solidFill>
          <a:ln w="127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dirty="0" err="1">
                <a:solidFill>
                  <a:schemeClr val="tx1"/>
                </a:solidFill>
              </a:rPr>
              <a:t>Rimonabant</a:t>
            </a:r>
            <a:r>
              <a:rPr lang="en-US" sz="1000" b="1" dirty="0">
                <a:solidFill>
                  <a:schemeClr val="tx1"/>
                </a:solidFill>
              </a:rPr>
              <a:t> 20 mg daily (339)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chemeClr val="tx1"/>
                </a:solidFill>
              </a:rPr>
              <a:t>vs. </a:t>
            </a:r>
            <a:r>
              <a:rPr lang="en-US" sz="1000" b="1" dirty="0" err="1">
                <a:solidFill>
                  <a:schemeClr val="tx1"/>
                </a:solidFill>
              </a:rPr>
              <a:t>rimonabant</a:t>
            </a:r>
            <a:r>
              <a:rPr lang="en-US" sz="1000" b="1" dirty="0">
                <a:solidFill>
                  <a:schemeClr val="tx1"/>
                </a:solidFill>
              </a:rPr>
              <a:t> 5 mg daily (358)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CA" sz="1000" b="1" dirty="0">
                <a:solidFill>
                  <a:schemeClr val="tx1"/>
                </a:solidFill>
              </a:rPr>
              <a:t>vs. placebo (348)</a:t>
            </a:r>
          </a:p>
        </p:txBody>
      </p:sp>
      <p:sp>
        <p:nvSpPr>
          <p:cNvPr id="2069" name="ZoneTexte 32">
            <a:extLst>
              <a:ext uri="{FF2B5EF4-FFF2-40B4-BE49-F238E27FC236}">
                <a16:creationId xmlns:a16="http://schemas.microsoft.com/office/drawing/2014/main" id="{431B1414-564A-4540-9244-0FDA10BBE3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16538" y="1435100"/>
            <a:ext cx="812800" cy="23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fr-CA" altLang="fr-FR" sz="900" b="1"/>
              <a:t>Weight (kg)</a:t>
            </a:r>
          </a:p>
        </p:txBody>
      </p:sp>
      <p:sp>
        <p:nvSpPr>
          <p:cNvPr id="2070" name="ZoneTexte 33">
            <a:extLst>
              <a:ext uri="{FF2B5EF4-FFF2-40B4-BE49-F238E27FC236}">
                <a16:creationId xmlns:a16="http://schemas.microsoft.com/office/drawing/2014/main" id="{801B08F5-EDD8-421E-BA1C-F95C6481E9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59488" y="1354138"/>
            <a:ext cx="12017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ts val="800"/>
              </a:lnSpc>
            </a:pPr>
            <a:r>
              <a:rPr lang="fr-CA" altLang="fr-FR" sz="900" b="1"/>
              <a:t>Waist Circumference (cm)</a:t>
            </a:r>
          </a:p>
        </p:txBody>
      </p:sp>
      <p:sp>
        <p:nvSpPr>
          <p:cNvPr id="2071" name="ZoneTexte 36">
            <a:extLst>
              <a:ext uri="{FF2B5EF4-FFF2-40B4-BE49-F238E27FC236}">
                <a16:creationId xmlns:a16="http://schemas.microsoft.com/office/drawing/2014/main" id="{3D8D8553-24D3-4B6E-8757-EA29CAC2AC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10400" y="1398588"/>
            <a:ext cx="1201738" cy="29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ts val="800"/>
              </a:lnSpc>
            </a:pPr>
            <a:r>
              <a:rPr lang="fr-CA" altLang="fr-FR" sz="900" b="1"/>
              <a:t>HDL </a:t>
            </a:r>
          </a:p>
          <a:p>
            <a:pPr algn="ctr" eaLnBrk="1" hangingPunct="1">
              <a:lnSpc>
                <a:spcPts val="800"/>
              </a:lnSpc>
            </a:pPr>
            <a:r>
              <a:rPr lang="fr-CA" altLang="fr-FR" sz="900" b="1"/>
              <a:t>Cholesterol (%)</a:t>
            </a:r>
          </a:p>
        </p:txBody>
      </p:sp>
      <p:sp>
        <p:nvSpPr>
          <p:cNvPr id="2072" name="ZoneTexte 37">
            <a:extLst>
              <a:ext uri="{FF2B5EF4-FFF2-40B4-BE49-F238E27FC236}">
                <a16:creationId xmlns:a16="http://schemas.microsoft.com/office/drawing/2014/main" id="{B91E0198-DB5B-4C21-8BBB-7F0CA33629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15275" y="1398588"/>
            <a:ext cx="1201738" cy="29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ts val="800"/>
              </a:lnSpc>
            </a:pPr>
            <a:r>
              <a:rPr lang="fr-CA" altLang="fr-FR" sz="900" b="1"/>
              <a:t>Triglycerides</a:t>
            </a:r>
          </a:p>
          <a:p>
            <a:pPr algn="ctr" eaLnBrk="1" hangingPunct="1">
              <a:lnSpc>
                <a:spcPts val="800"/>
              </a:lnSpc>
            </a:pPr>
            <a:r>
              <a:rPr lang="fr-CA" altLang="fr-FR" sz="900" b="1"/>
              <a:t>(%)</a:t>
            </a:r>
          </a:p>
        </p:txBody>
      </p:sp>
      <p:sp>
        <p:nvSpPr>
          <p:cNvPr id="39" name="Cube 38">
            <a:extLst>
              <a:ext uri="{FF2B5EF4-FFF2-40B4-BE49-F238E27FC236}">
                <a16:creationId xmlns:a16="http://schemas.microsoft.com/office/drawing/2014/main" id="{94D2418F-AC8B-41BE-BCBE-53012556F3E5}"/>
              </a:ext>
            </a:extLst>
          </p:cNvPr>
          <p:cNvSpPr/>
          <p:nvPr/>
        </p:nvSpPr>
        <p:spPr>
          <a:xfrm>
            <a:off x="5245100" y="1730375"/>
            <a:ext cx="922338" cy="869950"/>
          </a:xfrm>
          <a:prstGeom prst="cube">
            <a:avLst>
              <a:gd name="adj" fmla="val 6923"/>
            </a:avLst>
          </a:prstGeom>
          <a:solidFill>
            <a:schemeClr val="bg1">
              <a:alpha val="50000"/>
            </a:schemeClr>
          </a:solidFill>
          <a:ln w="127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b="1" dirty="0">
                <a:solidFill>
                  <a:schemeClr val="tx1"/>
                </a:solidFill>
              </a:rPr>
              <a:t>4.8 (3.9-5.7)</a:t>
            </a:r>
          </a:p>
        </p:txBody>
      </p:sp>
      <p:sp>
        <p:nvSpPr>
          <p:cNvPr id="40" name="Cube 39">
            <a:extLst>
              <a:ext uri="{FF2B5EF4-FFF2-40B4-BE49-F238E27FC236}">
                <a16:creationId xmlns:a16="http://schemas.microsoft.com/office/drawing/2014/main" id="{8A1532E4-450E-4CDB-B24D-CFB06233F451}"/>
              </a:ext>
            </a:extLst>
          </p:cNvPr>
          <p:cNvSpPr/>
          <p:nvPr/>
        </p:nvSpPr>
        <p:spPr>
          <a:xfrm>
            <a:off x="5245100" y="2811463"/>
            <a:ext cx="922338" cy="869950"/>
          </a:xfrm>
          <a:prstGeom prst="cube">
            <a:avLst>
              <a:gd name="adj" fmla="val 6923"/>
            </a:avLst>
          </a:prstGeom>
          <a:solidFill>
            <a:schemeClr val="bg1">
              <a:alpha val="50000"/>
            </a:schemeClr>
          </a:solidFill>
          <a:ln w="127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b="1" dirty="0">
                <a:solidFill>
                  <a:schemeClr val="tx1"/>
                </a:solidFill>
              </a:rPr>
              <a:t>5.4 (4.6-6.2)</a:t>
            </a:r>
          </a:p>
        </p:txBody>
      </p:sp>
      <p:sp>
        <p:nvSpPr>
          <p:cNvPr id="41" name="Cube 40">
            <a:extLst>
              <a:ext uri="{FF2B5EF4-FFF2-40B4-BE49-F238E27FC236}">
                <a16:creationId xmlns:a16="http://schemas.microsoft.com/office/drawing/2014/main" id="{4A520FAB-8E67-45AC-94E1-89BBB723C030}"/>
              </a:ext>
            </a:extLst>
          </p:cNvPr>
          <p:cNvSpPr/>
          <p:nvPr/>
        </p:nvSpPr>
        <p:spPr>
          <a:xfrm>
            <a:off x="6191250" y="1730375"/>
            <a:ext cx="923925" cy="869950"/>
          </a:xfrm>
          <a:prstGeom prst="cube">
            <a:avLst>
              <a:gd name="adj" fmla="val 6923"/>
            </a:avLst>
          </a:prstGeom>
          <a:solidFill>
            <a:schemeClr val="bg1">
              <a:alpha val="50000"/>
            </a:schemeClr>
          </a:solidFill>
          <a:ln w="127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b="1" dirty="0">
                <a:solidFill>
                  <a:schemeClr val="tx1"/>
                </a:solidFill>
              </a:rPr>
              <a:t>4.1 (3.1-5.1)</a:t>
            </a:r>
          </a:p>
        </p:txBody>
      </p:sp>
      <p:sp>
        <p:nvSpPr>
          <p:cNvPr id="42" name="Cube 41">
            <a:extLst>
              <a:ext uri="{FF2B5EF4-FFF2-40B4-BE49-F238E27FC236}">
                <a16:creationId xmlns:a16="http://schemas.microsoft.com/office/drawing/2014/main" id="{3666CF12-C346-4E88-9CF2-B7328D16C993}"/>
              </a:ext>
            </a:extLst>
          </p:cNvPr>
          <p:cNvSpPr/>
          <p:nvPr/>
        </p:nvSpPr>
        <p:spPr>
          <a:xfrm>
            <a:off x="7138988" y="1730375"/>
            <a:ext cx="923925" cy="869950"/>
          </a:xfrm>
          <a:prstGeom prst="cube">
            <a:avLst>
              <a:gd name="adj" fmla="val 6923"/>
            </a:avLst>
          </a:prstGeom>
          <a:solidFill>
            <a:schemeClr val="bg1">
              <a:alpha val="50000"/>
            </a:schemeClr>
          </a:solidFill>
          <a:ln w="127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b="1" dirty="0">
                <a:solidFill>
                  <a:schemeClr val="tx1"/>
                </a:solidFill>
              </a:rPr>
              <a:t>9 (6-12)</a:t>
            </a:r>
          </a:p>
        </p:txBody>
      </p:sp>
      <p:sp>
        <p:nvSpPr>
          <p:cNvPr id="43" name="Cube 42">
            <a:extLst>
              <a:ext uri="{FF2B5EF4-FFF2-40B4-BE49-F238E27FC236}">
                <a16:creationId xmlns:a16="http://schemas.microsoft.com/office/drawing/2014/main" id="{15E4EF8E-C23C-4D44-A0CD-A2F03458A2F6}"/>
              </a:ext>
            </a:extLst>
          </p:cNvPr>
          <p:cNvSpPr/>
          <p:nvPr/>
        </p:nvSpPr>
        <p:spPr>
          <a:xfrm>
            <a:off x="8086725" y="1730375"/>
            <a:ext cx="922338" cy="869950"/>
          </a:xfrm>
          <a:prstGeom prst="cube">
            <a:avLst>
              <a:gd name="adj" fmla="val 6923"/>
            </a:avLst>
          </a:prstGeom>
          <a:solidFill>
            <a:schemeClr val="bg1">
              <a:alpha val="50000"/>
            </a:schemeClr>
          </a:solidFill>
          <a:ln w="127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b="1" dirty="0">
                <a:solidFill>
                  <a:schemeClr val="tx1"/>
                </a:solidFill>
              </a:rPr>
              <a:t>15 (10-21)</a:t>
            </a:r>
          </a:p>
        </p:txBody>
      </p:sp>
      <p:sp>
        <p:nvSpPr>
          <p:cNvPr id="45" name="Cube 44">
            <a:extLst>
              <a:ext uri="{FF2B5EF4-FFF2-40B4-BE49-F238E27FC236}">
                <a16:creationId xmlns:a16="http://schemas.microsoft.com/office/drawing/2014/main" id="{BD97E6CE-B884-4C5F-9405-C297221A776D}"/>
              </a:ext>
            </a:extLst>
          </p:cNvPr>
          <p:cNvSpPr/>
          <p:nvPr/>
        </p:nvSpPr>
        <p:spPr>
          <a:xfrm>
            <a:off x="6191250" y="2811463"/>
            <a:ext cx="923925" cy="869950"/>
          </a:xfrm>
          <a:prstGeom prst="cube">
            <a:avLst>
              <a:gd name="adj" fmla="val 6923"/>
            </a:avLst>
          </a:prstGeom>
          <a:solidFill>
            <a:schemeClr val="bg1">
              <a:alpha val="50000"/>
            </a:schemeClr>
          </a:solidFill>
          <a:ln w="127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b="1" dirty="0">
                <a:solidFill>
                  <a:schemeClr val="tx1"/>
                </a:solidFill>
              </a:rPr>
              <a:t>4.7 (3.7-5.7)</a:t>
            </a:r>
          </a:p>
        </p:txBody>
      </p:sp>
      <p:sp>
        <p:nvSpPr>
          <p:cNvPr id="46" name="Cube 45">
            <a:extLst>
              <a:ext uri="{FF2B5EF4-FFF2-40B4-BE49-F238E27FC236}">
                <a16:creationId xmlns:a16="http://schemas.microsoft.com/office/drawing/2014/main" id="{47B75B6A-6C1D-4355-8C14-AAA996300DF7}"/>
              </a:ext>
            </a:extLst>
          </p:cNvPr>
          <p:cNvSpPr/>
          <p:nvPr/>
        </p:nvSpPr>
        <p:spPr>
          <a:xfrm>
            <a:off x="6191250" y="3894138"/>
            <a:ext cx="923925" cy="868362"/>
          </a:xfrm>
          <a:prstGeom prst="cube">
            <a:avLst>
              <a:gd name="adj" fmla="val 6923"/>
            </a:avLst>
          </a:prstGeom>
          <a:solidFill>
            <a:schemeClr val="bg1">
              <a:alpha val="50000"/>
            </a:schemeClr>
          </a:solidFill>
          <a:ln w="127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b="1" dirty="0">
                <a:solidFill>
                  <a:schemeClr val="tx1"/>
                </a:solidFill>
              </a:rPr>
              <a:t>3.6 (2.9-4.3)</a:t>
            </a:r>
          </a:p>
        </p:txBody>
      </p:sp>
      <p:sp>
        <p:nvSpPr>
          <p:cNvPr id="47" name="Cube 46">
            <a:extLst>
              <a:ext uri="{FF2B5EF4-FFF2-40B4-BE49-F238E27FC236}">
                <a16:creationId xmlns:a16="http://schemas.microsoft.com/office/drawing/2014/main" id="{4A43B317-07F2-4815-B023-30B5E863E6BE}"/>
              </a:ext>
            </a:extLst>
          </p:cNvPr>
          <p:cNvSpPr/>
          <p:nvPr/>
        </p:nvSpPr>
        <p:spPr>
          <a:xfrm>
            <a:off x="5245100" y="4989513"/>
            <a:ext cx="922338" cy="868362"/>
          </a:xfrm>
          <a:prstGeom prst="cube">
            <a:avLst>
              <a:gd name="adj" fmla="val 6923"/>
            </a:avLst>
          </a:prstGeom>
          <a:solidFill>
            <a:schemeClr val="bg1">
              <a:alpha val="50000"/>
            </a:schemeClr>
          </a:solidFill>
          <a:ln w="127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b="1" dirty="0">
                <a:solidFill>
                  <a:schemeClr val="tx1"/>
                </a:solidFill>
              </a:rPr>
              <a:t>3.9 (3.2-4.6)</a:t>
            </a:r>
          </a:p>
        </p:txBody>
      </p:sp>
      <p:sp>
        <p:nvSpPr>
          <p:cNvPr id="48" name="Cube 47">
            <a:extLst>
              <a:ext uri="{FF2B5EF4-FFF2-40B4-BE49-F238E27FC236}">
                <a16:creationId xmlns:a16="http://schemas.microsoft.com/office/drawing/2014/main" id="{F2CDD286-036B-4A55-9171-63E864EAC00A}"/>
              </a:ext>
            </a:extLst>
          </p:cNvPr>
          <p:cNvSpPr/>
          <p:nvPr/>
        </p:nvSpPr>
        <p:spPr>
          <a:xfrm>
            <a:off x="7138988" y="3894138"/>
            <a:ext cx="923925" cy="868362"/>
          </a:xfrm>
          <a:prstGeom prst="cube">
            <a:avLst>
              <a:gd name="adj" fmla="val 6923"/>
            </a:avLst>
          </a:prstGeom>
          <a:solidFill>
            <a:schemeClr val="bg1">
              <a:alpha val="50000"/>
            </a:schemeClr>
          </a:solidFill>
          <a:ln w="127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b="1" dirty="0">
                <a:solidFill>
                  <a:schemeClr val="tx1"/>
                </a:solidFill>
              </a:rPr>
              <a:t>7 (6-9)</a:t>
            </a:r>
          </a:p>
        </p:txBody>
      </p:sp>
      <p:sp>
        <p:nvSpPr>
          <p:cNvPr id="49" name="Cube 48">
            <a:extLst>
              <a:ext uri="{FF2B5EF4-FFF2-40B4-BE49-F238E27FC236}">
                <a16:creationId xmlns:a16="http://schemas.microsoft.com/office/drawing/2014/main" id="{2C9E50AE-BC10-4987-B020-1201017E6072}"/>
              </a:ext>
            </a:extLst>
          </p:cNvPr>
          <p:cNvSpPr/>
          <p:nvPr/>
        </p:nvSpPr>
        <p:spPr>
          <a:xfrm>
            <a:off x="6191250" y="4989513"/>
            <a:ext cx="923925" cy="868362"/>
          </a:xfrm>
          <a:prstGeom prst="cube">
            <a:avLst>
              <a:gd name="adj" fmla="val 6923"/>
            </a:avLst>
          </a:prstGeom>
          <a:solidFill>
            <a:schemeClr val="bg1">
              <a:alpha val="50000"/>
            </a:schemeClr>
          </a:solidFill>
          <a:ln w="127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b="1" dirty="0">
                <a:solidFill>
                  <a:schemeClr val="tx1"/>
                </a:solidFill>
              </a:rPr>
              <a:t>3.3 (2.4-4.1)</a:t>
            </a:r>
          </a:p>
        </p:txBody>
      </p:sp>
      <p:sp>
        <p:nvSpPr>
          <p:cNvPr id="50" name="Cube 49">
            <a:extLst>
              <a:ext uri="{FF2B5EF4-FFF2-40B4-BE49-F238E27FC236}">
                <a16:creationId xmlns:a16="http://schemas.microsoft.com/office/drawing/2014/main" id="{492530A8-A423-400F-AE71-7AEB0FFA90C5}"/>
              </a:ext>
            </a:extLst>
          </p:cNvPr>
          <p:cNvSpPr/>
          <p:nvPr/>
        </p:nvSpPr>
        <p:spPr>
          <a:xfrm>
            <a:off x="7138988" y="4989513"/>
            <a:ext cx="923925" cy="868362"/>
          </a:xfrm>
          <a:prstGeom prst="cube">
            <a:avLst>
              <a:gd name="adj" fmla="val 6923"/>
            </a:avLst>
          </a:prstGeom>
          <a:solidFill>
            <a:schemeClr val="bg1">
              <a:alpha val="50000"/>
            </a:schemeClr>
          </a:solidFill>
          <a:ln w="127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b="1" dirty="0">
                <a:solidFill>
                  <a:schemeClr val="tx1"/>
                </a:solidFill>
              </a:rPr>
              <a:t>8 (6-11)</a:t>
            </a:r>
          </a:p>
        </p:txBody>
      </p:sp>
      <p:sp>
        <p:nvSpPr>
          <p:cNvPr id="51" name="Cube 50">
            <a:extLst>
              <a:ext uri="{FF2B5EF4-FFF2-40B4-BE49-F238E27FC236}">
                <a16:creationId xmlns:a16="http://schemas.microsoft.com/office/drawing/2014/main" id="{DA1DCC1A-200E-4F05-B5BF-9799A4373B69}"/>
              </a:ext>
            </a:extLst>
          </p:cNvPr>
          <p:cNvSpPr/>
          <p:nvPr/>
        </p:nvSpPr>
        <p:spPr>
          <a:xfrm>
            <a:off x="8086725" y="4989513"/>
            <a:ext cx="922338" cy="868362"/>
          </a:xfrm>
          <a:prstGeom prst="cube">
            <a:avLst>
              <a:gd name="adj" fmla="val 6923"/>
            </a:avLst>
          </a:prstGeom>
          <a:solidFill>
            <a:schemeClr val="bg1">
              <a:alpha val="50000"/>
            </a:schemeClr>
          </a:solidFill>
          <a:ln w="127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b="1" dirty="0">
                <a:solidFill>
                  <a:schemeClr val="tx1"/>
                </a:solidFill>
              </a:rPr>
              <a:t>16 (10-23)</a:t>
            </a:r>
          </a:p>
        </p:txBody>
      </p:sp>
      <p:sp>
        <p:nvSpPr>
          <p:cNvPr id="52" name="Cube 51">
            <a:extLst>
              <a:ext uri="{FF2B5EF4-FFF2-40B4-BE49-F238E27FC236}">
                <a16:creationId xmlns:a16="http://schemas.microsoft.com/office/drawing/2014/main" id="{CF3058AF-C097-4959-A9B6-B26C923B51BC}"/>
              </a:ext>
            </a:extLst>
          </p:cNvPr>
          <p:cNvSpPr/>
          <p:nvPr/>
        </p:nvSpPr>
        <p:spPr>
          <a:xfrm>
            <a:off x="8086725" y="3894138"/>
            <a:ext cx="922338" cy="868362"/>
          </a:xfrm>
          <a:prstGeom prst="cube">
            <a:avLst>
              <a:gd name="adj" fmla="val 6923"/>
            </a:avLst>
          </a:prstGeom>
          <a:solidFill>
            <a:schemeClr val="bg1">
              <a:alpha val="50000"/>
            </a:schemeClr>
          </a:solidFill>
          <a:ln w="127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b="1" dirty="0">
                <a:solidFill>
                  <a:schemeClr val="tx1"/>
                </a:solidFill>
              </a:rPr>
              <a:t>13 (9-18)</a:t>
            </a:r>
          </a:p>
        </p:txBody>
      </p:sp>
      <p:sp>
        <p:nvSpPr>
          <p:cNvPr id="53" name="Cube 52">
            <a:extLst>
              <a:ext uri="{FF2B5EF4-FFF2-40B4-BE49-F238E27FC236}">
                <a16:creationId xmlns:a16="http://schemas.microsoft.com/office/drawing/2014/main" id="{C73199CD-5818-4F96-8DD3-8A445BF8E47E}"/>
              </a:ext>
            </a:extLst>
          </p:cNvPr>
          <p:cNvSpPr/>
          <p:nvPr/>
        </p:nvSpPr>
        <p:spPr>
          <a:xfrm>
            <a:off x="7138988" y="2811463"/>
            <a:ext cx="923925" cy="869950"/>
          </a:xfrm>
          <a:prstGeom prst="cube">
            <a:avLst>
              <a:gd name="adj" fmla="val 6923"/>
            </a:avLst>
          </a:prstGeom>
          <a:solidFill>
            <a:schemeClr val="bg1">
              <a:alpha val="50000"/>
            </a:schemeClr>
          </a:solidFill>
          <a:ln w="127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b="1" dirty="0">
                <a:solidFill>
                  <a:schemeClr val="tx1"/>
                </a:solidFill>
              </a:rPr>
              <a:t>8 (5-11)</a:t>
            </a:r>
          </a:p>
        </p:txBody>
      </p:sp>
      <p:sp>
        <p:nvSpPr>
          <p:cNvPr id="54" name="Cube 53">
            <a:extLst>
              <a:ext uri="{FF2B5EF4-FFF2-40B4-BE49-F238E27FC236}">
                <a16:creationId xmlns:a16="http://schemas.microsoft.com/office/drawing/2014/main" id="{68F4C710-1954-4B56-BCE9-BF40B6FFC072}"/>
              </a:ext>
            </a:extLst>
          </p:cNvPr>
          <p:cNvSpPr/>
          <p:nvPr/>
        </p:nvSpPr>
        <p:spPr>
          <a:xfrm>
            <a:off x="8086725" y="2811463"/>
            <a:ext cx="922338" cy="869950"/>
          </a:xfrm>
          <a:prstGeom prst="cube">
            <a:avLst>
              <a:gd name="adj" fmla="val 6923"/>
            </a:avLst>
          </a:prstGeom>
          <a:solidFill>
            <a:schemeClr val="bg1">
              <a:alpha val="50000"/>
            </a:schemeClr>
          </a:solidFill>
          <a:ln w="127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b="1" dirty="0">
                <a:solidFill>
                  <a:schemeClr val="tx1"/>
                </a:solidFill>
              </a:rPr>
              <a:t>12 (6-19)</a:t>
            </a:r>
          </a:p>
        </p:txBody>
      </p:sp>
      <p:sp>
        <p:nvSpPr>
          <p:cNvPr id="55" name="Cube 54">
            <a:extLst>
              <a:ext uri="{FF2B5EF4-FFF2-40B4-BE49-F238E27FC236}">
                <a16:creationId xmlns:a16="http://schemas.microsoft.com/office/drawing/2014/main" id="{64161CCF-092A-4056-B6C4-7D5F10338993}"/>
              </a:ext>
            </a:extLst>
          </p:cNvPr>
          <p:cNvSpPr/>
          <p:nvPr/>
        </p:nvSpPr>
        <p:spPr>
          <a:xfrm>
            <a:off x="5245100" y="3894138"/>
            <a:ext cx="922338" cy="868362"/>
          </a:xfrm>
          <a:prstGeom prst="cube">
            <a:avLst>
              <a:gd name="adj" fmla="val 6923"/>
            </a:avLst>
          </a:prstGeom>
          <a:solidFill>
            <a:schemeClr val="bg1">
              <a:alpha val="50000"/>
            </a:schemeClr>
          </a:solidFill>
          <a:ln w="127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b="1" dirty="0">
                <a:solidFill>
                  <a:schemeClr val="tx1"/>
                </a:solidFill>
              </a:rPr>
              <a:t>4.7 (4.1-5.4)</a:t>
            </a:r>
          </a:p>
        </p:txBody>
      </p:sp>
      <p:sp>
        <p:nvSpPr>
          <p:cNvPr id="2089" name="ZoneTexte 55">
            <a:extLst>
              <a:ext uri="{FF2B5EF4-FFF2-40B4-BE49-F238E27FC236}">
                <a16:creationId xmlns:a16="http://schemas.microsoft.com/office/drawing/2014/main" id="{A3E95E66-4F6A-4091-83E0-909A488394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29063" y="5881688"/>
            <a:ext cx="49180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fr-FR" sz="1000"/>
              <a:t>*Intention-to-treat last-observation-carried-forward, means shown. When necessary,</a:t>
            </a:r>
          </a:p>
          <a:p>
            <a:pPr eaLnBrk="1" hangingPunct="1"/>
            <a:r>
              <a:rPr lang="en-US" altLang="fr-FR" sz="1000"/>
              <a:t>95% Cls were calculated from data reported.</a:t>
            </a:r>
            <a:endParaRPr lang="fr-CA" altLang="fr-FR" sz="1000"/>
          </a:p>
        </p:txBody>
      </p:sp>
      <p:sp>
        <p:nvSpPr>
          <p:cNvPr id="17" name="Rogner un rectangle à un seul coin 16">
            <a:extLst>
              <a:ext uri="{FF2B5EF4-FFF2-40B4-BE49-F238E27FC236}">
                <a16:creationId xmlns:a16="http://schemas.microsoft.com/office/drawing/2014/main" id="{DBEA9164-DDE3-4B20-9329-9F59B24C3FEA}"/>
              </a:ext>
            </a:extLst>
          </p:cNvPr>
          <p:cNvSpPr/>
          <p:nvPr/>
        </p:nvSpPr>
        <p:spPr>
          <a:xfrm flipH="1">
            <a:off x="319088" y="1658938"/>
            <a:ext cx="1428750" cy="160337"/>
          </a:xfrm>
          <a:prstGeom prst="snip1Rect">
            <a:avLst>
              <a:gd name="adj" fmla="val 0"/>
            </a:avLst>
          </a:prstGeom>
          <a:gradFill>
            <a:gsLst>
              <a:gs pos="0">
                <a:srgbClr val="FF0000"/>
              </a:gs>
              <a:gs pos="52000">
                <a:srgbClr val="A20000"/>
              </a:gs>
            </a:gsLst>
            <a:lin ang="16200000" scaled="1"/>
          </a:gra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CA" sz="1000" b="1" i="1" dirty="0"/>
              <a:t>RIO-Europe</a:t>
            </a:r>
          </a:p>
        </p:txBody>
      </p:sp>
      <p:sp>
        <p:nvSpPr>
          <p:cNvPr id="18" name="Rogner un rectangle à un seul coin 17">
            <a:extLst>
              <a:ext uri="{FF2B5EF4-FFF2-40B4-BE49-F238E27FC236}">
                <a16:creationId xmlns:a16="http://schemas.microsoft.com/office/drawing/2014/main" id="{25044160-C29C-4332-B8ED-A184B17FC82F}"/>
              </a:ext>
            </a:extLst>
          </p:cNvPr>
          <p:cNvSpPr/>
          <p:nvPr/>
        </p:nvSpPr>
        <p:spPr>
          <a:xfrm flipH="1">
            <a:off x="319088" y="4903788"/>
            <a:ext cx="1428750" cy="161925"/>
          </a:xfrm>
          <a:prstGeom prst="snip1Rect">
            <a:avLst>
              <a:gd name="adj" fmla="val 0"/>
            </a:avLst>
          </a:prstGeom>
          <a:gradFill>
            <a:gsLst>
              <a:gs pos="0">
                <a:srgbClr val="FF0000"/>
              </a:gs>
              <a:gs pos="52000">
                <a:srgbClr val="A20000"/>
              </a:gs>
            </a:gsLst>
            <a:lin ang="16200000" scaled="1"/>
          </a:gra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CA" sz="1000" b="1" i="1" dirty="0"/>
              <a:t>RIO-</a:t>
            </a:r>
            <a:r>
              <a:rPr lang="fr-CA" sz="1000" b="1" i="1" dirty="0" err="1"/>
              <a:t>Diabetes</a:t>
            </a:r>
            <a:endParaRPr lang="fr-CA" sz="1000" b="1" i="1" dirty="0"/>
          </a:p>
        </p:txBody>
      </p:sp>
      <p:sp>
        <p:nvSpPr>
          <p:cNvPr id="19" name="Rogner un rectangle à un seul coin 18">
            <a:extLst>
              <a:ext uri="{FF2B5EF4-FFF2-40B4-BE49-F238E27FC236}">
                <a16:creationId xmlns:a16="http://schemas.microsoft.com/office/drawing/2014/main" id="{C4A62BAE-EF60-408E-B36A-594055D39F4F}"/>
              </a:ext>
            </a:extLst>
          </p:cNvPr>
          <p:cNvSpPr/>
          <p:nvPr/>
        </p:nvSpPr>
        <p:spPr>
          <a:xfrm flipH="1">
            <a:off x="319088" y="3819525"/>
            <a:ext cx="1428750" cy="160338"/>
          </a:xfrm>
          <a:prstGeom prst="snip1Rect">
            <a:avLst>
              <a:gd name="adj" fmla="val 0"/>
            </a:avLst>
          </a:prstGeom>
          <a:gradFill>
            <a:gsLst>
              <a:gs pos="0">
                <a:srgbClr val="FF0000"/>
              </a:gs>
              <a:gs pos="52000">
                <a:srgbClr val="A20000"/>
              </a:gs>
            </a:gsLst>
            <a:lin ang="16200000" scaled="1"/>
          </a:gra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CA" sz="1000" b="1" i="1" dirty="0"/>
              <a:t>RIO-</a:t>
            </a:r>
            <a:r>
              <a:rPr lang="fr-CA" sz="1000" b="1" i="1" dirty="0" err="1"/>
              <a:t>North</a:t>
            </a:r>
            <a:r>
              <a:rPr lang="fr-CA" sz="1000" b="1" i="1" dirty="0"/>
              <a:t> </a:t>
            </a:r>
            <a:r>
              <a:rPr lang="fr-CA" sz="1000" b="1" i="1" dirty="0" err="1"/>
              <a:t>America</a:t>
            </a:r>
            <a:endParaRPr lang="fr-CA" sz="1000" b="1" i="1" dirty="0"/>
          </a:p>
        </p:txBody>
      </p:sp>
      <p:sp>
        <p:nvSpPr>
          <p:cNvPr id="20" name="Rogner un rectangle à un seul coin 19">
            <a:extLst>
              <a:ext uri="{FF2B5EF4-FFF2-40B4-BE49-F238E27FC236}">
                <a16:creationId xmlns:a16="http://schemas.microsoft.com/office/drawing/2014/main" id="{3E75525E-5521-4C77-9759-44D8AB5B78A4}"/>
              </a:ext>
            </a:extLst>
          </p:cNvPr>
          <p:cNvSpPr/>
          <p:nvPr/>
        </p:nvSpPr>
        <p:spPr>
          <a:xfrm flipH="1">
            <a:off x="319088" y="2733675"/>
            <a:ext cx="1428750" cy="161925"/>
          </a:xfrm>
          <a:prstGeom prst="snip1Rect">
            <a:avLst>
              <a:gd name="adj" fmla="val 0"/>
            </a:avLst>
          </a:prstGeom>
          <a:gradFill>
            <a:gsLst>
              <a:gs pos="0">
                <a:srgbClr val="FF0000"/>
              </a:gs>
              <a:gs pos="52000">
                <a:srgbClr val="A20000"/>
              </a:gs>
            </a:gsLst>
            <a:lin ang="16200000" scaled="1"/>
          </a:gra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CA" sz="1000" b="1" i="1" dirty="0"/>
              <a:t>RIO-</a:t>
            </a:r>
            <a:r>
              <a:rPr lang="fr-CA" sz="1000" b="1" i="1" dirty="0" err="1"/>
              <a:t>Lipids</a:t>
            </a:r>
            <a:endParaRPr lang="fr-CA" sz="1000" b="1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Conception personnalisée">
  <a:themeElements>
    <a:clrScheme name="Conception personnalisé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onception personnalisé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gradFill flip="none" rotWithShape="1">
          <a:gsLst>
            <a:gs pos="0">
              <a:schemeClr val="bg1">
                <a:alpha val="49000"/>
              </a:schemeClr>
            </a:gs>
            <a:gs pos="100000">
              <a:schemeClr val="bg1">
                <a:alpha val="32000"/>
              </a:schemeClr>
            </a:gs>
          </a:gsLst>
          <a:lin ang="16200000" scaled="0"/>
          <a:tileRect/>
        </a:gradFill>
        <a:ln w="12700">
          <a:solidFill>
            <a:schemeClr val="bg2"/>
          </a:solidFill>
        </a:ln>
      </a:spPr>
      <a:bodyPr anchor="ctr"/>
      <a:lstStyle>
        <a:defPPr>
          <a:defRPr sz="1050" dirty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>
    <a:extraClrScheme>
      <a:clrScheme name="Conception personnalisé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6726</TotalTime>
  <Words>311</Words>
  <Application>Microsoft Office PowerPoint</Application>
  <PresentationFormat>Affichage à l'écran (4:3)</PresentationFormat>
  <Paragraphs>66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Wingdings</vt:lpstr>
      <vt:lpstr>Calibri</vt:lpstr>
      <vt:lpstr>Conception personnalisée</vt:lpstr>
      <vt:lpstr>RESULTS OF THE RIMONABANT IN OBESITY (RIO) PROGRAM AT 1 YEAR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Managing CMR v1.4</dc:title>
  <dc:creator>Alain Cyr</dc:creator>
  <dc:description>RESULTS OF THE RIMONABANT IN OBESITY (RIO)_x000d_PROGRAM AT 1 YEAR</dc:description>
  <cp:lastModifiedBy>Isabelle Martineau</cp:lastModifiedBy>
  <cp:revision>427</cp:revision>
  <dcterms:created xsi:type="dcterms:W3CDTF">2007-08-27T23:55:38Z</dcterms:created>
  <dcterms:modified xsi:type="dcterms:W3CDTF">2022-12-01T12:34:17Z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Managing CMR v1.4</vt:lpwstr>
  </property>
  <property fmtid="{D5CDD505-2E9C-101B-9397-08002B2CF9AE}" pid="3" name="SlideDescription">
    <vt:lpwstr>RESULTS OF THE RIMONABANT IN OBESITY (RIO)_x000d_PROGRAM AT 1 YEAR</vt:lpwstr>
  </property>
</Properties>
</file>