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065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C5A09086-3C71-429E-8D84-F81F8F09DF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14D580A0-C492-421F-B28B-E57F57EC0FB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2AC170E6-06DA-49F9-B433-AC7CDFF2776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23F171A3-559D-482C-AA9A-864A0BBC3D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17920A64-A2C5-43A2-9CCD-7D9B7E24B5F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458E71BC-12B2-498A-A437-44F65169CDE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4FCE8789-B623-40C1-BD97-A92A2ECD27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2A9E2912-2A17-4E8E-807D-B6E84561BD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7E458EAB-29DA-4942-829E-898F406B29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35">
            <a:extLst>
              <a:ext uri="{FF2B5EF4-FFF2-40B4-BE49-F238E27FC236}">
                <a16:creationId xmlns:a16="http://schemas.microsoft.com/office/drawing/2014/main" id="{3D5717A9-78B1-49A1-978D-E4745B9E4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46038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2"/>
                </a:solidFill>
              </a:rPr>
              <a:t>RESULTS OF THE RIMONABANT IN OBESITY (RIO)</a:t>
            </a:r>
            <a:br>
              <a:rPr lang="en-US" altLang="fr-FR" sz="2000">
                <a:solidFill>
                  <a:schemeClr val="tx2"/>
                </a:solidFill>
              </a:rPr>
            </a:br>
            <a:r>
              <a:rPr lang="fr-CA" altLang="fr-FR" sz="2000">
                <a:solidFill>
                  <a:schemeClr val="tx2"/>
                </a:solidFill>
              </a:rPr>
              <a:t>PROGRAM AT 1 YEAR</a:t>
            </a:r>
            <a:endParaRPr lang="fr-FR" altLang="fr-FR" sz="2000">
              <a:solidFill>
                <a:schemeClr val="tx2"/>
              </a:solidFill>
            </a:endParaRPr>
          </a:p>
        </p:txBody>
      </p:sp>
      <p:sp>
        <p:nvSpPr>
          <p:cNvPr id="2051" name="Rectangle 37">
            <a:extLst>
              <a:ext uri="{FF2B5EF4-FFF2-40B4-BE49-F238E27FC236}">
                <a16:creationId xmlns:a16="http://schemas.microsoft.com/office/drawing/2014/main" id="{1EE95A04-B4EE-41A1-9A41-2B1D31131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9638" y="6418263"/>
            <a:ext cx="2886075" cy="312737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a-DK" altLang="fr-FR" sz="1000"/>
              <a:t>From Padwal RS et al. Lancet 2007; 369: 71-7</a:t>
            </a:r>
          </a:p>
          <a:p>
            <a:pPr eaLnBrk="1" hangingPunct="1"/>
            <a:r>
              <a:rPr lang="fr-CA" altLang="fr-FR" sz="1000"/>
              <a:t>Reproduced with permission</a:t>
            </a: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A44B7BEF-3E46-47DC-B10B-274873FF3765}"/>
              </a:ext>
            </a:extLst>
          </p:cNvPr>
          <p:cNvGrpSpPr>
            <a:grpSpLocks/>
          </p:cNvGrpSpPr>
          <p:nvPr/>
        </p:nvGrpSpPr>
        <p:grpSpPr bwMode="auto">
          <a:xfrm>
            <a:off x="642938" y="1223963"/>
            <a:ext cx="1311275" cy="241300"/>
            <a:chOff x="2165" y="863"/>
            <a:chExt cx="1535" cy="389"/>
          </a:xfrm>
        </p:grpSpPr>
        <p:sp>
          <p:nvSpPr>
            <p:cNvPr id="2098" name="Rectangle 34">
              <a:extLst>
                <a:ext uri="{FF2B5EF4-FFF2-40B4-BE49-F238E27FC236}">
                  <a16:creationId xmlns:a16="http://schemas.microsoft.com/office/drawing/2014/main" id="{993EAE73-F5CB-4E74-AC6F-9B9CE6E91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 marL="88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000" b="1"/>
                <a:t>Population </a:t>
              </a:r>
            </a:p>
          </p:txBody>
        </p:sp>
        <p:sp>
          <p:nvSpPr>
            <p:cNvPr id="2099" name="Rectangle 35">
              <a:extLst>
                <a:ext uri="{FF2B5EF4-FFF2-40B4-BE49-F238E27FC236}">
                  <a16:creationId xmlns:a16="http://schemas.microsoft.com/office/drawing/2014/main" id="{93597210-1BE1-4B18-9FC5-33FC2DF4B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" y="864"/>
              <a:ext cx="48" cy="387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0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FD150F69-6586-4951-97D4-36D52B233F9A}"/>
              </a:ext>
            </a:extLst>
          </p:cNvPr>
          <p:cNvGrpSpPr>
            <a:grpSpLocks/>
          </p:cNvGrpSpPr>
          <p:nvPr/>
        </p:nvGrpSpPr>
        <p:grpSpPr bwMode="auto">
          <a:xfrm>
            <a:off x="2033588" y="1223963"/>
            <a:ext cx="1263650" cy="241300"/>
            <a:chOff x="2167" y="863"/>
            <a:chExt cx="1533" cy="389"/>
          </a:xfrm>
        </p:grpSpPr>
        <p:sp>
          <p:nvSpPr>
            <p:cNvPr id="2096" name="Rectangle 34">
              <a:extLst>
                <a:ext uri="{FF2B5EF4-FFF2-40B4-BE49-F238E27FC236}">
                  <a16:creationId xmlns:a16="http://schemas.microsoft.com/office/drawing/2014/main" id="{BBC49209-5C1A-4431-9462-A2F796AF3F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 marL="88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000" b="1"/>
                <a:t>Follow-up rate </a:t>
              </a:r>
            </a:p>
          </p:txBody>
        </p:sp>
        <p:sp>
          <p:nvSpPr>
            <p:cNvPr id="2097" name="Rectangle 35">
              <a:extLst>
                <a:ext uri="{FF2B5EF4-FFF2-40B4-BE49-F238E27FC236}">
                  <a16:creationId xmlns:a16="http://schemas.microsoft.com/office/drawing/2014/main" id="{919F2A35-DD0C-4347-B459-A6442B773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7" y="864"/>
              <a:ext cx="48" cy="387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000" b="1"/>
            </a:p>
          </p:txBody>
        </p:sp>
      </p:grpSp>
      <p:grpSp>
        <p:nvGrpSpPr>
          <p:cNvPr id="4" name="Group 33">
            <a:extLst>
              <a:ext uri="{FF2B5EF4-FFF2-40B4-BE49-F238E27FC236}">
                <a16:creationId xmlns:a16="http://schemas.microsoft.com/office/drawing/2014/main" id="{05478FA1-AD00-4AAA-8D95-861E3E921E35}"/>
              </a:ext>
            </a:extLst>
          </p:cNvPr>
          <p:cNvGrpSpPr>
            <a:grpSpLocks/>
          </p:cNvGrpSpPr>
          <p:nvPr/>
        </p:nvGrpSpPr>
        <p:grpSpPr bwMode="auto">
          <a:xfrm>
            <a:off x="3378200" y="1223963"/>
            <a:ext cx="1309688" cy="241300"/>
            <a:chOff x="2165" y="863"/>
            <a:chExt cx="1535" cy="389"/>
          </a:xfrm>
        </p:grpSpPr>
        <p:sp>
          <p:nvSpPr>
            <p:cNvPr id="2094" name="Rectangle 34">
              <a:extLst>
                <a:ext uri="{FF2B5EF4-FFF2-40B4-BE49-F238E27FC236}">
                  <a16:creationId xmlns:a16="http://schemas.microsoft.com/office/drawing/2014/main" id="{34245F68-E71F-4175-8787-8E3C461E3B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 marL="88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000" b="1"/>
                <a:t>Comparaison (n) </a:t>
              </a:r>
            </a:p>
          </p:txBody>
        </p:sp>
        <p:sp>
          <p:nvSpPr>
            <p:cNvPr id="2095" name="Rectangle 35">
              <a:extLst>
                <a:ext uri="{FF2B5EF4-FFF2-40B4-BE49-F238E27FC236}">
                  <a16:creationId xmlns:a16="http://schemas.microsoft.com/office/drawing/2014/main" id="{64F7E74C-BF03-449F-9891-94CB3B2C8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" y="864"/>
              <a:ext cx="48" cy="387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000" b="1"/>
            </a:p>
          </p:txBody>
        </p:sp>
      </p:grpSp>
      <p:sp>
        <p:nvSpPr>
          <p:cNvPr id="2055" name="ZoneTexte 13">
            <a:extLst>
              <a:ext uri="{FF2B5EF4-FFF2-40B4-BE49-F238E27FC236}">
                <a16:creationId xmlns:a16="http://schemas.microsoft.com/office/drawing/2014/main" id="{2B5543F3-35BD-4892-A429-9DE609C87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325" y="860425"/>
            <a:ext cx="29987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 b="1"/>
              <a:t>Placebo-substracted improvement in outcome</a:t>
            </a:r>
          </a:p>
          <a:p>
            <a:pPr eaLnBrk="1" hangingPunct="1"/>
            <a:r>
              <a:rPr lang="en-US" altLang="fr-FR" sz="1000" b="1"/>
              <a:t>with rlmonabant 20 mg daily* (95% CI)</a:t>
            </a:r>
            <a:endParaRPr lang="fr-CA" altLang="fr-FR" sz="1000" b="1"/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C6301A24-8622-4840-977D-07DB67BDC7E1}"/>
              </a:ext>
            </a:extLst>
          </p:cNvPr>
          <p:cNvCxnSpPr/>
          <p:nvPr/>
        </p:nvCxnSpPr>
        <p:spPr>
          <a:xfrm>
            <a:off x="5264150" y="1311275"/>
            <a:ext cx="3630613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be 20">
            <a:extLst>
              <a:ext uri="{FF2B5EF4-FFF2-40B4-BE49-F238E27FC236}">
                <a16:creationId xmlns:a16="http://schemas.microsoft.com/office/drawing/2014/main" id="{5C7F5554-BB23-47A7-BC0A-953ED40F2143}"/>
              </a:ext>
            </a:extLst>
          </p:cNvPr>
          <p:cNvSpPr/>
          <p:nvPr/>
        </p:nvSpPr>
        <p:spPr>
          <a:xfrm>
            <a:off x="142875" y="1730375"/>
            <a:ext cx="2197100" cy="869950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>
                <a:solidFill>
                  <a:schemeClr val="tx1"/>
                </a:solidFill>
              </a:rPr>
              <a:t>1507 </a:t>
            </a:r>
            <a:r>
              <a:rPr lang="fr-CA" sz="1000" b="1" dirty="0" err="1">
                <a:solidFill>
                  <a:schemeClr val="tx1"/>
                </a:solidFill>
              </a:rPr>
              <a:t>overweight</a:t>
            </a:r>
            <a:r>
              <a:rPr lang="fr-CA" sz="1000" b="1" dirty="0">
                <a:solidFill>
                  <a:schemeClr val="tx1"/>
                </a:solidFill>
              </a:rPr>
              <a:t> or obese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 err="1">
                <a:solidFill>
                  <a:schemeClr val="tx1"/>
                </a:solidFill>
              </a:rPr>
              <a:t>European</a:t>
            </a:r>
            <a:r>
              <a:rPr lang="fr-CA" sz="1000" b="1" dirty="0">
                <a:solidFill>
                  <a:schemeClr val="tx1"/>
                </a:solidFill>
              </a:rPr>
              <a:t> (82%) and American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>
                <a:solidFill>
                  <a:schemeClr val="tx1"/>
                </a:solidFill>
              </a:rPr>
              <a:t>patients, 41% </a:t>
            </a:r>
            <a:r>
              <a:rPr lang="fr-CA" sz="1000" b="1" dirty="0" err="1">
                <a:solidFill>
                  <a:schemeClr val="tx1"/>
                </a:solidFill>
              </a:rPr>
              <a:t>with</a:t>
            </a:r>
            <a:r>
              <a:rPr lang="fr-CA" sz="1000" b="1" dirty="0">
                <a:solidFill>
                  <a:schemeClr val="tx1"/>
                </a:solidFill>
              </a:rPr>
              <a:t> hypertension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>
                <a:solidFill>
                  <a:schemeClr val="tx1"/>
                </a:solidFill>
              </a:rPr>
              <a:t>and 61% </a:t>
            </a:r>
            <a:r>
              <a:rPr lang="fr-CA" sz="1000" b="1" dirty="0" err="1">
                <a:solidFill>
                  <a:schemeClr val="tx1"/>
                </a:solidFill>
              </a:rPr>
              <a:t>with</a:t>
            </a:r>
            <a:r>
              <a:rPr lang="fr-CA" sz="1000" b="1" dirty="0">
                <a:solidFill>
                  <a:schemeClr val="tx1"/>
                </a:solidFill>
              </a:rPr>
              <a:t> </a:t>
            </a:r>
            <a:r>
              <a:rPr lang="fr-CA" sz="1000" b="1" dirty="0" err="1">
                <a:solidFill>
                  <a:schemeClr val="tx1"/>
                </a:solidFill>
              </a:rPr>
              <a:t>dyslipidemia</a:t>
            </a:r>
            <a:endParaRPr lang="fr-CA" sz="1000" b="1" dirty="0">
              <a:solidFill>
                <a:schemeClr val="tx1"/>
              </a:solidFill>
            </a:endParaRPr>
          </a:p>
        </p:txBody>
      </p:sp>
      <p:sp>
        <p:nvSpPr>
          <p:cNvPr id="22" name="Cube 21">
            <a:extLst>
              <a:ext uri="{FF2B5EF4-FFF2-40B4-BE49-F238E27FC236}">
                <a16:creationId xmlns:a16="http://schemas.microsoft.com/office/drawing/2014/main" id="{3B698CFD-3105-492F-9AC1-EDDB4B5DFC8E}"/>
              </a:ext>
            </a:extLst>
          </p:cNvPr>
          <p:cNvSpPr/>
          <p:nvPr/>
        </p:nvSpPr>
        <p:spPr>
          <a:xfrm>
            <a:off x="142875" y="2806700"/>
            <a:ext cx="2197100" cy="879475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>
                <a:solidFill>
                  <a:schemeClr val="tx1"/>
                </a:solidFill>
              </a:rPr>
              <a:t>1036 </a:t>
            </a:r>
            <a:r>
              <a:rPr lang="fr-CA" sz="1000" b="1" dirty="0" err="1">
                <a:solidFill>
                  <a:schemeClr val="tx1"/>
                </a:solidFill>
              </a:rPr>
              <a:t>overweight</a:t>
            </a:r>
            <a:r>
              <a:rPr lang="fr-CA" sz="1000" b="1" dirty="0">
                <a:solidFill>
                  <a:schemeClr val="tx1"/>
                </a:solidFill>
              </a:rPr>
              <a:t> or obese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patients from Europe and North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 err="1">
                <a:solidFill>
                  <a:schemeClr val="tx1"/>
                </a:solidFill>
              </a:rPr>
              <a:t>America</a:t>
            </a:r>
            <a:r>
              <a:rPr lang="fr-CA" sz="1000" b="1" dirty="0">
                <a:solidFill>
                  <a:schemeClr val="tx1"/>
                </a:solidFill>
              </a:rPr>
              <a:t> </a:t>
            </a:r>
            <a:r>
              <a:rPr lang="fr-CA" sz="1000" b="1" dirty="0" err="1">
                <a:solidFill>
                  <a:schemeClr val="tx1"/>
                </a:solidFill>
              </a:rPr>
              <a:t>with</a:t>
            </a:r>
            <a:r>
              <a:rPr lang="fr-CA" sz="1000" b="1" dirty="0">
                <a:solidFill>
                  <a:schemeClr val="tx1"/>
                </a:solidFill>
              </a:rPr>
              <a:t> </a:t>
            </a:r>
            <a:r>
              <a:rPr lang="fr-CA" sz="1000" b="1" dirty="0" err="1">
                <a:solidFill>
                  <a:schemeClr val="tx1"/>
                </a:solidFill>
              </a:rPr>
              <a:t>untreated</a:t>
            </a:r>
            <a:endParaRPr lang="fr-CA" sz="1000" b="1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 err="1">
                <a:solidFill>
                  <a:schemeClr val="tx1"/>
                </a:solidFill>
              </a:rPr>
              <a:t>dyslipidemia</a:t>
            </a:r>
            <a:endParaRPr lang="fr-CA" sz="1000" b="1" dirty="0">
              <a:solidFill>
                <a:schemeClr val="tx1"/>
              </a:solidFill>
            </a:endParaRPr>
          </a:p>
        </p:txBody>
      </p:sp>
      <p:sp>
        <p:nvSpPr>
          <p:cNvPr id="23" name="Cube 22">
            <a:extLst>
              <a:ext uri="{FF2B5EF4-FFF2-40B4-BE49-F238E27FC236}">
                <a16:creationId xmlns:a16="http://schemas.microsoft.com/office/drawing/2014/main" id="{BE15255E-41EF-4391-A28A-5FB72FDCDF10}"/>
              </a:ext>
            </a:extLst>
          </p:cNvPr>
          <p:cNvSpPr/>
          <p:nvPr/>
        </p:nvSpPr>
        <p:spPr>
          <a:xfrm>
            <a:off x="142875" y="3902075"/>
            <a:ext cx="2197100" cy="852488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>
                <a:solidFill>
                  <a:schemeClr val="tx1"/>
                </a:solidFill>
              </a:rPr>
              <a:t>3045 </a:t>
            </a:r>
            <a:r>
              <a:rPr lang="fr-CA" sz="1000" b="1" dirty="0" err="1">
                <a:solidFill>
                  <a:schemeClr val="tx1"/>
                </a:solidFill>
              </a:rPr>
              <a:t>overweight</a:t>
            </a:r>
            <a:r>
              <a:rPr lang="fr-CA" sz="1000" b="1" dirty="0">
                <a:solidFill>
                  <a:schemeClr val="tx1"/>
                </a:solidFill>
              </a:rPr>
              <a:t> or obese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 err="1">
                <a:solidFill>
                  <a:schemeClr val="tx1"/>
                </a:solidFill>
              </a:rPr>
              <a:t>subjects</a:t>
            </a:r>
            <a:r>
              <a:rPr lang="fr-CA" sz="1000" b="1" dirty="0">
                <a:solidFill>
                  <a:schemeClr val="tx1"/>
                </a:solidFill>
              </a:rPr>
              <a:t> </a:t>
            </a:r>
            <a:r>
              <a:rPr lang="fr-CA" sz="1000" b="1" dirty="0" err="1">
                <a:solidFill>
                  <a:schemeClr val="tx1"/>
                </a:solidFill>
              </a:rPr>
              <a:t>from</a:t>
            </a:r>
            <a:r>
              <a:rPr lang="fr-CA" sz="1000" b="1" dirty="0">
                <a:solidFill>
                  <a:schemeClr val="tx1"/>
                </a:solidFill>
              </a:rPr>
              <a:t> </a:t>
            </a:r>
            <a:r>
              <a:rPr lang="fr-CA" sz="1000" b="1" dirty="0" err="1">
                <a:solidFill>
                  <a:schemeClr val="tx1"/>
                </a:solidFill>
              </a:rPr>
              <a:t>North</a:t>
            </a:r>
            <a:r>
              <a:rPr lang="fr-CA" sz="1000" b="1" dirty="0">
                <a:solidFill>
                  <a:schemeClr val="tx1"/>
                </a:solidFill>
              </a:rPr>
              <a:t> </a:t>
            </a:r>
            <a:r>
              <a:rPr lang="fr-CA" sz="1000" b="1" dirty="0" err="1">
                <a:solidFill>
                  <a:schemeClr val="tx1"/>
                </a:solidFill>
              </a:rPr>
              <a:t>America</a:t>
            </a:r>
            <a:r>
              <a:rPr lang="fr-CA" sz="1000" b="1" dirty="0">
                <a:solidFill>
                  <a:schemeClr val="tx1"/>
                </a:solidFill>
              </a:rPr>
              <a:t>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30% with hypertension and 63%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 err="1">
                <a:solidFill>
                  <a:schemeClr val="tx1"/>
                </a:solidFill>
              </a:rPr>
              <a:t>with</a:t>
            </a:r>
            <a:r>
              <a:rPr lang="fr-CA" sz="1000" b="1" dirty="0">
                <a:solidFill>
                  <a:schemeClr val="tx1"/>
                </a:solidFill>
              </a:rPr>
              <a:t> </a:t>
            </a:r>
            <a:r>
              <a:rPr lang="fr-CA" sz="1000" b="1" dirty="0" err="1">
                <a:solidFill>
                  <a:schemeClr val="tx1"/>
                </a:solidFill>
              </a:rPr>
              <a:t>untreated</a:t>
            </a:r>
            <a:r>
              <a:rPr lang="fr-CA" sz="1000" b="1" dirty="0">
                <a:solidFill>
                  <a:schemeClr val="tx1"/>
                </a:solidFill>
              </a:rPr>
              <a:t> </a:t>
            </a:r>
            <a:r>
              <a:rPr lang="fr-CA" sz="1000" b="1" dirty="0" err="1">
                <a:solidFill>
                  <a:schemeClr val="tx1"/>
                </a:solidFill>
              </a:rPr>
              <a:t>dyslipidemia</a:t>
            </a:r>
            <a:endParaRPr lang="fr-CA" sz="1000" b="1" dirty="0">
              <a:solidFill>
                <a:schemeClr val="tx1"/>
              </a:solidFill>
            </a:endParaRPr>
          </a:p>
        </p:txBody>
      </p:sp>
      <p:sp>
        <p:nvSpPr>
          <p:cNvPr id="24" name="Cube 23">
            <a:extLst>
              <a:ext uri="{FF2B5EF4-FFF2-40B4-BE49-F238E27FC236}">
                <a16:creationId xmlns:a16="http://schemas.microsoft.com/office/drawing/2014/main" id="{F24F33DC-0FFE-4060-9002-0344EA5998D0}"/>
              </a:ext>
            </a:extLst>
          </p:cNvPr>
          <p:cNvSpPr/>
          <p:nvPr/>
        </p:nvSpPr>
        <p:spPr>
          <a:xfrm>
            <a:off x="142875" y="4979988"/>
            <a:ext cx="2197100" cy="887412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1047 patients with type 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 err="1">
                <a:solidFill>
                  <a:schemeClr val="tx1"/>
                </a:solidFill>
              </a:rPr>
              <a:t>diabetes</a:t>
            </a:r>
            <a:r>
              <a:rPr lang="fr-CA" sz="1000" b="1" dirty="0">
                <a:solidFill>
                  <a:schemeClr val="tx1"/>
                </a:solidFill>
              </a:rPr>
              <a:t> </a:t>
            </a:r>
            <a:r>
              <a:rPr lang="fr-CA" sz="1000" b="1" dirty="0" err="1">
                <a:solidFill>
                  <a:schemeClr val="tx1"/>
                </a:solidFill>
              </a:rPr>
              <a:t>from</a:t>
            </a:r>
            <a:r>
              <a:rPr lang="fr-CA" sz="1000" b="1" dirty="0">
                <a:solidFill>
                  <a:schemeClr val="tx1"/>
                </a:solidFill>
              </a:rPr>
              <a:t> 11 countries</a:t>
            </a:r>
          </a:p>
        </p:txBody>
      </p:sp>
      <p:sp>
        <p:nvSpPr>
          <p:cNvPr id="25" name="Cube 24">
            <a:extLst>
              <a:ext uri="{FF2B5EF4-FFF2-40B4-BE49-F238E27FC236}">
                <a16:creationId xmlns:a16="http://schemas.microsoft.com/office/drawing/2014/main" id="{084A267E-D08B-4713-A5AC-573A22885015}"/>
              </a:ext>
            </a:extLst>
          </p:cNvPr>
          <p:cNvSpPr/>
          <p:nvPr/>
        </p:nvSpPr>
        <p:spPr>
          <a:xfrm>
            <a:off x="2379663" y="1730375"/>
            <a:ext cx="493712" cy="869950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b="1" dirty="0">
                <a:solidFill>
                  <a:schemeClr val="tx1"/>
                </a:solidFill>
              </a:rPr>
              <a:t>61%</a:t>
            </a:r>
          </a:p>
        </p:txBody>
      </p:sp>
      <p:sp>
        <p:nvSpPr>
          <p:cNvPr id="26" name="Cube 25">
            <a:extLst>
              <a:ext uri="{FF2B5EF4-FFF2-40B4-BE49-F238E27FC236}">
                <a16:creationId xmlns:a16="http://schemas.microsoft.com/office/drawing/2014/main" id="{AE16A5B5-2668-438A-A429-253C86ABAE82}"/>
              </a:ext>
            </a:extLst>
          </p:cNvPr>
          <p:cNvSpPr/>
          <p:nvPr/>
        </p:nvSpPr>
        <p:spPr>
          <a:xfrm>
            <a:off x="2379663" y="2811463"/>
            <a:ext cx="493712" cy="869950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b="1" dirty="0">
                <a:solidFill>
                  <a:schemeClr val="tx1"/>
                </a:solidFill>
              </a:rPr>
              <a:t>62%</a:t>
            </a: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CEEA1E54-681C-452F-BF00-1FD43A7E7200}"/>
              </a:ext>
            </a:extLst>
          </p:cNvPr>
          <p:cNvSpPr/>
          <p:nvPr/>
        </p:nvSpPr>
        <p:spPr>
          <a:xfrm>
            <a:off x="2379663" y="3894138"/>
            <a:ext cx="493712" cy="868362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b="1" dirty="0">
                <a:solidFill>
                  <a:schemeClr val="tx1"/>
                </a:solidFill>
              </a:rPr>
              <a:t>53%</a:t>
            </a:r>
          </a:p>
        </p:txBody>
      </p:sp>
      <p:sp>
        <p:nvSpPr>
          <p:cNvPr id="28" name="Cube 27">
            <a:extLst>
              <a:ext uri="{FF2B5EF4-FFF2-40B4-BE49-F238E27FC236}">
                <a16:creationId xmlns:a16="http://schemas.microsoft.com/office/drawing/2014/main" id="{5FC6E04E-1806-4497-B282-CCEF37684EA3}"/>
              </a:ext>
            </a:extLst>
          </p:cNvPr>
          <p:cNvSpPr/>
          <p:nvPr/>
        </p:nvSpPr>
        <p:spPr>
          <a:xfrm>
            <a:off x="2379663" y="4989513"/>
            <a:ext cx="493712" cy="868362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b="1" dirty="0">
                <a:solidFill>
                  <a:schemeClr val="tx1"/>
                </a:solidFill>
              </a:rPr>
              <a:t>66%</a:t>
            </a:r>
          </a:p>
        </p:txBody>
      </p:sp>
      <p:sp>
        <p:nvSpPr>
          <p:cNvPr id="29" name="Cube 28">
            <a:extLst>
              <a:ext uri="{FF2B5EF4-FFF2-40B4-BE49-F238E27FC236}">
                <a16:creationId xmlns:a16="http://schemas.microsoft.com/office/drawing/2014/main" id="{3DBD2F58-1271-4B58-AAE6-92EC317E3532}"/>
              </a:ext>
            </a:extLst>
          </p:cNvPr>
          <p:cNvSpPr/>
          <p:nvPr/>
        </p:nvSpPr>
        <p:spPr>
          <a:xfrm>
            <a:off x="2908300" y="1730375"/>
            <a:ext cx="2197100" cy="869950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err="1">
                <a:solidFill>
                  <a:schemeClr val="tx1"/>
                </a:solidFill>
              </a:rPr>
              <a:t>Rimonabant</a:t>
            </a:r>
            <a:r>
              <a:rPr lang="en-US" sz="1000" b="1" dirty="0">
                <a:solidFill>
                  <a:schemeClr val="tx1"/>
                </a:solidFill>
              </a:rPr>
              <a:t> 20 mg daily (599)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vs. </a:t>
            </a:r>
            <a:r>
              <a:rPr lang="en-US" sz="1000" b="1" dirty="0" err="1">
                <a:solidFill>
                  <a:schemeClr val="tx1"/>
                </a:solidFill>
              </a:rPr>
              <a:t>rimonabant</a:t>
            </a:r>
            <a:r>
              <a:rPr lang="en-US" sz="1000" b="1" dirty="0">
                <a:solidFill>
                  <a:schemeClr val="tx1"/>
                </a:solidFill>
              </a:rPr>
              <a:t> 5 mg daily (603)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>
                <a:solidFill>
                  <a:schemeClr val="tx1"/>
                </a:solidFill>
              </a:rPr>
              <a:t>vs. placebo (305)</a:t>
            </a:r>
          </a:p>
        </p:txBody>
      </p:sp>
      <p:sp>
        <p:nvSpPr>
          <p:cNvPr id="30" name="Cube 29">
            <a:extLst>
              <a:ext uri="{FF2B5EF4-FFF2-40B4-BE49-F238E27FC236}">
                <a16:creationId xmlns:a16="http://schemas.microsoft.com/office/drawing/2014/main" id="{1D2A47C0-EB5E-4E55-9955-2C30F675DA01}"/>
              </a:ext>
            </a:extLst>
          </p:cNvPr>
          <p:cNvSpPr/>
          <p:nvPr/>
        </p:nvSpPr>
        <p:spPr>
          <a:xfrm>
            <a:off x="2908300" y="2811463"/>
            <a:ext cx="2197100" cy="869950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err="1">
                <a:solidFill>
                  <a:schemeClr val="tx1"/>
                </a:solidFill>
              </a:rPr>
              <a:t>Rimonabant</a:t>
            </a:r>
            <a:r>
              <a:rPr lang="en-US" sz="1000" b="1" dirty="0">
                <a:solidFill>
                  <a:schemeClr val="tx1"/>
                </a:solidFill>
              </a:rPr>
              <a:t> 20 mg daily (346)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vs. </a:t>
            </a:r>
            <a:r>
              <a:rPr lang="en-US" sz="1000" b="1" dirty="0" err="1">
                <a:solidFill>
                  <a:schemeClr val="tx1"/>
                </a:solidFill>
              </a:rPr>
              <a:t>rimonabant</a:t>
            </a:r>
            <a:r>
              <a:rPr lang="en-US" sz="1000" b="1" dirty="0">
                <a:solidFill>
                  <a:schemeClr val="tx1"/>
                </a:solidFill>
              </a:rPr>
              <a:t> 5 mg daily (345)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>
                <a:solidFill>
                  <a:schemeClr val="tx1"/>
                </a:solidFill>
              </a:rPr>
              <a:t>vs. placebo (342)</a:t>
            </a:r>
          </a:p>
        </p:txBody>
      </p:sp>
      <p:sp>
        <p:nvSpPr>
          <p:cNvPr id="31" name="Cube 30">
            <a:extLst>
              <a:ext uri="{FF2B5EF4-FFF2-40B4-BE49-F238E27FC236}">
                <a16:creationId xmlns:a16="http://schemas.microsoft.com/office/drawing/2014/main" id="{836C2ED5-752F-42BD-91F4-A752A8854F27}"/>
              </a:ext>
            </a:extLst>
          </p:cNvPr>
          <p:cNvSpPr/>
          <p:nvPr/>
        </p:nvSpPr>
        <p:spPr>
          <a:xfrm>
            <a:off x="2908300" y="3894138"/>
            <a:ext cx="2197100" cy="868362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err="1">
                <a:solidFill>
                  <a:schemeClr val="tx1"/>
                </a:solidFill>
              </a:rPr>
              <a:t>Rimonabant</a:t>
            </a:r>
            <a:r>
              <a:rPr lang="en-US" sz="1000" b="1" dirty="0">
                <a:solidFill>
                  <a:schemeClr val="tx1"/>
                </a:solidFill>
              </a:rPr>
              <a:t> 20 mg daily (1222)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vs. </a:t>
            </a:r>
            <a:r>
              <a:rPr lang="en-US" sz="1000" b="1" dirty="0" err="1">
                <a:solidFill>
                  <a:schemeClr val="tx1"/>
                </a:solidFill>
              </a:rPr>
              <a:t>rimonabant</a:t>
            </a:r>
            <a:r>
              <a:rPr lang="en-US" sz="1000" b="1" dirty="0">
                <a:solidFill>
                  <a:schemeClr val="tx1"/>
                </a:solidFill>
              </a:rPr>
              <a:t> 5 mg daily (1216)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>
                <a:solidFill>
                  <a:schemeClr val="tx1"/>
                </a:solidFill>
              </a:rPr>
              <a:t>vs. placebo (607)</a:t>
            </a:r>
          </a:p>
        </p:txBody>
      </p:sp>
      <p:sp>
        <p:nvSpPr>
          <p:cNvPr id="32" name="Cube 31">
            <a:extLst>
              <a:ext uri="{FF2B5EF4-FFF2-40B4-BE49-F238E27FC236}">
                <a16:creationId xmlns:a16="http://schemas.microsoft.com/office/drawing/2014/main" id="{FC971E9C-C1B7-4199-9207-8B14DC8A035D}"/>
              </a:ext>
            </a:extLst>
          </p:cNvPr>
          <p:cNvSpPr/>
          <p:nvPr/>
        </p:nvSpPr>
        <p:spPr>
          <a:xfrm>
            <a:off x="2908300" y="4989513"/>
            <a:ext cx="2197100" cy="868362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err="1">
                <a:solidFill>
                  <a:schemeClr val="tx1"/>
                </a:solidFill>
              </a:rPr>
              <a:t>Rimonabant</a:t>
            </a:r>
            <a:r>
              <a:rPr lang="en-US" sz="1000" b="1" dirty="0">
                <a:solidFill>
                  <a:schemeClr val="tx1"/>
                </a:solidFill>
              </a:rPr>
              <a:t> 20 mg daily (339)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vs. </a:t>
            </a:r>
            <a:r>
              <a:rPr lang="en-US" sz="1000" b="1" dirty="0" err="1">
                <a:solidFill>
                  <a:schemeClr val="tx1"/>
                </a:solidFill>
              </a:rPr>
              <a:t>rimonabant</a:t>
            </a:r>
            <a:r>
              <a:rPr lang="en-US" sz="1000" b="1" dirty="0">
                <a:solidFill>
                  <a:schemeClr val="tx1"/>
                </a:solidFill>
              </a:rPr>
              <a:t> 5 mg daily (358)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>
                <a:solidFill>
                  <a:schemeClr val="tx1"/>
                </a:solidFill>
              </a:rPr>
              <a:t>vs. placebo (348)</a:t>
            </a:r>
          </a:p>
        </p:txBody>
      </p:sp>
      <p:sp>
        <p:nvSpPr>
          <p:cNvPr id="2069" name="ZoneTexte 32">
            <a:extLst>
              <a:ext uri="{FF2B5EF4-FFF2-40B4-BE49-F238E27FC236}">
                <a16:creationId xmlns:a16="http://schemas.microsoft.com/office/drawing/2014/main" id="{431B1414-564A-4540-9244-0FDA10BBE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6538" y="1435100"/>
            <a:ext cx="8128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Weight (kg)</a:t>
            </a:r>
          </a:p>
        </p:txBody>
      </p:sp>
      <p:sp>
        <p:nvSpPr>
          <p:cNvPr id="2070" name="ZoneTexte 33">
            <a:extLst>
              <a:ext uri="{FF2B5EF4-FFF2-40B4-BE49-F238E27FC236}">
                <a16:creationId xmlns:a16="http://schemas.microsoft.com/office/drawing/2014/main" id="{801B08F5-EDD8-421E-BA1C-F95C6481E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9488" y="1354138"/>
            <a:ext cx="1201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800"/>
              </a:lnSpc>
            </a:pPr>
            <a:r>
              <a:rPr lang="fr-CA" altLang="fr-FR" sz="900" b="1"/>
              <a:t>Waist Circumference (cm)</a:t>
            </a:r>
          </a:p>
        </p:txBody>
      </p:sp>
      <p:sp>
        <p:nvSpPr>
          <p:cNvPr id="2071" name="ZoneTexte 36">
            <a:extLst>
              <a:ext uri="{FF2B5EF4-FFF2-40B4-BE49-F238E27FC236}">
                <a16:creationId xmlns:a16="http://schemas.microsoft.com/office/drawing/2014/main" id="{3D8D8553-24D3-4B6E-8757-EA29CAC2A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1398588"/>
            <a:ext cx="1201738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800"/>
              </a:lnSpc>
            </a:pPr>
            <a:r>
              <a:rPr lang="fr-CA" altLang="fr-FR" sz="900" b="1"/>
              <a:t>HDL </a:t>
            </a:r>
          </a:p>
          <a:p>
            <a:pPr algn="ctr" eaLnBrk="1" hangingPunct="1">
              <a:lnSpc>
                <a:spcPts val="800"/>
              </a:lnSpc>
            </a:pPr>
            <a:r>
              <a:rPr lang="fr-CA" altLang="fr-FR" sz="900" b="1"/>
              <a:t>Cholesterol (%)</a:t>
            </a:r>
          </a:p>
        </p:txBody>
      </p:sp>
      <p:sp>
        <p:nvSpPr>
          <p:cNvPr id="2072" name="ZoneTexte 37">
            <a:extLst>
              <a:ext uri="{FF2B5EF4-FFF2-40B4-BE49-F238E27FC236}">
                <a16:creationId xmlns:a16="http://schemas.microsoft.com/office/drawing/2014/main" id="{B91E0198-DB5B-4C21-8BBB-7F0CA3362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5275" y="1398588"/>
            <a:ext cx="1201738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800"/>
              </a:lnSpc>
            </a:pPr>
            <a:r>
              <a:rPr lang="fr-CA" altLang="fr-FR" sz="900" b="1"/>
              <a:t>Triglycerides</a:t>
            </a:r>
          </a:p>
          <a:p>
            <a:pPr algn="ctr" eaLnBrk="1" hangingPunct="1">
              <a:lnSpc>
                <a:spcPts val="800"/>
              </a:lnSpc>
            </a:pPr>
            <a:r>
              <a:rPr lang="fr-CA" altLang="fr-FR" sz="900" b="1"/>
              <a:t>(%)</a:t>
            </a:r>
          </a:p>
        </p:txBody>
      </p:sp>
      <p:sp>
        <p:nvSpPr>
          <p:cNvPr id="39" name="Cube 38">
            <a:extLst>
              <a:ext uri="{FF2B5EF4-FFF2-40B4-BE49-F238E27FC236}">
                <a16:creationId xmlns:a16="http://schemas.microsoft.com/office/drawing/2014/main" id="{94D2418F-AC8B-41BE-BCBE-53012556F3E5}"/>
              </a:ext>
            </a:extLst>
          </p:cNvPr>
          <p:cNvSpPr/>
          <p:nvPr/>
        </p:nvSpPr>
        <p:spPr>
          <a:xfrm>
            <a:off x="5245100" y="1730375"/>
            <a:ext cx="922338" cy="869950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4.8 (3.9-5.7)</a:t>
            </a:r>
          </a:p>
        </p:txBody>
      </p:sp>
      <p:sp>
        <p:nvSpPr>
          <p:cNvPr id="40" name="Cube 39">
            <a:extLst>
              <a:ext uri="{FF2B5EF4-FFF2-40B4-BE49-F238E27FC236}">
                <a16:creationId xmlns:a16="http://schemas.microsoft.com/office/drawing/2014/main" id="{8A1532E4-450E-4CDB-B24D-CFB06233F451}"/>
              </a:ext>
            </a:extLst>
          </p:cNvPr>
          <p:cNvSpPr/>
          <p:nvPr/>
        </p:nvSpPr>
        <p:spPr>
          <a:xfrm>
            <a:off x="5245100" y="2811463"/>
            <a:ext cx="922338" cy="869950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5.4 (4.6-6.2)</a:t>
            </a:r>
          </a:p>
        </p:txBody>
      </p:sp>
      <p:sp>
        <p:nvSpPr>
          <p:cNvPr id="41" name="Cube 40">
            <a:extLst>
              <a:ext uri="{FF2B5EF4-FFF2-40B4-BE49-F238E27FC236}">
                <a16:creationId xmlns:a16="http://schemas.microsoft.com/office/drawing/2014/main" id="{4A520FAB-8E67-45AC-94E1-89BBB723C030}"/>
              </a:ext>
            </a:extLst>
          </p:cNvPr>
          <p:cNvSpPr/>
          <p:nvPr/>
        </p:nvSpPr>
        <p:spPr>
          <a:xfrm>
            <a:off x="6191250" y="1730375"/>
            <a:ext cx="923925" cy="869950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4.1 (3.1-5.1)</a:t>
            </a:r>
          </a:p>
        </p:txBody>
      </p:sp>
      <p:sp>
        <p:nvSpPr>
          <p:cNvPr id="42" name="Cube 41">
            <a:extLst>
              <a:ext uri="{FF2B5EF4-FFF2-40B4-BE49-F238E27FC236}">
                <a16:creationId xmlns:a16="http://schemas.microsoft.com/office/drawing/2014/main" id="{3666CF12-C346-4E88-9CF2-B7328D16C993}"/>
              </a:ext>
            </a:extLst>
          </p:cNvPr>
          <p:cNvSpPr/>
          <p:nvPr/>
        </p:nvSpPr>
        <p:spPr>
          <a:xfrm>
            <a:off x="7138988" y="1730375"/>
            <a:ext cx="923925" cy="869950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9 (6-12)</a:t>
            </a:r>
          </a:p>
        </p:txBody>
      </p:sp>
      <p:sp>
        <p:nvSpPr>
          <p:cNvPr id="43" name="Cube 42">
            <a:extLst>
              <a:ext uri="{FF2B5EF4-FFF2-40B4-BE49-F238E27FC236}">
                <a16:creationId xmlns:a16="http://schemas.microsoft.com/office/drawing/2014/main" id="{15E4EF8E-C23C-4D44-A0CD-A2F03458A2F6}"/>
              </a:ext>
            </a:extLst>
          </p:cNvPr>
          <p:cNvSpPr/>
          <p:nvPr/>
        </p:nvSpPr>
        <p:spPr>
          <a:xfrm>
            <a:off x="8086725" y="1730375"/>
            <a:ext cx="922338" cy="869950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15 (10-21)</a:t>
            </a:r>
          </a:p>
        </p:txBody>
      </p:sp>
      <p:sp>
        <p:nvSpPr>
          <p:cNvPr id="45" name="Cube 44">
            <a:extLst>
              <a:ext uri="{FF2B5EF4-FFF2-40B4-BE49-F238E27FC236}">
                <a16:creationId xmlns:a16="http://schemas.microsoft.com/office/drawing/2014/main" id="{BD97E6CE-B884-4C5F-9405-C297221A776D}"/>
              </a:ext>
            </a:extLst>
          </p:cNvPr>
          <p:cNvSpPr/>
          <p:nvPr/>
        </p:nvSpPr>
        <p:spPr>
          <a:xfrm>
            <a:off x="6191250" y="2811463"/>
            <a:ext cx="923925" cy="869950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4.7 (3.7-5.7)</a:t>
            </a:r>
          </a:p>
        </p:txBody>
      </p:sp>
      <p:sp>
        <p:nvSpPr>
          <p:cNvPr id="46" name="Cube 45">
            <a:extLst>
              <a:ext uri="{FF2B5EF4-FFF2-40B4-BE49-F238E27FC236}">
                <a16:creationId xmlns:a16="http://schemas.microsoft.com/office/drawing/2014/main" id="{47B75B6A-6C1D-4355-8C14-AAA996300DF7}"/>
              </a:ext>
            </a:extLst>
          </p:cNvPr>
          <p:cNvSpPr/>
          <p:nvPr/>
        </p:nvSpPr>
        <p:spPr>
          <a:xfrm>
            <a:off x="6191250" y="3894138"/>
            <a:ext cx="923925" cy="868362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3.6 (2.9-4.3)</a:t>
            </a:r>
          </a:p>
        </p:txBody>
      </p:sp>
      <p:sp>
        <p:nvSpPr>
          <p:cNvPr id="47" name="Cube 46">
            <a:extLst>
              <a:ext uri="{FF2B5EF4-FFF2-40B4-BE49-F238E27FC236}">
                <a16:creationId xmlns:a16="http://schemas.microsoft.com/office/drawing/2014/main" id="{4A43B317-07F2-4815-B023-30B5E863E6BE}"/>
              </a:ext>
            </a:extLst>
          </p:cNvPr>
          <p:cNvSpPr/>
          <p:nvPr/>
        </p:nvSpPr>
        <p:spPr>
          <a:xfrm>
            <a:off x="5245100" y="4989513"/>
            <a:ext cx="922338" cy="868362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3.9 (3.2-4.6)</a:t>
            </a:r>
          </a:p>
        </p:txBody>
      </p:sp>
      <p:sp>
        <p:nvSpPr>
          <p:cNvPr id="48" name="Cube 47">
            <a:extLst>
              <a:ext uri="{FF2B5EF4-FFF2-40B4-BE49-F238E27FC236}">
                <a16:creationId xmlns:a16="http://schemas.microsoft.com/office/drawing/2014/main" id="{F2CDD286-036B-4A55-9171-63E864EAC00A}"/>
              </a:ext>
            </a:extLst>
          </p:cNvPr>
          <p:cNvSpPr/>
          <p:nvPr/>
        </p:nvSpPr>
        <p:spPr>
          <a:xfrm>
            <a:off x="7138988" y="3894138"/>
            <a:ext cx="923925" cy="868362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7 (6-9)</a:t>
            </a:r>
          </a:p>
        </p:txBody>
      </p:sp>
      <p:sp>
        <p:nvSpPr>
          <p:cNvPr id="49" name="Cube 48">
            <a:extLst>
              <a:ext uri="{FF2B5EF4-FFF2-40B4-BE49-F238E27FC236}">
                <a16:creationId xmlns:a16="http://schemas.microsoft.com/office/drawing/2014/main" id="{2C9E50AE-BC10-4987-B020-1201017E6072}"/>
              </a:ext>
            </a:extLst>
          </p:cNvPr>
          <p:cNvSpPr/>
          <p:nvPr/>
        </p:nvSpPr>
        <p:spPr>
          <a:xfrm>
            <a:off x="6191250" y="4989513"/>
            <a:ext cx="923925" cy="868362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3.3 (2.4-4.1)</a:t>
            </a:r>
          </a:p>
        </p:txBody>
      </p:sp>
      <p:sp>
        <p:nvSpPr>
          <p:cNvPr id="50" name="Cube 49">
            <a:extLst>
              <a:ext uri="{FF2B5EF4-FFF2-40B4-BE49-F238E27FC236}">
                <a16:creationId xmlns:a16="http://schemas.microsoft.com/office/drawing/2014/main" id="{492530A8-A423-400F-AE71-7AEB0FFA90C5}"/>
              </a:ext>
            </a:extLst>
          </p:cNvPr>
          <p:cNvSpPr/>
          <p:nvPr/>
        </p:nvSpPr>
        <p:spPr>
          <a:xfrm>
            <a:off x="7138988" y="4989513"/>
            <a:ext cx="923925" cy="868362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8 (6-11)</a:t>
            </a:r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DA1DCC1A-200E-4F05-B5BF-9799A4373B69}"/>
              </a:ext>
            </a:extLst>
          </p:cNvPr>
          <p:cNvSpPr/>
          <p:nvPr/>
        </p:nvSpPr>
        <p:spPr>
          <a:xfrm>
            <a:off x="8086725" y="4989513"/>
            <a:ext cx="922338" cy="868362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16 (10-23)</a:t>
            </a:r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CF3058AF-C097-4959-A9B6-B26C923B51BC}"/>
              </a:ext>
            </a:extLst>
          </p:cNvPr>
          <p:cNvSpPr/>
          <p:nvPr/>
        </p:nvSpPr>
        <p:spPr>
          <a:xfrm>
            <a:off x="8086725" y="3894138"/>
            <a:ext cx="922338" cy="868362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13 (9-18)</a:t>
            </a:r>
          </a:p>
        </p:txBody>
      </p:sp>
      <p:sp>
        <p:nvSpPr>
          <p:cNvPr id="53" name="Cube 52">
            <a:extLst>
              <a:ext uri="{FF2B5EF4-FFF2-40B4-BE49-F238E27FC236}">
                <a16:creationId xmlns:a16="http://schemas.microsoft.com/office/drawing/2014/main" id="{C73199CD-5818-4F96-8DD3-8A445BF8E47E}"/>
              </a:ext>
            </a:extLst>
          </p:cNvPr>
          <p:cNvSpPr/>
          <p:nvPr/>
        </p:nvSpPr>
        <p:spPr>
          <a:xfrm>
            <a:off x="7138988" y="2811463"/>
            <a:ext cx="923925" cy="869950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8 (5-11)</a:t>
            </a:r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8F4C710-1954-4B56-BCE9-BF40B6FFC072}"/>
              </a:ext>
            </a:extLst>
          </p:cNvPr>
          <p:cNvSpPr/>
          <p:nvPr/>
        </p:nvSpPr>
        <p:spPr>
          <a:xfrm>
            <a:off x="8086725" y="2811463"/>
            <a:ext cx="922338" cy="869950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12 (6-19)</a:t>
            </a:r>
          </a:p>
        </p:txBody>
      </p:sp>
      <p:sp>
        <p:nvSpPr>
          <p:cNvPr id="55" name="Cube 54">
            <a:extLst>
              <a:ext uri="{FF2B5EF4-FFF2-40B4-BE49-F238E27FC236}">
                <a16:creationId xmlns:a16="http://schemas.microsoft.com/office/drawing/2014/main" id="{64161CCF-092A-4056-B6C4-7D5F10338993}"/>
              </a:ext>
            </a:extLst>
          </p:cNvPr>
          <p:cNvSpPr/>
          <p:nvPr/>
        </p:nvSpPr>
        <p:spPr>
          <a:xfrm>
            <a:off x="5245100" y="3894138"/>
            <a:ext cx="922338" cy="868362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4.7 (4.1-5.4)</a:t>
            </a:r>
          </a:p>
        </p:txBody>
      </p:sp>
      <p:sp>
        <p:nvSpPr>
          <p:cNvPr id="2089" name="ZoneTexte 55">
            <a:extLst>
              <a:ext uri="{FF2B5EF4-FFF2-40B4-BE49-F238E27FC236}">
                <a16:creationId xmlns:a16="http://schemas.microsoft.com/office/drawing/2014/main" id="{A3E95E66-4F6A-4091-83E0-909A48839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063" y="5881688"/>
            <a:ext cx="4918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fr-FR" sz="1000"/>
              <a:t>*Intention-to-treat last-observation-carried-forward, means shown. When necessary,</a:t>
            </a:r>
          </a:p>
          <a:p>
            <a:pPr eaLnBrk="1" hangingPunct="1"/>
            <a:r>
              <a:rPr lang="en-US" altLang="fr-FR" sz="1000"/>
              <a:t>95% Cls were calculated from data reported.</a:t>
            </a:r>
            <a:endParaRPr lang="fr-CA" altLang="fr-FR" sz="1000"/>
          </a:p>
        </p:txBody>
      </p:sp>
      <p:sp>
        <p:nvSpPr>
          <p:cNvPr id="17" name="Rogner un rectangle à un seul coin 16">
            <a:extLst>
              <a:ext uri="{FF2B5EF4-FFF2-40B4-BE49-F238E27FC236}">
                <a16:creationId xmlns:a16="http://schemas.microsoft.com/office/drawing/2014/main" id="{DBEA9164-DDE3-4B20-9329-9F59B24C3FEA}"/>
              </a:ext>
            </a:extLst>
          </p:cNvPr>
          <p:cNvSpPr/>
          <p:nvPr/>
        </p:nvSpPr>
        <p:spPr>
          <a:xfrm flipH="1">
            <a:off x="319088" y="1658938"/>
            <a:ext cx="1428750" cy="160337"/>
          </a:xfrm>
          <a:prstGeom prst="snip1Rect">
            <a:avLst>
              <a:gd name="adj" fmla="val 0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i="1" dirty="0"/>
              <a:t>RIO-Europe</a:t>
            </a:r>
          </a:p>
        </p:txBody>
      </p:sp>
      <p:sp>
        <p:nvSpPr>
          <p:cNvPr id="18" name="Rogner un rectangle à un seul coin 17">
            <a:extLst>
              <a:ext uri="{FF2B5EF4-FFF2-40B4-BE49-F238E27FC236}">
                <a16:creationId xmlns:a16="http://schemas.microsoft.com/office/drawing/2014/main" id="{25044160-C29C-4332-B8ED-A184B17FC82F}"/>
              </a:ext>
            </a:extLst>
          </p:cNvPr>
          <p:cNvSpPr/>
          <p:nvPr/>
        </p:nvSpPr>
        <p:spPr>
          <a:xfrm flipH="1">
            <a:off x="319088" y="4903788"/>
            <a:ext cx="1428750" cy="161925"/>
          </a:xfrm>
          <a:prstGeom prst="snip1Rect">
            <a:avLst>
              <a:gd name="adj" fmla="val 0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i="1" dirty="0"/>
              <a:t>RIO-</a:t>
            </a:r>
            <a:r>
              <a:rPr lang="fr-CA" sz="1000" b="1" i="1" dirty="0" err="1"/>
              <a:t>Diabetes</a:t>
            </a:r>
            <a:endParaRPr lang="fr-CA" sz="1000" b="1" i="1" dirty="0"/>
          </a:p>
        </p:txBody>
      </p:sp>
      <p:sp>
        <p:nvSpPr>
          <p:cNvPr id="19" name="Rogner un rectangle à un seul coin 18">
            <a:extLst>
              <a:ext uri="{FF2B5EF4-FFF2-40B4-BE49-F238E27FC236}">
                <a16:creationId xmlns:a16="http://schemas.microsoft.com/office/drawing/2014/main" id="{C4A62BAE-EF60-408E-B36A-594055D39F4F}"/>
              </a:ext>
            </a:extLst>
          </p:cNvPr>
          <p:cNvSpPr/>
          <p:nvPr/>
        </p:nvSpPr>
        <p:spPr>
          <a:xfrm flipH="1">
            <a:off x="319088" y="3819525"/>
            <a:ext cx="1428750" cy="160338"/>
          </a:xfrm>
          <a:prstGeom prst="snip1Rect">
            <a:avLst>
              <a:gd name="adj" fmla="val 0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i="1" dirty="0"/>
              <a:t>RIO-</a:t>
            </a:r>
            <a:r>
              <a:rPr lang="fr-CA" sz="1000" b="1" i="1" dirty="0" err="1"/>
              <a:t>North</a:t>
            </a:r>
            <a:r>
              <a:rPr lang="fr-CA" sz="1000" b="1" i="1" dirty="0"/>
              <a:t> </a:t>
            </a:r>
            <a:r>
              <a:rPr lang="fr-CA" sz="1000" b="1" i="1" dirty="0" err="1"/>
              <a:t>America</a:t>
            </a:r>
            <a:endParaRPr lang="fr-CA" sz="1000" b="1" i="1" dirty="0"/>
          </a:p>
        </p:txBody>
      </p:sp>
      <p:sp>
        <p:nvSpPr>
          <p:cNvPr id="20" name="Rogner un rectangle à un seul coin 19">
            <a:extLst>
              <a:ext uri="{FF2B5EF4-FFF2-40B4-BE49-F238E27FC236}">
                <a16:creationId xmlns:a16="http://schemas.microsoft.com/office/drawing/2014/main" id="{3E75525E-5521-4C77-9759-44D8AB5B78A4}"/>
              </a:ext>
            </a:extLst>
          </p:cNvPr>
          <p:cNvSpPr/>
          <p:nvPr/>
        </p:nvSpPr>
        <p:spPr>
          <a:xfrm flipH="1">
            <a:off x="319088" y="2733675"/>
            <a:ext cx="1428750" cy="161925"/>
          </a:xfrm>
          <a:prstGeom prst="snip1Rect">
            <a:avLst>
              <a:gd name="adj" fmla="val 0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i="1" dirty="0"/>
              <a:t>RIO-</a:t>
            </a:r>
            <a:r>
              <a:rPr lang="fr-CA" sz="1000" b="1" i="1" dirty="0" err="1"/>
              <a:t>Lipids</a:t>
            </a:r>
            <a:endParaRPr lang="fr-CA" sz="1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6726</TotalTime>
  <Words>311</Words>
  <Application>Microsoft Office PowerPoint</Application>
  <PresentationFormat>Affichage à l'écran (4:3)</PresentationFormat>
  <Paragraphs>66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RESULTS OF THE RIMONABANT IN OBESITY (RIO) PROGRAM AT 1 YEAR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CMR v1.4</dc:title>
  <dc:creator>Alain Cyr</dc:creator>
  <dc:description>RESULTS OF THE RIMONABANT IN OBESITY (RIO)_x000d_PROGRAM AT 1 YEAR</dc:description>
  <cp:lastModifiedBy>Isabelle Martineau</cp:lastModifiedBy>
  <cp:revision>427</cp:revision>
  <dcterms:created xsi:type="dcterms:W3CDTF">2007-08-27T23:55:38Z</dcterms:created>
  <dcterms:modified xsi:type="dcterms:W3CDTF">2022-12-01T12:34:17Z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Managing CMR v1.4</vt:lpwstr>
  </property>
  <property fmtid="{D5CDD505-2E9C-101B-9397-08002B2CF9AE}" pid="3" name="SlideDescription">
    <vt:lpwstr>RESULTS OF THE RIMONABANT IN OBESITY (RIO)_x000d_PROGRAM AT 1 YEAR</vt:lpwstr>
  </property>
</Properties>
</file>