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38F2478E-2F33-485F-872F-31DC691166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BBC4BE21-84F6-44F7-BD51-87851F94A5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065969BA-ECF4-458B-AFB4-4554DA5EA38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B8B0F32B-0168-4E0B-94C1-7D6BBC169B5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6AC5E8-7708-4CA6-9B2A-190386BC7D8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BF7D0FB9-5A9E-4458-B18F-4BD66E0E0C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7CB5D46A-E76A-468D-AD00-E51B52002D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4031BD2F-8AF4-4F18-8071-11A6FBAEBD2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15CCBD61-E446-4A53-87CC-98BBD578B2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6934B3A2-9AFE-441D-9B78-95501C40ED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2BBC8A73-2329-4FA7-A8D8-826F7CD888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2176C1-CED7-4943-B72E-168635D3D808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FAF38DD0-133C-48D3-9652-269E570DA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D03DFE30-B5A8-41ED-9289-436892197DD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8555ED-BC21-4E22-BA11-64EFBAA99B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69F54D-1E83-4274-B27A-217FFA6A07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D5B1918-B8FE-462D-AF0A-003799304C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6098B635-6303-4D49-9F0E-1B21BA23E1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63672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181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5009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082921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13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763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8911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553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864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6211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3162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8746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1241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671D8D2C-C03F-4EF0-B1C4-49C53F5C3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07E317C4-18BB-4C1D-89E7-F54793CCA2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484B3F99-AFB9-4A84-9A8C-86F70A3EE75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E2EDF6BB-8BB0-4247-A35C-CAD9D2F9D8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ABF8879-410F-42ED-AF5C-3D0CBDA90C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3E50DA02-A2FF-47DB-ADFD-8B0B19FD33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F89494DA-2006-4F92-955F-795A4BD3F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13FBAE9E-8081-4A85-95CD-A63159760B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29221F92-440A-449B-9448-CCEE1E7BD1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Graphique 11">
            <a:extLst>
              <a:ext uri="{FF2B5EF4-FFF2-40B4-BE49-F238E27FC236}">
                <a16:creationId xmlns:a16="http://schemas.microsoft.com/office/drawing/2014/main" id="{CC0DE54F-1FFD-4209-B273-F532821FAEE6}"/>
              </a:ext>
            </a:extLst>
          </p:cNvPr>
          <p:cNvGraphicFramePr>
            <a:graphicFrameLocks/>
          </p:cNvGraphicFramePr>
          <p:nvPr/>
        </p:nvGraphicFramePr>
        <p:xfrm>
          <a:off x="571500" y="407988"/>
          <a:ext cx="9999663" cy="688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Graphique" r:id="rId3" imgW="8839149" imgH="6343766" progId="Excel.Chart.8">
                  <p:embed/>
                </p:oleObj>
              </mc:Choice>
              <mc:Fallback>
                <p:oleObj name="Graphique" r:id="rId3" imgW="8839149" imgH="6343766" progId="Excel.Chart.8">
                  <p:embed/>
                  <p:pic>
                    <p:nvPicPr>
                      <p:cNvPr id="0" name="Graphiqu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07988"/>
                        <a:ext cx="9999663" cy="688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re 1">
            <a:extLst>
              <a:ext uri="{FF2B5EF4-FFF2-40B4-BE49-F238E27FC236}">
                <a16:creationId xmlns:a16="http://schemas.microsoft.com/office/drawing/2014/main" id="{C9CBC35E-ED96-402C-BB0A-D509BDA9B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8" y="-30163"/>
            <a:ext cx="8472487" cy="922338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RISK OF CORONARY HEART DISEASE (CHD) IN U.S. ADULTS ACCORDING TO SUBGROUPS OF METABOLIC SYNDROME (MS) COMPONENTS</a:t>
            </a:r>
            <a:endParaRPr lang="fr-CA" altLang="fr-FR" sz="1800">
              <a:solidFill>
                <a:schemeClr val="tx1"/>
              </a:solidFill>
            </a:endParaRPr>
          </a:p>
        </p:txBody>
      </p:sp>
      <p:sp>
        <p:nvSpPr>
          <p:cNvPr id="1028" name="ZoneTexte 5">
            <a:extLst>
              <a:ext uri="{FF2B5EF4-FFF2-40B4-BE49-F238E27FC236}">
                <a16:creationId xmlns:a16="http://schemas.microsoft.com/office/drawing/2014/main" id="{42ACC734-0E75-48DC-9A39-C4EE7093D64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465137" y="3400425"/>
            <a:ext cx="19113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200" b="1"/>
              <a:t>Hazard Ratio</a:t>
            </a:r>
          </a:p>
        </p:txBody>
      </p:sp>
      <p:sp>
        <p:nvSpPr>
          <p:cNvPr id="7" name="Rogner un rectangle à un seul coin 6">
            <a:extLst>
              <a:ext uri="{FF2B5EF4-FFF2-40B4-BE49-F238E27FC236}">
                <a16:creationId xmlns:a16="http://schemas.microsoft.com/office/drawing/2014/main" id="{07E0F38F-D9C4-4ECE-B2C6-8D649EC5EF38}"/>
              </a:ext>
            </a:extLst>
          </p:cNvPr>
          <p:cNvSpPr/>
          <p:nvPr/>
        </p:nvSpPr>
        <p:spPr bwMode="auto">
          <a:xfrm flipH="1">
            <a:off x="1443318" y="5414695"/>
            <a:ext cx="1532964" cy="64545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No MS</a:t>
            </a:r>
          </a:p>
          <a:p>
            <a:pPr algn="ctr">
              <a:lnSpc>
                <a:spcPts val="1500"/>
              </a:lnSpc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Risk</a:t>
            </a:r>
            <a:r>
              <a:rPr lang="fr-CA" sz="1500" b="1" dirty="0">
                <a:solidFill>
                  <a:schemeClr val="tx1"/>
                </a:solidFill>
              </a:rPr>
              <a:t> </a:t>
            </a:r>
            <a:r>
              <a:rPr lang="fr-CA" sz="1500" b="1" dirty="0" err="1">
                <a:solidFill>
                  <a:schemeClr val="tx1"/>
                </a:solidFill>
              </a:rPr>
              <a:t>Factors</a:t>
            </a:r>
            <a:endParaRPr lang="fr-CA" sz="1500" b="1" dirty="0">
              <a:solidFill>
                <a:schemeClr val="tx1"/>
              </a:solidFill>
            </a:endParaRPr>
          </a:p>
        </p:txBody>
      </p: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50B2A06E-2E06-4690-A0B4-9C6CB3595A99}"/>
              </a:ext>
            </a:extLst>
          </p:cNvPr>
          <p:cNvSpPr/>
          <p:nvPr/>
        </p:nvSpPr>
        <p:spPr bwMode="auto">
          <a:xfrm flipH="1">
            <a:off x="3245226" y="5414695"/>
            <a:ext cx="1532964" cy="645459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1-2 MS</a:t>
            </a:r>
          </a:p>
          <a:p>
            <a:pPr algn="ctr">
              <a:lnSpc>
                <a:spcPts val="1500"/>
              </a:lnSpc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Risk</a:t>
            </a:r>
            <a:r>
              <a:rPr lang="fr-CA" sz="1500" b="1" dirty="0">
                <a:solidFill>
                  <a:schemeClr val="tx1"/>
                </a:solidFill>
              </a:rPr>
              <a:t> </a:t>
            </a:r>
            <a:r>
              <a:rPr lang="fr-CA" sz="1500" b="1" dirty="0" err="1">
                <a:solidFill>
                  <a:schemeClr val="tx1"/>
                </a:solidFill>
              </a:rPr>
              <a:t>Factors</a:t>
            </a:r>
            <a:endParaRPr lang="fr-CA" sz="1500" b="1" dirty="0">
              <a:solidFill>
                <a:schemeClr val="tx1"/>
              </a:solidFill>
            </a:endParaRP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A4FE5867-FF25-46A8-86E3-8AE279BBE30F}"/>
              </a:ext>
            </a:extLst>
          </p:cNvPr>
          <p:cNvSpPr/>
          <p:nvPr/>
        </p:nvSpPr>
        <p:spPr bwMode="auto">
          <a:xfrm flipH="1">
            <a:off x="5029202" y="5755355"/>
            <a:ext cx="1506071" cy="295834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rgbClr val="FF0000"/>
                </a:solidFill>
              </a:rPr>
              <a:t>No </a:t>
            </a:r>
            <a:r>
              <a:rPr lang="fr-CA" sz="1500" b="1" dirty="0" err="1">
                <a:solidFill>
                  <a:srgbClr val="FF0000"/>
                </a:solidFill>
              </a:rPr>
              <a:t>Diabetes</a:t>
            </a:r>
            <a:endParaRPr lang="fr-CA" sz="1500" b="1" dirty="0">
              <a:solidFill>
                <a:srgbClr val="FF0000"/>
              </a:solidFill>
            </a:endParaRPr>
          </a:p>
        </p:txBody>
      </p:sp>
      <p:sp>
        <p:nvSpPr>
          <p:cNvPr id="10" name="Rogner un rectangle à un seul coin 9">
            <a:extLst>
              <a:ext uri="{FF2B5EF4-FFF2-40B4-BE49-F238E27FC236}">
                <a16:creationId xmlns:a16="http://schemas.microsoft.com/office/drawing/2014/main" id="{5ADF672B-ECF1-46C0-ADAB-C71A226D091A}"/>
              </a:ext>
            </a:extLst>
          </p:cNvPr>
          <p:cNvSpPr/>
          <p:nvPr/>
        </p:nvSpPr>
        <p:spPr bwMode="auto">
          <a:xfrm flipH="1">
            <a:off x="6777320" y="5755355"/>
            <a:ext cx="1506071" cy="295834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rgbClr val="FF0000"/>
                </a:solidFill>
              </a:rPr>
              <a:t> </a:t>
            </a:r>
            <a:r>
              <a:rPr lang="fr-CA" sz="1500" b="1" dirty="0" err="1">
                <a:solidFill>
                  <a:srgbClr val="FF0000"/>
                </a:solidFill>
              </a:rPr>
              <a:t>Diabetes</a:t>
            </a:r>
            <a:endParaRPr lang="fr-CA" sz="1500" b="1" dirty="0">
              <a:solidFill>
                <a:srgbClr val="FF0000"/>
              </a:solidFill>
            </a:endParaRPr>
          </a:p>
        </p:txBody>
      </p:sp>
      <p:sp>
        <p:nvSpPr>
          <p:cNvPr id="11" name="Rogner un rectangle à un seul coin 10">
            <a:extLst>
              <a:ext uri="{FF2B5EF4-FFF2-40B4-BE49-F238E27FC236}">
                <a16:creationId xmlns:a16="http://schemas.microsoft.com/office/drawing/2014/main" id="{0B2ABD70-C1A4-49B1-B557-049A360CCE19}"/>
              </a:ext>
            </a:extLst>
          </p:cNvPr>
          <p:cNvSpPr/>
          <p:nvPr/>
        </p:nvSpPr>
        <p:spPr bwMode="auto">
          <a:xfrm flipH="1">
            <a:off x="5029202" y="5405730"/>
            <a:ext cx="3254189" cy="295834"/>
          </a:xfrm>
          <a:prstGeom prst="snip1Rect">
            <a:avLst>
              <a:gd name="adj" fmla="val 3688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 err="1">
                <a:solidFill>
                  <a:schemeClr val="tx1"/>
                </a:solidFill>
              </a:rPr>
              <a:t>Metabolic</a:t>
            </a:r>
            <a:r>
              <a:rPr lang="fr-CA" sz="1500" b="1" dirty="0">
                <a:solidFill>
                  <a:schemeClr val="tx1"/>
                </a:solidFill>
              </a:rPr>
              <a:t> Syndrome (all)</a:t>
            </a:r>
          </a:p>
        </p:txBody>
      </p:sp>
      <p:sp>
        <p:nvSpPr>
          <p:cNvPr id="1044" name="Rectangle 37">
            <a:extLst>
              <a:ext uri="{FF2B5EF4-FFF2-40B4-BE49-F238E27FC236}">
                <a16:creationId xmlns:a16="http://schemas.microsoft.com/office/drawing/2014/main" id="{71BA0AE8-91A6-4715-9BAA-8CD9A3997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8450" y="6373813"/>
            <a:ext cx="3527425" cy="319087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  <a:contourClr>
              <a:srgbClr val="D8ECEA"/>
            </a:contourClr>
          </a:sp3d>
        </p:spPr>
        <p:txBody>
          <a:bodyPr wrap="none" lIns="72000" rIns="72000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000"/>
              <a:t>Adapted from Malik S et al. Circulation 2004; 110: 1245-50</a:t>
            </a:r>
            <a:endParaRPr lang="fr-CA" altLang="fr-FR" sz="1000"/>
          </a:p>
        </p:txBody>
      </p:sp>
      <p:sp>
        <p:nvSpPr>
          <p:cNvPr id="12" name="Rogner un rectangle à un seul coin 11">
            <a:extLst>
              <a:ext uri="{FF2B5EF4-FFF2-40B4-BE49-F238E27FC236}">
                <a16:creationId xmlns:a16="http://schemas.microsoft.com/office/drawing/2014/main" id="{293F71F9-D2D7-411B-80E3-ECFE6F494204}"/>
              </a:ext>
            </a:extLst>
          </p:cNvPr>
          <p:cNvSpPr/>
          <p:nvPr/>
        </p:nvSpPr>
        <p:spPr bwMode="auto">
          <a:xfrm flipH="1">
            <a:off x="2079818" y="3863789"/>
            <a:ext cx="634465" cy="288752"/>
          </a:xfrm>
          <a:prstGeom prst="snip1Rect">
            <a:avLst>
              <a:gd name="adj" fmla="val 22316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1.0</a:t>
            </a:r>
          </a:p>
        </p:txBody>
      </p:sp>
      <p:sp>
        <p:nvSpPr>
          <p:cNvPr id="13" name="Rogner un rectangle à un seul coin 12">
            <a:extLst>
              <a:ext uri="{FF2B5EF4-FFF2-40B4-BE49-F238E27FC236}">
                <a16:creationId xmlns:a16="http://schemas.microsoft.com/office/drawing/2014/main" id="{E200B502-5AA7-4A92-AEFC-506D016E5CE6}"/>
              </a:ext>
            </a:extLst>
          </p:cNvPr>
          <p:cNvSpPr/>
          <p:nvPr/>
        </p:nvSpPr>
        <p:spPr bwMode="auto">
          <a:xfrm flipH="1">
            <a:off x="3810004" y="3263153"/>
            <a:ext cx="634465" cy="288752"/>
          </a:xfrm>
          <a:prstGeom prst="snip1Rect">
            <a:avLst>
              <a:gd name="adj" fmla="val 22316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2.10</a:t>
            </a:r>
          </a:p>
        </p:txBody>
      </p:sp>
      <p:sp>
        <p:nvSpPr>
          <p:cNvPr id="14" name="Rogner un rectangle à un seul coin 13">
            <a:extLst>
              <a:ext uri="{FF2B5EF4-FFF2-40B4-BE49-F238E27FC236}">
                <a16:creationId xmlns:a16="http://schemas.microsoft.com/office/drawing/2014/main" id="{95944CEB-D166-476B-A64B-A3382E2B1263}"/>
              </a:ext>
            </a:extLst>
          </p:cNvPr>
          <p:cNvSpPr/>
          <p:nvPr/>
        </p:nvSpPr>
        <p:spPr bwMode="auto">
          <a:xfrm flipH="1">
            <a:off x="5549158" y="2823882"/>
            <a:ext cx="634465" cy="288752"/>
          </a:xfrm>
          <a:prstGeom prst="snip1Rect">
            <a:avLst>
              <a:gd name="adj" fmla="val 22316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2.87</a:t>
            </a:r>
          </a:p>
        </p:txBody>
      </p:sp>
      <p:sp>
        <p:nvSpPr>
          <p:cNvPr id="15" name="Rogner un rectangle à un seul coin 14">
            <a:extLst>
              <a:ext uri="{FF2B5EF4-FFF2-40B4-BE49-F238E27FC236}">
                <a16:creationId xmlns:a16="http://schemas.microsoft.com/office/drawing/2014/main" id="{81344EF6-AC67-41EF-976E-83ADCA6580C3}"/>
              </a:ext>
            </a:extLst>
          </p:cNvPr>
          <p:cNvSpPr/>
          <p:nvPr/>
        </p:nvSpPr>
        <p:spPr bwMode="auto">
          <a:xfrm flipH="1">
            <a:off x="7297277" y="1640541"/>
            <a:ext cx="634465" cy="288752"/>
          </a:xfrm>
          <a:prstGeom prst="snip1Rect">
            <a:avLst>
              <a:gd name="adj" fmla="val 22316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500"/>
              </a:lnSpc>
              <a:defRPr/>
            </a:pPr>
            <a:r>
              <a:rPr lang="fr-CA" sz="1500" b="1" dirty="0">
                <a:solidFill>
                  <a:schemeClr val="tx1"/>
                </a:solidFill>
              </a:rPr>
              <a:t>5.02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6805</TotalTime>
  <Words>60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Conception personnalisée</vt:lpstr>
      <vt:lpstr>Graphique Microsoft Office Excel</vt:lpstr>
      <vt:lpstr>RISK OF CORONARY HEART DISEASE (CHD) IN U.S. ADULTS ACCORDING TO SUBGROUPS OF METABOLIC SYNDROME (MS) COMPONENTS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2022-12-01T12:27:42Z</dcterms:modified>
</cp:coreProperties>
</file>