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1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17" r:id="rId2"/>
  </p:sldIdLst>
  <p:sldSz cx="9144000" cy="6858000" type="screen4x3"/>
  <p:notesSz cx="7010400" cy="92964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F9E"/>
    <a:srgbClr val="0066CC"/>
    <a:srgbClr val="CCECFF"/>
    <a:srgbClr val="0000FF"/>
    <a:srgbClr val="0066FF"/>
    <a:srgbClr val="3399FF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41" autoAdjust="0"/>
    <p:restoredTop sz="94646" autoAdjust="0"/>
  </p:normalViewPr>
  <p:slideViewPr>
    <p:cSldViewPr snapToGrid="0">
      <p:cViewPr varScale="1">
        <p:scale>
          <a:sx n="111" d="100"/>
          <a:sy n="111" d="100"/>
        </p:scale>
        <p:origin x="18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490" y="-90"/>
      </p:cViewPr>
      <p:guideLst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840B2CF2-0598-4FDD-B1BE-617A71F1C68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5D4CF201-56F9-495F-A2CD-B8FC18B2B93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0" name="Rectangle 4">
            <a:extLst>
              <a:ext uri="{FF2B5EF4-FFF2-40B4-BE49-F238E27FC236}">
                <a16:creationId xmlns:a16="http://schemas.microsoft.com/office/drawing/2014/main" id="{64234B73-7335-43AE-9DDA-64C0930A1A3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1" name="Rectangle 5">
            <a:extLst>
              <a:ext uri="{FF2B5EF4-FFF2-40B4-BE49-F238E27FC236}">
                <a16:creationId xmlns:a16="http://schemas.microsoft.com/office/drawing/2014/main" id="{2FFEB43F-C86B-4501-8887-31152ECF0DB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78CBC30-D96B-4071-83DD-C3C799EE5516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340CAAB3-AF9F-4A53-A737-8063A7D6C6C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46727BE8-95C9-441F-97F2-A0B90AE27C5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EFFD68AE-830E-4C7F-B014-82D54363EA45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9" name="Rectangle 5">
            <a:extLst>
              <a:ext uri="{FF2B5EF4-FFF2-40B4-BE49-F238E27FC236}">
                <a16:creationId xmlns:a16="http://schemas.microsoft.com/office/drawing/2014/main" id="{0C190C78-373C-49B3-8870-06899DC0B4D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>
            <a:extLst>
              <a:ext uri="{FF2B5EF4-FFF2-40B4-BE49-F238E27FC236}">
                <a16:creationId xmlns:a16="http://schemas.microsoft.com/office/drawing/2014/main" id="{FE867172-CC57-45A8-BD18-CD5080B0945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51" name="Rectangle 7">
            <a:extLst>
              <a:ext uri="{FF2B5EF4-FFF2-40B4-BE49-F238E27FC236}">
                <a16:creationId xmlns:a16="http://schemas.microsoft.com/office/drawing/2014/main" id="{139CD252-B5B1-46DC-9E60-0BE09A6B96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A2ED95-2E25-42AE-A937-2DE5E93C0D9E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>
            <a:extLst>
              <a:ext uri="{FF2B5EF4-FFF2-40B4-BE49-F238E27FC236}">
                <a16:creationId xmlns:a16="http://schemas.microsoft.com/office/drawing/2014/main" id="{D15DFC50-B9E9-41CF-A336-F802CE43FA5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4">
            <a:extLst>
              <a:ext uri="{FF2B5EF4-FFF2-40B4-BE49-F238E27FC236}">
                <a16:creationId xmlns:a16="http://schemas.microsoft.com/office/drawing/2014/main" id="{756DA3D8-A8A3-421D-81BB-96968A80349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89376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603065-2594-49F8-B4D4-F44ECE3CAC6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273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1E0EDC-A3BC-4BA3-9296-7B09FD24195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63BB9BD-0827-4D78-9C8A-04E111CE455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pic>
        <p:nvPicPr>
          <p:cNvPr id="8" name="Picture 13">
            <a:extLst>
              <a:ext uri="{FF2B5EF4-FFF2-40B4-BE49-F238E27FC236}">
                <a16:creationId xmlns:a16="http://schemas.microsoft.com/office/drawing/2014/main" id="{58611683-0CDE-4AFF-9C1C-4F94E16B97D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63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657225" y="1179513"/>
            <a:ext cx="7772400" cy="1470025"/>
          </a:xfrm>
          <a:solidFill>
            <a:schemeClr val="accent1"/>
          </a:solidFill>
          <a:ln w="28575">
            <a:solidFill>
              <a:schemeClr val="bg1"/>
            </a:solidFill>
          </a:ln>
        </p:spPr>
        <p:txBody>
          <a:bodyPr/>
          <a:lstStyle>
            <a:lvl1pPr algn="ctr">
              <a:defRPr sz="4000" b="0"/>
            </a:lvl1pPr>
          </a:lstStyle>
          <a:p>
            <a:r>
              <a:rPr lang="fr-CA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1620793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70059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5425" y="188913"/>
            <a:ext cx="2130425" cy="58959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243637" cy="58959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34715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76250" y="1179513"/>
            <a:ext cx="8229600" cy="4905375"/>
          </a:xfrm>
        </p:spPr>
        <p:txBody>
          <a:bodyPr/>
          <a:lstStyle/>
          <a:p>
            <a:pPr lvl="0"/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30045430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67250" y="1179513"/>
            <a:ext cx="4038600" cy="23764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67250" y="3708400"/>
            <a:ext cx="4038600" cy="23764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23829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29676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13064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67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8002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4292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6740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2338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20519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60731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>
            <a:extLst>
              <a:ext uri="{FF2B5EF4-FFF2-40B4-BE49-F238E27FC236}">
                <a16:creationId xmlns:a16="http://schemas.microsoft.com/office/drawing/2014/main" id="{DDB217CC-9096-44C9-A586-21139EDD847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4">
            <a:extLst>
              <a:ext uri="{FF2B5EF4-FFF2-40B4-BE49-F238E27FC236}">
                <a16:creationId xmlns:a16="http://schemas.microsoft.com/office/drawing/2014/main" id="{0AFF0812-C11D-4AD7-B35B-4E776137A67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3D069BE1-99AB-4391-86D0-0508CA30436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BBDF41A5-2482-4AEA-96AA-F1241A3C585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30F64638-F6AA-4763-8C58-E5F12B2ECBC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DBD22B63-9187-412A-B0AA-C85B2CEB691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4104" name="Rectangle 11">
            <a:extLst>
              <a:ext uri="{FF2B5EF4-FFF2-40B4-BE49-F238E27FC236}">
                <a16:creationId xmlns:a16="http://schemas.microsoft.com/office/drawing/2014/main" id="{0EE55DE1-21C5-4B6E-A96C-AA97AD4A53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4105" name="Picture 18">
            <a:extLst>
              <a:ext uri="{FF2B5EF4-FFF2-40B4-BE49-F238E27FC236}">
                <a16:creationId xmlns:a16="http://schemas.microsoft.com/office/drawing/2014/main" id="{FC6AB09B-A9AE-4C1E-AA12-B96B108773B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Rectangle 20">
            <a:extLst>
              <a:ext uri="{FF2B5EF4-FFF2-40B4-BE49-F238E27FC236}">
                <a16:creationId xmlns:a16="http://schemas.microsoft.com/office/drawing/2014/main" id="{75EA6690-8934-415F-8F60-428EDA1D16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2" r:id="rId2"/>
    <p:sldLayoutId id="2147484151" r:id="rId3"/>
    <p:sldLayoutId id="2147484150" r:id="rId4"/>
    <p:sldLayoutId id="2147484149" r:id="rId5"/>
    <p:sldLayoutId id="2147484148" r:id="rId6"/>
    <p:sldLayoutId id="2147484147" r:id="rId7"/>
    <p:sldLayoutId id="2147484146" r:id="rId8"/>
    <p:sldLayoutId id="2147484145" r:id="rId9"/>
    <p:sldLayoutId id="2147484144" r:id="rId10"/>
    <p:sldLayoutId id="2147484143" r:id="rId11"/>
    <p:sldLayoutId id="2147484142" r:id="rId12"/>
    <p:sldLayoutId id="214748414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re 1">
            <a:extLst>
              <a:ext uri="{FF2B5EF4-FFF2-40B4-BE49-F238E27FC236}">
                <a16:creationId xmlns:a16="http://schemas.microsoft.com/office/drawing/2014/main" id="{C9C19DE8-BF5D-4268-AC97-3EB36767C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938" y="90488"/>
            <a:ext cx="8596312" cy="646112"/>
          </a:xfrm>
        </p:spPr>
        <p:txBody>
          <a:bodyPr/>
          <a:lstStyle/>
          <a:p>
            <a:r>
              <a:rPr lang="en-US" altLang="fr-FR" sz="1800">
                <a:solidFill>
                  <a:schemeClr val="tx1"/>
                </a:solidFill>
              </a:rPr>
              <a:t>BODY MASS INDEX AND RELATIVE RISK OF TYPE 2 DIABETES IN WOMEN FOLLOWED FOR 14 YEARS IN THE NURSES' HEALTH STUDY</a:t>
            </a:r>
            <a:endParaRPr lang="fr-FR" altLang="fr-FR" sz="1800">
              <a:solidFill>
                <a:schemeClr val="tx1"/>
              </a:solidFill>
            </a:endParaRPr>
          </a:p>
        </p:txBody>
      </p:sp>
      <p:sp>
        <p:nvSpPr>
          <p:cNvPr id="2052" name="Rectangle 37">
            <a:extLst>
              <a:ext uri="{FF2B5EF4-FFF2-40B4-BE49-F238E27FC236}">
                <a16:creationId xmlns:a16="http://schemas.microsoft.com/office/drawing/2014/main" id="{84003EB2-8F29-4809-A5B4-547A23C26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3650" y="6373813"/>
            <a:ext cx="3832225" cy="319087"/>
          </a:xfrm>
          <a:prstGeom prst="rect">
            <a:avLst/>
          </a:prstGeom>
          <a:solidFill>
            <a:srgbClr val="D8ECEA">
              <a:alpha val="89018"/>
            </a:srgbClr>
          </a:solidFill>
          <a:ln w="9525">
            <a:miter lim="800000"/>
            <a:headEnd/>
            <a:tailEnd/>
          </a:ln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  <a:contourClr>
              <a:srgbClr val="D8ECEA"/>
            </a:contourClr>
          </a:sp3d>
        </p:spPr>
        <p:txBody>
          <a:bodyPr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000"/>
              <a:t>Adapted from Colditz GA et al. Ann Intern Med 1995; 122: 481-6</a:t>
            </a:r>
          </a:p>
        </p:txBody>
      </p:sp>
      <p:sp>
        <p:nvSpPr>
          <p:cNvPr id="2053" name="ZoneTexte 4">
            <a:extLst>
              <a:ext uri="{FF2B5EF4-FFF2-40B4-BE49-F238E27FC236}">
                <a16:creationId xmlns:a16="http://schemas.microsoft.com/office/drawing/2014/main" id="{C6B7B2F3-D19B-4AC2-8A09-C27C8A3D5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563" y="5567363"/>
            <a:ext cx="3213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2000" b="1"/>
              <a:t>Body Mass Index (kg/m</a:t>
            </a:r>
            <a:r>
              <a:rPr lang="fr-CA" altLang="fr-FR" sz="2000" b="1" baseline="30000"/>
              <a:t>2</a:t>
            </a:r>
            <a:r>
              <a:rPr lang="fr-CA" altLang="fr-FR" sz="2000" b="1"/>
              <a:t>)</a:t>
            </a:r>
          </a:p>
        </p:txBody>
      </p:sp>
      <p:sp>
        <p:nvSpPr>
          <p:cNvPr id="2054" name="ZoneTexte 5">
            <a:extLst>
              <a:ext uri="{FF2B5EF4-FFF2-40B4-BE49-F238E27FC236}">
                <a16:creationId xmlns:a16="http://schemas.microsoft.com/office/drawing/2014/main" id="{6696AEDF-FBC1-4A09-B473-69A880458BD6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035050" y="2982913"/>
            <a:ext cx="37068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b="1"/>
              <a:t>Relative Risk of Type 2 Diabetes</a:t>
            </a:r>
          </a:p>
        </p:txBody>
      </p:sp>
      <p:graphicFrame>
        <p:nvGraphicFramePr>
          <p:cNvPr id="2050" name="Graphique 6">
            <a:extLst>
              <a:ext uri="{FF2B5EF4-FFF2-40B4-BE49-F238E27FC236}">
                <a16:creationId xmlns:a16="http://schemas.microsoft.com/office/drawing/2014/main" id="{6B2CD243-4D88-4ACA-9F33-4FEB99194640}"/>
              </a:ext>
            </a:extLst>
          </p:cNvPr>
          <p:cNvGraphicFramePr>
            <a:graphicFrameLocks/>
          </p:cNvGraphicFramePr>
          <p:nvPr/>
        </p:nvGraphicFramePr>
        <p:xfrm>
          <a:off x="803275" y="1136650"/>
          <a:ext cx="6977063" cy="458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Graphique" r:id="rId3" imgW="6800985" imgH="4200525" progId="Excel.Chart.8">
                  <p:embed/>
                </p:oleObj>
              </mc:Choice>
              <mc:Fallback>
                <p:oleObj name="Graphique" r:id="rId3" imgW="6800985" imgH="4200525" progId="Excel.Chart.8">
                  <p:embed/>
                  <p:pic>
                    <p:nvPicPr>
                      <p:cNvPr id="0" name="Graphique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275" y="1136650"/>
                        <a:ext cx="6977063" cy="458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ZoneTexte 7">
            <a:extLst>
              <a:ext uri="{FF2B5EF4-FFF2-40B4-BE49-F238E27FC236}">
                <a16:creationId xmlns:a16="http://schemas.microsoft.com/office/drawing/2014/main" id="{549F2388-3CA2-45A9-81C1-1E80B0C04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7700" y="4375150"/>
            <a:ext cx="3984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1.0</a:t>
            </a:r>
          </a:p>
        </p:txBody>
      </p:sp>
      <p:sp>
        <p:nvSpPr>
          <p:cNvPr id="2056" name="ZoneTexte 8">
            <a:extLst>
              <a:ext uri="{FF2B5EF4-FFF2-40B4-BE49-F238E27FC236}">
                <a16:creationId xmlns:a16="http://schemas.microsoft.com/office/drawing/2014/main" id="{7F0922D7-0B40-418E-A50E-2C3175408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1900" y="4321175"/>
            <a:ext cx="396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2.9</a:t>
            </a:r>
          </a:p>
        </p:txBody>
      </p:sp>
      <p:sp>
        <p:nvSpPr>
          <p:cNvPr id="2057" name="ZoneTexte 9">
            <a:extLst>
              <a:ext uri="{FF2B5EF4-FFF2-40B4-BE49-F238E27FC236}">
                <a16:creationId xmlns:a16="http://schemas.microsoft.com/office/drawing/2014/main" id="{0B73E89F-DCC6-4105-A135-40A867C57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3700" y="4178300"/>
            <a:ext cx="3984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8.1</a:t>
            </a:r>
          </a:p>
        </p:txBody>
      </p:sp>
      <p:sp>
        <p:nvSpPr>
          <p:cNvPr id="2058" name="ZoneTexte 10">
            <a:extLst>
              <a:ext uri="{FF2B5EF4-FFF2-40B4-BE49-F238E27FC236}">
                <a16:creationId xmlns:a16="http://schemas.microsoft.com/office/drawing/2014/main" id="{9486EA60-761A-4718-A26E-64D7A8B8D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4875" y="3971925"/>
            <a:ext cx="482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15.8</a:t>
            </a:r>
          </a:p>
        </p:txBody>
      </p:sp>
      <p:sp>
        <p:nvSpPr>
          <p:cNvPr id="2059" name="ZoneTexte 11">
            <a:extLst>
              <a:ext uri="{FF2B5EF4-FFF2-40B4-BE49-F238E27FC236}">
                <a16:creationId xmlns:a16="http://schemas.microsoft.com/office/drawing/2014/main" id="{7D7B7CCD-02F8-4993-8BEF-B35FE6955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7013" y="3667125"/>
            <a:ext cx="482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27.6</a:t>
            </a:r>
          </a:p>
        </p:txBody>
      </p:sp>
      <p:sp>
        <p:nvSpPr>
          <p:cNvPr id="2060" name="ZoneTexte 12">
            <a:extLst>
              <a:ext uri="{FF2B5EF4-FFF2-40B4-BE49-F238E27FC236}">
                <a16:creationId xmlns:a16="http://schemas.microsoft.com/office/drawing/2014/main" id="{A057D94E-2F3D-4D30-8138-EA3DFA6BC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7788" y="2959100"/>
            <a:ext cx="482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54.0</a:t>
            </a:r>
          </a:p>
        </p:txBody>
      </p:sp>
      <p:sp>
        <p:nvSpPr>
          <p:cNvPr id="2061" name="ZoneTexte 13">
            <a:extLst>
              <a:ext uri="{FF2B5EF4-FFF2-40B4-BE49-F238E27FC236}">
                <a16:creationId xmlns:a16="http://schemas.microsoft.com/office/drawing/2014/main" id="{D51D6EAC-3A21-426F-8CE1-EBBEF4F92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4700" y="3316288"/>
            <a:ext cx="482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40.3</a:t>
            </a:r>
          </a:p>
        </p:txBody>
      </p:sp>
      <p:sp>
        <p:nvSpPr>
          <p:cNvPr id="2062" name="ZoneTexte 14">
            <a:extLst>
              <a:ext uri="{FF2B5EF4-FFF2-40B4-BE49-F238E27FC236}">
                <a16:creationId xmlns:a16="http://schemas.microsoft.com/office/drawing/2014/main" id="{6988278D-D149-4FE9-A18B-5B3B856B9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3413" y="1917700"/>
            <a:ext cx="4826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93.2</a:t>
            </a:r>
          </a:p>
        </p:txBody>
      </p:sp>
      <p:sp>
        <p:nvSpPr>
          <p:cNvPr id="2063" name="ZoneTexte 15">
            <a:extLst>
              <a:ext uri="{FF2B5EF4-FFF2-40B4-BE49-F238E27FC236}">
                <a16:creationId xmlns:a16="http://schemas.microsoft.com/office/drawing/2014/main" id="{CF568867-69C1-4D29-B0CB-B5F7BBDFF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4988" y="4284663"/>
            <a:ext cx="39846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4.3</a:t>
            </a:r>
          </a:p>
        </p:txBody>
      </p:sp>
      <p:sp>
        <p:nvSpPr>
          <p:cNvPr id="2064" name="ZoneTexte 16">
            <a:extLst>
              <a:ext uri="{FF2B5EF4-FFF2-40B4-BE49-F238E27FC236}">
                <a16:creationId xmlns:a16="http://schemas.microsoft.com/office/drawing/2014/main" id="{93C002C5-F6A7-4341-BC41-C067E6C03A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0138" y="4267200"/>
            <a:ext cx="396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5.0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Conception personnalisé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6805</TotalTime>
  <Words>61</Words>
  <Application>Microsoft Office PowerPoint</Application>
  <PresentationFormat>Affichage à l'écran (4:3)</PresentationFormat>
  <Paragraphs>14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</vt:lpstr>
      <vt:lpstr>Conception personnalisée</vt:lpstr>
      <vt:lpstr>Graphique Microsoft Office Excel</vt:lpstr>
      <vt:lpstr>BODY MASS INDEX AND RELATIVE RISK OF TYPE 2 DIABETES IN WOMEN FOLLOWED FOR 14 YEARS IN THE NURSES' HEALTH STUDY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417</cp:revision>
  <dcterms:created xsi:type="dcterms:W3CDTF">2007-08-27T23:55:38Z</dcterms:created>
  <dcterms:modified xsi:type="dcterms:W3CDTF">2022-12-01T13:17:48Z</dcterms:modified>
</cp:coreProperties>
</file>