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35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271FE61B-C020-4574-AA1E-FDA1E5EF5E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324B2E14-9A7F-4008-85A0-20D2BEDA7B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0390E972-ADB8-4DA3-BCF1-651E058310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77F553AC-D44E-40BE-938B-18C74773DF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834428B-D169-4C50-90DD-3FC70371B0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DF61DAD-3CFE-44C9-B0E6-B79AFD6C56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E0EEB3BF-C365-48FD-9B0C-16EF98585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F38FCA57-E121-4967-996F-E672349D59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1FD4701-46E4-4C30-BF4D-53678EB3C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4">
            <a:extLst>
              <a:ext uri="{FF2B5EF4-FFF2-40B4-BE49-F238E27FC236}">
                <a16:creationId xmlns:a16="http://schemas.microsoft.com/office/drawing/2014/main" id="{F0CB5708-4ACC-462F-8094-EE2EDC79B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842963"/>
            <a:ext cx="1998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a) 1.200 kcal menu</a:t>
            </a:r>
          </a:p>
        </p:txBody>
      </p:sp>
      <p:sp>
        <p:nvSpPr>
          <p:cNvPr id="2051" name="ZoneTexte 5">
            <a:extLst>
              <a:ext uri="{FF2B5EF4-FFF2-40B4-BE49-F238E27FC236}">
                <a16:creationId xmlns:a16="http://schemas.microsoft.com/office/drawing/2014/main" id="{0429257C-33AE-4510-80C1-09FCBD8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2859088"/>
            <a:ext cx="2009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b) 1.600 kcal menu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FE3C8351-4A23-4388-A703-4F57898A6C6D}"/>
              </a:ext>
            </a:extLst>
          </p:cNvPr>
          <p:cNvGrpSpPr>
            <a:grpSpLocks/>
          </p:cNvGrpSpPr>
          <p:nvPr/>
        </p:nvGrpSpPr>
        <p:grpSpPr bwMode="auto">
          <a:xfrm>
            <a:off x="342900" y="1147763"/>
            <a:ext cx="1960563" cy="255587"/>
            <a:chOff x="2188" y="863"/>
            <a:chExt cx="1512" cy="389"/>
          </a:xfrm>
        </p:grpSpPr>
        <p:sp>
          <p:nvSpPr>
            <p:cNvPr id="2083" name="Rectangle 34">
              <a:extLst>
                <a:ext uri="{FF2B5EF4-FFF2-40B4-BE49-F238E27FC236}">
                  <a16:creationId xmlns:a16="http://schemas.microsoft.com/office/drawing/2014/main" id="{2A41B3D6-22B8-4AE1-B62F-557E63A6D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Breakfast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84" name="Rectangle 35">
              <a:extLst>
                <a:ext uri="{FF2B5EF4-FFF2-40B4-BE49-F238E27FC236}">
                  <a16:creationId xmlns:a16="http://schemas.microsoft.com/office/drawing/2014/main" id="{512AB430-14D2-4311-8333-EBBA6122D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CC1F80DD-5C5F-4F68-AFDA-1E9D4D7E1080}"/>
              </a:ext>
            </a:extLst>
          </p:cNvPr>
          <p:cNvGrpSpPr>
            <a:grpSpLocks/>
          </p:cNvGrpSpPr>
          <p:nvPr/>
        </p:nvGrpSpPr>
        <p:grpSpPr bwMode="auto">
          <a:xfrm>
            <a:off x="342900" y="3187700"/>
            <a:ext cx="1960563" cy="255588"/>
            <a:chOff x="2188" y="863"/>
            <a:chExt cx="1512" cy="389"/>
          </a:xfrm>
        </p:grpSpPr>
        <p:sp>
          <p:nvSpPr>
            <p:cNvPr id="2081" name="Rectangle 34">
              <a:extLst>
                <a:ext uri="{FF2B5EF4-FFF2-40B4-BE49-F238E27FC236}">
                  <a16:creationId xmlns:a16="http://schemas.microsoft.com/office/drawing/2014/main" id="{E461CB07-B4EF-4A02-9713-03D07D22D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Breakfast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82" name="Rectangle 35">
              <a:extLst>
                <a:ext uri="{FF2B5EF4-FFF2-40B4-BE49-F238E27FC236}">
                  <a16:creationId xmlns:a16="http://schemas.microsoft.com/office/drawing/2014/main" id="{396A89DC-B1EC-46DB-B19C-126E6E793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9E4C314F-7154-4359-B0CC-189C228DE8FF}"/>
              </a:ext>
            </a:extLst>
          </p:cNvPr>
          <p:cNvGrpSpPr>
            <a:grpSpLocks/>
          </p:cNvGrpSpPr>
          <p:nvPr/>
        </p:nvGrpSpPr>
        <p:grpSpPr bwMode="auto">
          <a:xfrm>
            <a:off x="3319463" y="1147763"/>
            <a:ext cx="1960562" cy="255587"/>
            <a:chOff x="2188" y="863"/>
            <a:chExt cx="1512" cy="389"/>
          </a:xfrm>
        </p:grpSpPr>
        <p:sp>
          <p:nvSpPr>
            <p:cNvPr id="2079" name="Rectangle 34">
              <a:extLst>
                <a:ext uri="{FF2B5EF4-FFF2-40B4-BE49-F238E27FC236}">
                  <a16:creationId xmlns:a16="http://schemas.microsoft.com/office/drawing/2014/main" id="{69AB4044-DA23-4149-8811-D3ED8622C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Lunch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80" name="Rectangle 35">
              <a:extLst>
                <a:ext uri="{FF2B5EF4-FFF2-40B4-BE49-F238E27FC236}">
                  <a16:creationId xmlns:a16="http://schemas.microsoft.com/office/drawing/2014/main" id="{A0BC1287-068F-4D89-B981-0BA5331FF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EEDFA0E1-6763-408F-9613-EE1AC4AFB285}"/>
              </a:ext>
            </a:extLst>
          </p:cNvPr>
          <p:cNvGrpSpPr>
            <a:grpSpLocks/>
          </p:cNvGrpSpPr>
          <p:nvPr/>
        </p:nvGrpSpPr>
        <p:grpSpPr bwMode="auto">
          <a:xfrm>
            <a:off x="3309938" y="3187700"/>
            <a:ext cx="1960562" cy="255588"/>
            <a:chOff x="2188" y="863"/>
            <a:chExt cx="1512" cy="389"/>
          </a:xfrm>
        </p:grpSpPr>
        <p:sp>
          <p:nvSpPr>
            <p:cNvPr id="2077" name="Rectangle 34">
              <a:extLst>
                <a:ext uri="{FF2B5EF4-FFF2-40B4-BE49-F238E27FC236}">
                  <a16:creationId xmlns:a16="http://schemas.microsoft.com/office/drawing/2014/main" id="{25861A65-3560-4603-AAA1-BB3CDBE7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Lunch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78" name="Rectangle 35">
              <a:extLst>
                <a:ext uri="{FF2B5EF4-FFF2-40B4-BE49-F238E27FC236}">
                  <a16:creationId xmlns:a16="http://schemas.microsoft.com/office/drawing/2014/main" id="{B2674925-5B17-4DD4-A6B3-058A0F71B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BAC58831-D701-4703-93E4-C8B28CC21DE9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1147763"/>
            <a:ext cx="1960562" cy="255587"/>
            <a:chOff x="2188" y="863"/>
            <a:chExt cx="1512" cy="389"/>
          </a:xfrm>
        </p:grpSpPr>
        <p:sp>
          <p:nvSpPr>
            <p:cNvPr id="2075" name="Rectangle 34">
              <a:extLst>
                <a:ext uri="{FF2B5EF4-FFF2-40B4-BE49-F238E27FC236}">
                  <a16:creationId xmlns:a16="http://schemas.microsoft.com/office/drawing/2014/main" id="{A6DC801F-CC77-4BF5-A360-322789318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Dinner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76" name="Rectangle 35">
              <a:extLst>
                <a:ext uri="{FF2B5EF4-FFF2-40B4-BE49-F238E27FC236}">
                  <a16:creationId xmlns:a16="http://schemas.microsoft.com/office/drawing/2014/main" id="{43B9966D-357E-4B1E-AFF5-3400BB9B4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F4988FB9-2012-4D0F-A38F-83FBA5D28DE2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3187700"/>
            <a:ext cx="1960562" cy="255588"/>
            <a:chOff x="2188" y="863"/>
            <a:chExt cx="1512" cy="389"/>
          </a:xfrm>
        </p:grpSpPr>
        <p:sp>
          <p:nvSpPr>
            <p:cNvPr id="2073" name="Rectangle 34">
              <a:extLst>
                <a:ext uri="{FF2B5EF4-FFF2-40B4-BE49-F238E27FC236}">
                  <a16:creationId xmlns:a16="http://schemas.microsoft.com/office/drawing/2014/main" id="{B499460C-B45A-40EA-947C-C0503BD7E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</a:t>
              </a:r>
              <a:r>
                <a:rPr lang="fr-CA" altLang="fr-FR" sz="1400" b="1"/>
                <a:t>Dinner</a:t>
              </a:r>
              <a:r>
                <a:rPr lang="en-US" altLang="fr-FR" sz="1400" b="1"/>
                <a:t> </a:t>
              </a:r>
            </a:p>
          </p:txBody>
        </p:sp>
        <p:sp>
          <p:nvSpPr>
            <p:cNvPr id="2074" name="Rectangle 35">
              <a:extLst>
                <a:ext uri="{FF2B5EF4-FFF2-40B4-BE49-F238E27FC236}">
                  <a16:creationId xmlns:a16="http://schemas.microsoft.com/office/drawing/2014/main" id="{78DC56F9-4508-4379-9259-A0032EB14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864"/>
              <a:ext cx="30" cy="387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sp>
        <p:nvSpPr>
          <p:cNvPr id="25" name="Cube 24">
            <a:extLst>
              <a:ext uri="{FF2B5EF4-FFF2-40B4-BE49-F238E27FC236}">
                <a16:creationId xmlns:a16="http://schemas.microsoft.com/office/drawing/2014/main" id="{7643B17F-BB90-44D0-AE7E-51DB21092F72}"/>
              </a:ext>
            </a:extLst>
          </p:cNvPr>
          <p:cNvSpPr/>
          <p:nvPr/>
        </p:nvSpPr>
        <p:spPr>
          <a:xfrm>
            <a:off x="196850" y="1444625"/>
            <a:ext cx="2843213" cy="141763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1 medium slice whole wheat bread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2 </a:t>
            </a:r>
            <a:r>
              <a:rPr lang="fr-CA" sz="1050" dirty="0" err="1">
                <a:solidFill>
                  <a:schemeClr val="tx1"/>
                </a:solidFill>
              </a:rPr>
              <a:t>tbsp</a:t>
            </a:r>
            <a:r>
              <a:rPr lang="fr-CA" sz="1050" dirty="0">
                <a:solidFill>
                  <a:schemeClr val="tx1"/>
                </a:solidFill>
              </a:rPr>
              <a:t> (30 ml) </a:t>
            </a:r>
            <a:r>
              <a:rPr lang="fr-CA" sz="1050" dirty="0" err="1">
                <a:solidFill>
                  <a:schemeClr val="tx1"/>
                </a:solidFill>
              </a:rPr>
              <a:t>peanut</a:t>
            </a:r>
            <a:r>
              <a:rPr lang="fr-CA" sz="1050" dirty="0">
                <a:solidFill>
                  <a:schemeClr val="tx1"/>
                </a:solidFill>
              </a:rPr>
              <a:t> butter (</a:t>
            </a:r>
            <a:r>
              <a:rPr lang="fr-CA" sz="1050" dirty="0" err="1">
                <a:solidFill>
                  <a:schemeClr val="tx1"/>
                </a:solidFill>
              </a:rPr>
              <a:t>natural</a:t>
            </a:r>
            <a:r>
              <a:rPr lang="fr-CA" sz="1050" dirty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½ cup (125 ml) wheat cereal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  (Shredded Wheat, All Bran, Bran Flakes)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050" dirty="0">
                <a:solidFill>
                  <a:schemeClr val="tx1"/>
                </a:solidFill>
              </a:rPr>
              <a:t> ½ cup (125 ml) 1% </a:t>
            </a:r>
            <a:r>
              <a:rPr lang="es-ES" sz="1050" dirty="0" err="1">
                <a:solidFill>
                  <a:schemeClr val="tx1"/>
                </a:solidFill>
              </a:rPr>
              <a:t>milk</a:t>
            </a:r>
            <a:endParaRPr lang="es-E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¾ </a:t>
            </a:r>
            <a:r>
              <a:rPr lang="fr-CA" sz="1050" dirty="0" err="1">
                <a:solidFill>
                  <a:schemeClr val="tx1"/>
                </a:solidFill>
              </a:rPr>
              <a:t>cup</a:t>
            </a:r>
            <a:r>
              <a:rPr lang="fr-CA" sz="1050" dirty="0">
                <a:solidFill>
                  <a:schemeClr val="tx1"/>
                </a:solidFill>
              </a:rPr>
              <a:t> orange </a:t>
            </a:r>
            <a:r>
              <a:rPr lang="fr-CA" sz="1050" dirty="0" err="1">
                <a:solidFill>
                  <a:schemeClr val="tx1"/>
                </a:solidFill>
              </a:rPr>
              <a:t>juice</a:t>
            </a:r>
            <a:endParaRPr lang="en-U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C96889ED-D43B-4070-8A91-8F506A2C27AA}"/>
              </a:ext>
            </a:extLst>
          </p:cNvPr>
          <p:cNvSpPr/>
          <p:nvPr/>
        </p:nvSpPr>
        <p:spPr>
          <a:xfrm>
            <a:off x="3175000" y="1444625"/>
            <a:ext cx="2843213" cy="141763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Sandwich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2 medium slices whole wheat bread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- 75 g </a:t>
            </a:r>
            <a:r>
              <a:rPr lang="fr-CA" sz="1050" dirty="0" err="1">
                <a:solidFill>
                  <a:schemeClr val="tx1"/>
                </a:solidFill>
              </a:rPr>
              <a:t>chicken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- 1 </a:t>
            </a:r>
            <a:r>
              <a:rPr lang="fr-CA" sz="1050" dirty="0" err="1">
                <a:solidFill>
                  <a:schemeClr val="tx1"/>
                </a:solidFill>
              </a:rPr>
              <a:t>leaf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lettuce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3 medium slices </a:t>
            </a:r>
            <a:r>
              <a:rPr lang="fr-CA" sz="1050" dirty="0" err="1">
                <a:solidFill>
                  <a:schemeClr val="tx1"/>
                </a:solidFill>
              </a:rPr>
              <a:t>tomato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1 tsp (5 ml) low-fat mayonnaise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1 medium orange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1 cup (250 ml) water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28E8AF05-43B4-449A-A640-7CE68044AF42}"/>
              </a:ext>
            </a:extLst>
          </p:cNvPr>
          <p:cNvSpPr/>
          <p:nvPr/>
        </p:nvSpPr>
        <p:spPr>
          <a:xfrm>
            <a:off x="6151563" y="1444625"/>
            <a:ext cx="2841625" cy="1417638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- 75 g </a:t>
            </a:r>
            <a:r>
              <a:rPr lang="fr-CA" sz="1050" dirty="0" err="1">
                <a:solidFill>
                  <a:schemeClr val="tx1"/>
                </a:solidFill>
              </a:rPr>
              <a:t>salmon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1 ½ </a:t>
            </a:r>
            <a:r>
              <a:rPr lang="fr-CA" sz="1050" dirty="0" err="1">
                <a:solidFill>
                  <a:schemeClr val="tx1"/>
                </a:solidFill>
              </a:rPr>
              <a:t>tsp</a:t>
            </a:r>
            <a:r>
              <a:rPr lang="fr-CA" sz="1050" dirty="0">
                <a:solidFill>
                  <a:schemeClr val="tx1"/>
                </a:solidFill>
              </a:rPr>
              <a:t> (7 ml) </a:t>
            </a:r>
            <a:r>
              <a:rPr lang="fr-CA" sz="1050" dirty="0" err="1">
                <a:solidFill>
                  <a:schemeClr val="tx1"/>
                </a:solidFill>
              </a:rPr>
              <a:t>vegetable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oil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¾ medium </a:t>
            </a:r>
            <a:r>
              <a:rPr lang="fr-CA" sz="1050" dirty="0" err="1">
                <a:solidFill>
                  <a:schemeClr val="tx1"/>
                </a:solidFill>
              </a:rPr>
              <a:t>baked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potato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- 1 tsp (5 ml) margarine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NL" sz="1050" dirty="0">
                <a:solidFill>
                  <a:schemeClr val="tx1"/>
                </a:solidFill>
              </a:rPr>
              <a:t> ½ cup (125 ml) green </a:t>
            </a:r>
            <a:r>
              <a:rPr lang="nl-NL" sz="1050" dirty="0" err="1">
                <a:solidFill>
                  <a:schemeClr val="tx1"/>
                </a:solidFill>
              </a:rPr>
              <a:t>beans</a:t>
            </a:r>
            <a:endParaRPr lang="nl-NL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solidFill>
                  <a:schemeClr val="tx1"/>
                </a:solidFill>
              </a:rPr>
              <a:t>- ½ cup (125 ml) </a:t>
            </a:r>
            <a:r>
              <a:rPr lang="es-ES" sz="1050" dirty="0" err="1">
                <a:solidFill>
                  <a:schemeClr val="tx1"/>
                </a:solidFill>
              </a:rPr>
              <a:t>carrots</a:t>
            </a:r>
            <a:endParaRPr lang="es-E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solidFill>
                  <a:schemeClr val="tx1"/>
                </a:solidFill>
              </a:rPr>
              <a:t>- ½ cup (125 ml) yogurt</a:t>
            </a:r>
            <a:endParaRPr lang="en-U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81737E03-06F1-435E-B2DA-02E0C2B75BCD}"/>
              </a:ext>
            </a:extLst>
          </p:cNvPr>
          <p:cNvSpPr/>
          <p:nvPr/>
        </p:nvSpPr>
        <p:spPr>
          <a:xfrm>
            <a:off x="196850" y="3475038"/>
            <a:ext cx="2843213" cy="1417637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2 medium slices whole wheat bread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50 g </a:t>
            </a:r>
            <a:r>
              <a:rPr lang="fr-CA" sz="1050" dirty="0" err="1">
                <a:solidFill>
                  <a:schemeClr val="tx1"/>
                </a:solidFill>
              </a:rPr>
              <a:t>cheese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1 </a:t>
            </a:r>
            <a:r>
              <a:rPr lang="fr-CA" sz="1050" dirty="0" err="1">
                <a:solidFill>
                  <a:schemeClr val="tx1"/>
                </a:solidFill>
              </a:rPr>
              <a:t>egg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2 </a:t>
            </a:r>
            <a:r>
              <a:rPr lang="fr-CA" sz="1050" dirty="0" err="1">
                <a:solidFill>
                  <a:schemeClr val="tx1"/>
                </a:solidFill>
              </a:rPr>
              <a:t>tsp</a:t>
            </a:r>
            <a:r>
              <a:rPr lang="fr-CA" sz="1050" dirty="0">
                <a:solidFill>
                  <a:schemeClr val="tx1"/>
                </a:solidFill>
              </a:rPr>
              <a:t> (30 ml) </a:t>
            </a:r>
            <a:r>
              <a:rPr lang="fr-CA" sz="1050" dirty="0" err="1">
                <a:solidFill>
                  <a:schemeClr val="tx1"/>
                </a:solidFill>
              </a:rPr>
              <a:t>peanut</a:t>
            </a:r>
            <a:r>
              <a:rPr lang="fr-CA" sz="1050" dirty="0">
                <a:solidFill>
                  <a:schemeClr val="tx1"/>
                </a:solidFill>
              </a:rPr>
              <a:t> butter (</a:t>
            </a:r>
            <a:r>
              <a:rPr lang="fr-CA" sz="1050" dirty="0" err="1">
                <a:solidFill>
                  <a:schemeClr val="tx1"/>
                </a:solidFill>
              </a:rPr>
              <a:t>natural</a:t>
            </a:r>
            <a:r>
              <a:rPr lang="fr-CA" sz="1050" dirty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solidFill>
                  <a:schemeClr val="tx1"/>
                </a:solidFill>
              </a:rPr>
              <a:t>- ½ cup (125 ml) </a:t>
            </a:r>
            <a:r>
              <a:rPr lang="es-ES" sz="1050" dirty="0" err="1">
                <a:solidFill>
                  <a:schemeClr val="tx1"/>
                </a:solidFill>
              </a:rPr>
              <a:t>orange</a:t>
            </a:r>
            <a:r>
              <a:rPr lang="es-ES" sz="1050" dirty="0">
                <a:solidFill>
                  <a:schemeClr val="tx1"/>
                </a:solidFill>
              </a:rPr>
              <a:t> </a:t>
            </a:r>
            <a:r>
              <a:rPr lang="es-ES" sz="1050" dirty="0" err="1">
                <a:solidFill>
                  <a:schemeClr val="tx1"/>
                </a:solidFill>
              </a:rPr>
              <a:t>juice</a:t>
            </a:r>
            <a:endParaRPr lang="es-E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- 1 cup coffee (250 ml), regular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45A1A039-1A5A-4EFB-868A-EBDF3F0AD589}"/>
              </a:ext>
            </a:extLst>
          </p:cNvPr>
          <p:cNvSpPr/>
          <p:nvPr/>
        </p:nvSpPr>
        <p:spPr>
          <a:xfrm>
            <a:off x="3175000" y="3475038"/>
            <a:ext cx="2843213" cy="1417637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Pasta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with</a:t>
            </a:r>
            <a:r>
              <a:rPr lang="fr-CA" sz="1050" dirty="0">
                <a:solidFill>
                  <a:schemeClr val="tx1"/>
                </a:solidFill>
              </a:rPr>
              <a:t> tofu-</a:t>
            </a:r>
            <a:r>
              <a:rPr lang="fr-CA" sz="1050" dirty="0" err="1">
                <a:solidFill>
                  <a:schemeClr val="tx1"/>
                </a:solidFill>
              </a:rPr>
              <a:t>tomato</a:t>
            </a:r>
            <a:r>
              <a:rPr lang="fr-CA" sz="1050" dirty="0">
                <a:solidFill>
                  <a:schemeClr val="tx1"/>
                </a:solidFill>
              </a:rPr>
              <a:t> sauce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1 cup (250 ml) whole wheat pasta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050" dirty="0">
                <a:solidFill>
                  <a:schemeClr val="tx1"/>
                </a:solidFill>
              </a:rPr>
              <a:t> 1 cup (250 ml) tofu-tomato sauce*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- 1 </a:t>
            </a:r>
            <a:r>
              <a:rPr lang="fr-CA" sz="1050" dirty="0" err="1">
                <a:solidFill>
                  <a:schemeClr val="tx1"/>
                </a:solidFill>
              </a:rPr>
              <a:t>apple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0DC3AEE0-87CE-4DF1-90F0-F34AAC2EA8D6}"/>
              </a:ext>
            </a:extLst>
          </p:cNvPr>
          <p:cNvSpPr/>
          <p:nvPr/>
        </p:nvSpPr>
        <p:spPr>
          <a:xfrm>
            <a:off x="6151563" y="3475038"/>
            <a:ext cx="2841625" cy="1417637"/>
          </a:xfrm>
          <a:prstGeom prst="cube">
            <a:avLst>
              <a:gd name="adj" fmla="val 4991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75 g </a:t>
            </a:r>
            <a:r>
              <a:rPr lang="fr-CA" sz="1050" dirty="0" err="1">
                <a:solidFill>
                  <a:schemeClr val="tx1"/>
                </a:solidFill>
              </a:rPr>
              <a:t>pork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solidFill>
                  <a:schemeClr val="tx1"/>
                </a:solidFill>
              </a:rPr>
              <a:t> 1 </a:t>
            </a:r>
            <a:r>
              <a:rPr lang="fr-CA" sz="1050" dirty="0" err="1">
                <a:solidFill>
                  <a:schemeClr val="tx1"/>
                </a:solidFill>
              </a:rPr>
              <a:t>cup</a:t>
            </a:r>
            <a:r>
              <a:rPr lang="fr-CA" sz="1050" dirty="0">
                <a:solidFill>
                  <a:schemeClr val="tx1"/>
                </a:solidFill>
              </a:rPr>
              <a:t> (250 ml) </a:t>
            </a:r>
            <a:r>
              <a:rPr lang="fr-CA" sz="1050" dirty="0" err="1">
                <a:solidFill>
                  <a:schemeClr val="tx1"/>
                </a:solidFill>
              </a:rPr>
              <a:t>salad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solidFill>
                  <a:schemeClr val="tx1"/>
                </a:solidFill>
              </a:rPr>
              <a:t> 1 tbsp (15 ml) olive oil with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   </a:t>
            </a:r>
            <a:r>
              <a:rPr lang="fr-CA" sz="1050" dirty="0" err="1">
                <a:solidFill>
                  <a:schemeClr val="tx1"/>
                </a:solidFill>
              </a:rPr>
              <a:t>balsamic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vinegar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solidFill>
                  <a:schemeClr val="tx1"/>
                </a:solidFill>
              </a:rPr>
              <a:t>- ½ cup (125 ml) </a:t>
            </a:r>
            <a:r>
              <a:rPr lang="es-ES" sz="1050" dirty="0" err="1">
                <a:solidFill>
                  <a:schemeClr val="tx1"/>
                </a:solidFill>
              </a:rPr>
              <a:t>carrots</a:t>
            </a:r>
            <a:endParaRPr lang="es-ES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- ½ </a:t>
            </a:r>
            <a:r>
              <a:rPr lang="fr-CA" sz="1050" dirty="0" err="1">
                <a:solidFill>
                  <a:schemeClr val="tx1"/>
                </a:solidFill>
              </a:rPr>
              <a:t>cup</a:t>
            </a:r>
            <a:r>
              <a:rPr lang="fr-CA" sz="1050" dirty="0">
                <a:solidFill>
                  <a:schemeClr val="tx1"/>
                </a:solidFill>
              </a:rPr>
              <a:t> (125 ml) basmati </a:t>
            </a:r>
            <a:r>
              <a:rPr lang="fr-CA" sz="1050" dirty="0" err="1">
                <a:solidFill>
                  <a:schemeClr val="tx1"/>
                </a:solidFill>
              </a:rPr>
              <a:t>rice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solidFill>
                  <a:schemeClr val="tx1"/>
                </a:solidFill>
              </a:rPr>
              <a:t>- ½ cup (125 ml) yogurt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064" name="ZoneTexte 30">
            <a:extLst>
              <a:ext uri="{FF2B5EF4-FFF2-40B4-BE49-F238E27FC236}">
                <a16:creationId xmlns:a16="http://schemas.microsoft.com/office/drawing/2014/main" id="{DC26AB21-3D3E-45A6-B87E-C2C992723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925" y="4935538"/>
            <a:ext cx="6080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100"/>
              <a:t>You may initially find it helpful to use a measuring cup to ensure your serving sizes are correct.</a:t>
            </a:r>
            <a:endParaRPr lang="fr-CA" altLang="fr-FR" sz="1100"/>
          </a:p>
        </p:txBody>
      </p:sp>
      <p:sp>
        <p:nvSpPr>
          <p:cNvPr id="33" name="Rogner un rectangle à un seul coin 32">
            <a:extLst>
              <a:ext uri="{FF2B5EF4-FFF2-40B4-BE49-F238E27FC236}">
                <a16:creationId xmlns:a16="http://schemas.microsoft.com/office/drawing/2014/main" id="{C6E35E57-3E03-4EC3-A1D7-57928FEBD0FA}"/>
              </a:ext>
            </a:extLst>
          </p:cNvPr>
          <p:cNvSpPr/>
          <p:nvPr/>
        </p:nvSpPr>
        <p:spPr>
          <a:xfrm flipH="1">
            <a:off x="176213" y="5192713"/>
            <a:ext cx="8810625" cy="992187"/>
          </a:xfrm>
          <a:prstGeom prst="snip1Rect">
            <a:avLst>
              <a:gd name="adj" fmla="val 969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933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66" name="ZoneTexte 33">
            <a:extLst>
              <a:ext uri="{FF2B5EF4-FFF2-40B4-BE49-F238E27FC236}">
                <a16:creationId xmlns:a16="http://schemas.microsoft.com/office/drawing/2014/main" id="{4E6333A7-EA58-4D54-A4C8-F8A9D74DF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5" y="5608638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67" name="ZoneTexte 34">
            <a:extLst>
              <a:ext uri="{FF2B5EF4-FFF2-40B4-BE49-F238E27FC236}">
                <a16:creationId xmlns:a16="http://schemas.microsoft.com/office/drawing/2014/main" id="{BF76DC83-7ED7-4E3D-8AE1-71011B26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5235575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3B7530D-EDF4-45C1-A716-795724CF133D}"/>
              </a:ext>
            </a:extLst>
          </p:cNvPr>
          <p:cNvSpPr txBox="1"/>
          <p:nvPr/>
        </p:nvSpPr>
        <p:spPr>
          <a:xfrm>
            <a:off x="393700" y="5164138"/>
            <a:ext cx="1570038" cy="106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latin typeface="+mn-lt"/>
              </a:rPr>
              <a:t> 3 tbsp (45 ml) olive oil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2 </a:t>
            </a:r>
            <a:r>
              <a:rPr lang="fr-CA" sz="1050" dirty="0" err="1">
                <a:latin typeface="+mn-lt"/>
              </a:rPr>
              <a:t>cloves</a:t>
            </a:r>
            <a:r>
              <a:rPr lang="fr-CA" sz="1050" dirty="0">
                <a:latin typeface="+mn-lt"/>
              </a:rPr>
              <a:t> </a:t>
            </a:r>
            <a:r>
              <a:rPr lang="fr-CA" sz="1050" dirty="0" err="1">
                <a:latin typeface="+mn-lt"/>
              </a:rPr>
              <a:t>garlic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2 </a:t>
            </a:r>
            <a:r>
              <a:rPr lang="fr-CA" sz="1050" dirty="0" err="1">
                <a:latin typeface="+mn-lt"/>
              </a:rPr>
              <a:t>onions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2 </a:t>
            </a:r>
            <a:r>
              <a:rPr lang="fr-CA" sz="1050" dirty="0" err="1">
                <a:latin typeface="+mn-lt"/>
              </a:rPr>
              <a:t>tomatoes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2 green </a:t>
            </a:r>
            <a:r>
              <a:rPr lang="fr-CA" sz="1050" dirty="0" err="1">
                <a:latin typeface="+mn-lt"/>
              </a:rPr>
              <a:t>peppers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6 </a:t>
            </a:r>
            <a:r>
              <a:rPr lang="fr-CA" sz="1050" dirty="0" err="1">
                <a:latin typeface="+mn-lt"/>
              </a:rPr>
              <a:t>mushrooms</a:t>
            </a:r>
            <a:endParaRPr lang="fr-CA" sz="1050" dirty="0">
              <a:latin typeface="+mn-lt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7ACA97E0-397A-4BF5-9556-E9AEE235F79E}"/>
              </a:ext>
            </a:extLst>
          </p:cNvPr>
          <p:cNvSpPr txBox="1"/>
          <p:nvPr/>
        </p:nvSpPr>
        <p:spPr>
          <a:xfrm>
            <a:off x="1971675" y="5164138"/>
            <a:ext cx="3263900" cy="122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1 </a:t>
            </a:r>
            <a:r>
              <a:rPr lang="fr-CA" sz="1050" dirty="0" err="1">
                <a:latin typeface="+mn-lt"/>
              </a:rPr>
              <a:t>grated</a:t>
            </a:r>
            <a:r>
              <a:rPr lang="fr-CA" sz="1050" dirty="0">
                <a:latin typeface="+mn-lt"/>
              </a:rPr>
              <a:t> </a:t>
            </a:r>
            <a:r>
              <a:rPr lang="fr-CA" sz="1050" dirty="0" err="1">
                <a:latin typeface="+mn-lt"/>
              </a:rPr>
              <a:t>carrot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CA" sz="1050" dirty="0">
                <a:latin typeface="+mn-lt"/>
              </a:rPr>
              <a:t> 3 </a:t>
            </a:r>
            <a:r>
              <a:rPr lang="fr-CA" sz="1050" dirty="0" err="1">
                <a:latin typeface="+mn-lt"/>
              </a:rPr>
              <a:t>cups</a:t>
            </a:r>
            <a:r>
              <a:rPr lang="fr-CA" sz="1050" dirty="0">
                <a:latin typeface="+mn-lt"/>
              </a:rPr>
              <a:t> (750 ml) </a:t>
            </a:r>
            <a:r>
              <a:rPr lang="fr-CA" sz="1050" dirty="0" err="1">
                <a:latin typeface="+mn-lt"/>
              </a:rPr>
              <a:t>tomato</a:t>
            </a:r>
            <a:r>
              <a:rPr lang="fr-CA" sz="1050" dirty="0">
                <a:latin typeface="+mn-lt"/>
              </a:rPr>
              <a:t> </a:t>
            </a:r>
            <a:r>
              <a:rPr lang="fr-CA" sz="1050" dirty="0" err="1">
                <a:latin typeface="+mn-lt"/>
              </a:rPr>
              <a:t>juice</a:t>
            </a:r>
            <a:endParaRPr lang="fr-CA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dirty="0">
                <a:latin typeface="+mn-lt"/>
              </a:rPr>
              <a:t> 454 g firm tofu, drained and cubed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050" i="1" dirty="0">
                <a:latin typeface="+mn-lt"/>
              </a:rPr>
              <a:t> </a:t>
            </a:r>
            <a:r>
              <a:rPr lang="es-ES" sz="1050" dirty="0">
                <a:latin typeface="+mn-lt"/>
              </a:rPr>
              <a:t>½ </a:t>
            </a:r>
            <a:r>
              <a:rPr lang="es-ES" sz="1050" dirty="0" err="1">
                <a:latin typeface="+mn-lt"/>
              </a:rPr>
              <a:t>tsp</a:t>
            </a:r>
            <a:r>
              <a:rPr lang="es-ES" sz="1050" dirty="0">
                <a:latin typeface="+mn-lt"/>
              </a:rPr>
              <a:t> (125 ml) </a:t>
            </a:r>
            <a:r>
              <a:rPr lang="es-ES" sz="1050" dirty="0" err="1">
                <a:latin typeface="+mn-lt"/>
              </a:rPr>
              <a:t>tomato</a:t>
            </a:r>
            <a:r>
              <a:rPr lang="es-ES" sz="1050" dirty="0">
                <a:latin typeface="+mn-lt"/>
              </a:rPr>
              <a:t> </a:t>
            </a:r>
            <a:r>
              <a:rPr lang="es-ES" sz="1050" dirty="0" err="1">
                <a:latin typeface="+mn-lt"/>
              </a:rPr>
              <a:t>purée</a:t>
            </a:r>
            <a:endParaRPr lang="es-ES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050" dirty="0">
                <a:latin typeface="+mn-lt"/>
              </a:rPr>
              <a:t> Pepper, spaghetti spices, thyme, basil, oregano,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  rosemary, parsley, </a:t>
            </a:r>
            <a:r>
              <a:rPr lang="en-US" sz="1050" dirty="0" err="1">
                <a:latin typeface="+mn-lt"/>
              </a:rPr>
              <a:t>chilli</a:t>
            </a:r>
            <a:r>
              <a:rPr lang="en-US" sz="1050" dirty="0">
                <a:latin typeface="+mn-lt"/>
              </a:rPr>
              <a:t>, and bay leaf</a:t>
            </a:r>
            <a:endParaRPr lang="it-IT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latin typeface="+mn-lt"/>
            </a:endParaRPr>
          </a:p>
        </p:txBody>
      </p:sp>
      <p:sp>
        <p:nvSpPr>
          <p:cNvPr id="2070" name="ZoneTexte 37">
            <a:extLst>
              <a:ext uri="{FF2B5EF4-FFF2-40B4-BE49-F238E27FC236}">
                <a16:creationId xmlns:a16="http://schemas.microsoft.com/office/drawing/2014/main" id="{CB1BB5DD-6481-4019-B0DF-28225EA63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4940300"/>
            <a:ext cx="1601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*Tofu tomato sauce</a:t>
            </a:r>
            <a:endParaRPr lang="fr-CA" altLang="fr-FR" sz="120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1874890-8168-474D-9E70-337B1019C762}"/>
              </a:ext>
            </a:extLst>
          </p:cNvPr>
          <p:cNvSpPr txBox="1"/>
          <p:nvPr/>
        </p:nvSpPr>
        <p:spPr>
          <a:xfrm>
            <a:off x="5324475" y="5164138"/>
            <a:ext cx="36576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In a small sauce pan, heat oil over medium heat and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sauté onion and garlic until soft.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Mix all ingredients together and cook on medium heat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for about 60 minutes or until tomatoes reach a pasty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latin typeface="+mn-lt"/>
              </a:rPr>
              <a:t>consistency</a:t>
            </a:r>
            <a:r>
              <a:rPr lang="fr-CA" sz="1050" dirty="0">
                <a:latin typeface="+mn-lt"/>
              </a:rPr>
              <a:t>.</a:t>
            </a:r>
          </a:p>
        </p:txBody>
      </p:sp>
      <p:sp>
        <p:nvSpPr>
          <p:cNvPr id="2072" name="Titre 35">
            <a:extLst>
              <a:ext uri="{FF2B5EF4-FFF2-40B4-BE49-F238E27FC236}">
                <a16:creationId xmlns:a16="http://schemas.microsoft.com/office/drawing/2014/main" id="{107DE0BE-4223-4182-899A-E6817C3F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" y="161925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MEAL PLANS FOR A HEALTHY MENU</a:t>
            </a:r>
            <a:endParaRPr lang="fr-FR" altLang="fr-F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442</Words>
  <Application>Microsoft Office PowerPoint</Application>
  <PresentationFormat>Affichage à l'écran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MEAL PLANS FOR A HEALTHY 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MEAL PLANS FOR A HEALTHY MENU</dc:description>
  <cp:lastModifiedBy>Isabelle Martineau</cp:lastModifiedBy>
  <cp:revision>427</cp:revision>
  <dcterms:created xsi:type="dcterms:W3CDTF">2007-08-27T23:55:38Z</dcterms:created>
  <dcterms:modified xsi:type="dcterms:W3CDTF">2022-12-01T13:09:29Z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MEAL PLANS FOR A HEALTHY MENU</vt:lpwstr>
  </property>
</Properties>
</file>