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67355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>
            <a:extLst>
              <a:ext uri="{FF2B5EF4-FFF2-40B4-BE49-F238E27FC236}">
                <a16:creationId xmlns:a16="http://schemas.microsoft.com/office/drawing/2014/main" id="{271FE61B-C020-4574-AA1E-FDA1E5EF5EA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9144000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4">
            <a:extLst>
              <a:ext uri="{FF2B5EF4-FFF2-40B4-BE49-F238E27FC236}">
                <a16:creationId xmlns:a16="http://schemas.microsoft.com/office/drawing/2014/main" id="{324B2E14-9A7F-4008-85A0-20D2BEDA7BA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91440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1" name="Line 17">
            <a:extLst>
              <a:ext uri="{FF2B5EF4-FFF2-40B4-BE49-F238E27FC236}">
                <a16:creationId xmlns:a16="http://schemas.microsoft.com/office/drawing/2014/main" id="{0390E972-ADB8-4DA3-BCF1-651E0583104E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7227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77F553AC-D44E-40BE-938B-18C74773DF2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400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>
                <a:latin typeface="+mn-lt"/>
              </a:rPr>
              <a:t>Source: International Chair on Cardiometabolic Risk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>
                <a:latin typeface="+mn-lt"/>
              </a:rPr>
              <a:t>www.cardiometabolic-risk.org 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4834428B-D169-4C50-90DD-3FC70371B03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6400" name="Rectangle 16">
            <a:extLst>
              <a:ext uri="{FF2B5EF4-FFF2-40B4-BE49-F238E27FC236}">
                <a16:creationId xmlns:a16="http://schemas.microsoft.com/office/drawing/2014/main" id="{BDF61DAD-3CFE-44C9-B0E6-B79AFD6C562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032" name="Rectangle 11">
            <a:extLst>
              <a:ext uri="{FF2B5EF4-FFF2-40B4-BE49-F238E27FC236}">
                <a16:creationId xmlns:a16="http://schemas.microsoft.com/office/drawing/2014/main" id="{E0EEB3BF-C365-48FD-9B0C-16EF985852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28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A" altLang="fr-FR"/>
              <a:t>Cliquez et modifiez le titre</a:t>
            </a:r>
          </a:p>
        </p:txBody>
      </p:sp>
      <p:pic>
        <p:nvPicPr>
          <p:cNvPr id="1033" name="Picture 18">
            <a:extLst>
              <a:ext uri="{FF2B5EF4-FFF2-40B4-BE49-F238E27FC236}">
                <a16:creationId xmlns:a16="http://schemas.microsoft.com/office/drawing/2014/main" id="{F38FCA57-E121-4967-996F-E672349D593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20">
            <a:extLst>
              <a:ext uri="{FF2B5EF4-FFF2-40B4-BE49-F238E27FC236}">
                <a16:creationId xmlns:a16="http://schemas.microsoft.com/office/drawing/2014/main" id="{41FD4701-46E4-4C30-BF4D-53678EB3C9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79513"/>
            <a:ext cx="8229600" cy="490537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r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oneTexte 4">
            <a:extLst>
              <a:ext uri="{FF2B5EF4-FFF2-40B4-BE49-F238E27FC236}">
                <a16:creationId xmlns:a16="http://schemas.microsoft.com/office/drawing/2014/main" id="{F0CB5708-4ACC-462F-8094-EE2EDC79B6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63" y="842963"/>
            <a:ext cx="19986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600" b="1"/>
              <a:t>a) 1.200 kcal menu</a:t>
            </a:r>
          </a:p>
        </p:txBody>
      </p:sp>
      <p:sp>
        <p:nvSpPr>
          <p:cNvPr id="2051" name="ZoneTexte 5">
            <a:extLst>
              <a:ext uri="{FF2B5EF4-FFF2-40B4-BE49-F238E27FC236}">
                <a16:creationId xmlns:a16="http://schemas.microsoft.com/office/drawing/2014/main" id="{0429257C-33AE-4510-80C1-09FCBD80A8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63" y="2859088"/>
            <a:ext cx="20097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600" b="1"/>
              <a:t>b) 1.600 kcal menu</a:t>
            </a:r>
          </a:p>
        </p:txBody>
      </p:sp>
      <p:grpSp>
        <p:nvGrpSpPr>
          <p:cNvPr id="2" name="Group 33">
            <a:extLst>
              <a:ext uri="{FF2B5EF4-FFF2-40B4-BE49-F238E27FC236}">
                <a16:creationId xmlns:a16="http://schemas.microsoft.com/office/drawing/2014/main" id="{FE3C8351-4A23-4388-A703-4F57898A6C6D}"/>
              </a:ext>
            </a:extLst>
          </p:cNvPr>
          <p:cNvGrpSpPr>
            <a:grpSpLocks/>
          </p:cNvGrpSpPr>
          <p:nvPr/>
        </p:nvGrpSpPr>
        <p:grpSpPr bwMode="auto">
          <a:xfrm>
            <a:off x="342900" y="1147763"/>
            <a:ext cx="1960563" cy="255587"/>
            <a:chOff x="2188" y="863"/>
            <a:chExt cx="1512" cy="389"/>
          </a:xfrm>
        </p:grpSpPr>
        <p:sp>
          <p:nvSpPr>
            <p:cNvPr id="2083" name="Rectangle 34">
              <a:extLst>
                <a:ext uri="{FF2B5EF4-FFF2-40B4-BE49-F238E27FC236}">
                  <a16:creationId xmlns:a16="http://schemas.microsoft.com/office/drawing/2014/main" id="{2A41B3D6-22B8-4AE1-B62F-557E63A6DA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863"/>
              <a:ext cx="1482" cy="3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fr-FR" sz="1400" b="1"/>
                <a:t> </a:t>
              </a:r>
              <a:r>
                <a:rPr lang="fr-CA" altLang="fr-FR" sz="1400" b="1"/>
                <a:t>Breakfast</a:t>
              </a:r>
              <a:r>
                <a:rPr lang="en-US" altLang="fr-FR" sz="1400" b="1"/>
                <a:t> </a:t>
              </a:r>
            </a:p>
          </p:txBody>
        </p:sp>
        <p:sp>
          <p:nvSpPr>
            <p:cNvPr id="2084" name="Rectangle 35">
              <a:extLst>
                <a:ext uri="{FF2B5EF4-FFF2-40B4-BE49-F238E27FC236}">
                  <a16:creationId xmlns:a16="http://schemas.microsoft.com/office/drawing/2014/main" id="{512AB430-14D2-4311-8333-EBBA6122DF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8" y="864"/>
              <a:ext cx="30" cy="387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 sz="1400" b="1"/>
            </a:p>
          </p:txBody>
        </p:sp>
      </p:grpSp>
      <p:grpSp>
        <p:nvGrpSpPr>
          <p:cNvPr id="3" name="Group 33">
            <a:extLst>
              <a:ext uri="{FF2B5EF4-FFF2-40B4-BE49-F238E27FC236}">
                <a16:creationId xmlns:a16="http://schemas.microsoft.com/office/drawing/2014/main" id="{CC1F80DD-5C5F-4F68-AFDA-1E9D4D7E1080}"/>
              </a:ext>
            </a:extLst>
          </p:cNvPr>
          <p:cNvGrpSpPr>
            <a:grpSpLocks/>
          </p:cNvGrpSpPr>
          <p:nvPr/>
        </p:nvGrpSpPr>
        <p:grpSpPr bwMode="auto">
          <a:xfrm>
            <a:off x="342900" y="3187700"/>
            <a:ext cx="1960563" cy="255588"/>
            <a:chOff x="2188" y="863"/>
            <a:chExt cx="1512" cy="389"/>
          </a:xfrm>
        </p:grpSpPr>
        <p:sp>
          <p:nvSpPr>
            <p:cNvPr id="2081" name="Rectangle 34">
              <a:extLst>
                <a:ext uri="{FF2B5EF4-FFF2-40B4-BE49-F238E27FC236}">
                  <a16:creationId xmlns:a16="http://schemas.microsoft.com/office/drawing/2014/main" id="{E461CB07-B4EF-4A02-9713-03D07D22D6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863"/>
              <a:ext cx="1482" cy="3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fr-FR" sz="1400" b="1"/>
                <a:t> </a:t>
              </a:r>
              <a:r>
                <a:rPr lang="fr-CA" altLang="fr-FR" sz="1400" b="1"/>
                <a:t>Breakfast</a:t>
              </a:r>
              <a:r>
                <a:rPr lang="en-US" altLang="fr-FR" sz="1400" b="1"/>
                <a:t> </a:t>
              </a:r>
            </a:p>
          </p:txBody>
        </p:sp>
        <p:sp>
          <p:nvSpPr>
            <p:cNvPr id="2082" name="Rectangle 35">
              <a:extLst>
                <a:ext uri="{FF2B5EF4-FFF2-40B4-BE49-F238E27FC236}">
                  <a16:creationId xmlns:a16="http://schemas.microsoft.com/office/drawing/2014/main" id="{396A89DC-B1EC-46DB-B19C-126E6E7935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8" y="864"/>
              <a:ext cx="30" cy="387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 sz="1400" b="1"/>
            </a:p>
          </p:txBody>
        </p:sp>
      </p:grpSp>
      <p:grpSp>
        <p:nvGrpSpPr>
          <p:cNvPr id="4" name="Group 33">
            <a:extLst>
              <a:ext uri="{FF2B5EF4-FFF2-40B4-BE49-F238E27FC236}">
                <a16:creationId xmlns:a16="http://schemas.microsoft.com/office/drawing/2014/main" id="{9E4C314F-7154-4359-B0CC-189C228DE8FF}"/>
              </a:ext>
            </a:extLst>
          </p:cNvPr>
          <p:cNvGrpSpPr>
            <a:grpSpLocks/>
          </p:cNvGrpSpPr>
          <p:nvPr/>
        </p:nvGrpSpPr>
        <p:grpSpPr bwMode="auto">
          <a:xfrm>
            <a:off x="3319463" y="1147763"/>
            <a:ext cx="1960562" cy="255587"/>
            <a:chOff x="2188" y="863"/>
            <a:chExt cx="1512" cy="389"/>
          </a:xfrm>
        </p:grpSpPr>
        <p:sp>
          <p:nvSpPr>
            <p:cNvPr id="2079" name="Rectangle 34">
              <a:extLst>
                <a:ext uri="{FF2B5EF4-FFF2-40B4-BE49-F238E27FC236}">
                  <a16:creationId xmlns:a16="http://schemas.microsoft.com/office/drawing/2014/main" id="{69AB4044-DA23-4149-8811-D3ED8622C4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863"/>
              <a:ext cx="1482" cy="3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fr-FR" sz="1400" b="1"/>
                <a:t> </a:t>
              </a:r>
              <a:r>
                <a:rPr lang="fr-CA" altLang="fr-FR" sz="1400" b="1"/>
                <a:t>Lunch</a:t>
              </a:r>
              <a:r>
                <a:rPr lang="en-US" altLang="fr-FR" sz="1400" b="1"/>
                <a:t> </a:t>
              </a:r>
            </a:p>
          </p:txBody>
        </p:sp>
        <p:sp>
          <p:nvSpPr>
            <p:cNvPr id="2080" name="Rectangle 35">
              <a:extLst>
                <a:ext uri="{FF2B5EF4-FFF2-40B4-BE49-F238E27FC236}">
                  <a16:creationId xmlns:a16="http://schemas.microsoft.com/office/drawing/2014/main" id="{A0BC1287-068F-4D89-B981-0BA5331FF7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8" y="864"/>
              <a:ext cx="30" cy="387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 sz="1400" b="1"/>
            </a:p>
          </p:txBody>
        </p:sp>
      </p:grpSp>
      <p:grpSp>
        <p:nvGrpSpPr>
          <p:cNvPr id="5" name="Group 33">
            <a:extLst>
              <a:ext uri="{FF2B5EF4-FFF2-40B4-BE49-F238E27FC236}">
                <a16:creationId xmlns:a16="http://schemas.microsoft.com/office/drawing/2014/main" id="{EEDFA0E1-6763-408F-9613-EE1AC4AFB285}"/>
              </a:ext>
            </a:extLst>
          </p:cNvPr>
          <p:cNvGrpSpPr>
            <a:grpSpLocks/>
          </p:cNvGrpSpPr>
          <p:nvPr/>
        </p:nvGrpSpPr>
        <p:grpSpPr bwMode="auto">
          <a:xfrm>
            <a:off x="3309938" y="3187700"/>
            <a:ext cx="1960562" cy="255588"/>
            <a:chOff x="2188" y="863"/>
            <a:chExt cx="1512" cy="389"/>
          </a:xfrm>
        </p:grpSpPr>
        <p:sp>
          <p:nvSpPr>
            <p:cNvPr id="2077" name="Rectangle 34">
              <a:extLst>
                <a:ext uri="{FF2B5EF4-FFF2-40B4-BE49-F238E27FC236}">
                  <a16:creationId xmlns:a16="http://schemas.microsoft.com/office/drawing/2014/main" id="{25861A65-3560-4603-AAA1-BB3CDBE77C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863"/>
              <a:ext cx="1482" cy="3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fr-FR" sz="1400" b="1"/>
                <a:t> </a:t>
              </a:r>
              <a:r>
                <a:rPr lang="fr-CA" altLang="fr-FR" sz="1400" b="1"/>
                <a:t>Lunch</a:t>
              </a:r>
              <a:r>
                <a:rPr lang="en-US" altLang="fr-FR" sz="1400" b="1"/>
                <a:t> </a:t>
              </a:r>
            </a:p>
          </p:txBody>
        </p:sp>
        <p:sp>
          <p:nvSpPr>
            <p:cNvPr id="2078" name="Rectangle 35">
              <a:extLst>
                <a:ext uri="{FF2B5EF4-FFF2-40B4-BE49-F238E27FC236}">
                  <a16:creationId xmlns:a16="http://schemas.microsoft.com/office/drawing/2014/main" id="{B2674925-5B17-4DD4-A6B3-058A0F71BB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8" y="864"/>
              <a:ext cx="30" cy="387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 sz="1400" b="1"/>
            </a:p>
          </p:txBody>
        </p:sp>
      </p:grpSp>
      <p:grpSp>
        <p:nvGrpSpPr>
          <p:cNvPr id="6" name="Group 33">
            <a:extLst>
              <a:ext uri="{FF2B5EF4-FFF2-40B4-BE49-F238E27FC236}">
                <a16:creationId xmlns:a16="http://schemas.microsoft.com/office/drawing/2014/main" id="{BAC58831-D701-4703-93E4-C8B28CC21DE9}"/>
              </a:ext>
            </a:extLst>
          </p:cNvPr>
          <p:cNvGrpSpPr>
            <a:grpSpLocks/>
          </p:cNvGrpSpPr>
          <p:nvPr/>
        </p:nvGrpSpPr>
        <p:grpSpPr bwMode="auto">
          <a:xfrm>
            <a:off x="6313488" y="1147763"/>
            <a:ext cx="1960562" cy="255587"/>
            <a:chOff x="2188" y="863"/>
            <a:chExt cx="1512" cy="389"/>
          </a:xfrm>
        </p:grpSpPr>
        <p:sp>
          <p:nvSpPr>
            <p:cNvPr id="2075" name="Rectangle 34">
              <a:extLst>
                <a:ext uri="{FF2B5EF4-FFF2-40B4-BE49-F238E27FC236}">
                  <a16:creationId xmlns:a16="http://schemas.microsoft.com/office/drawing/2014/main" id="{A6DC801F-CC77-4BF5-A360-3227893185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863"/>
              <a:ext cx="1482" cy="3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fr-FR" sz="1400" b="1"/>
                <a:t> </a:t>
              </a:r>
              <a:r>
                <a:rPr lang="fr-CA" altLang="fr-FR" sz="1400" b="1"/>
                <a:t>Dinner</a:t>
              </a:r>
              <a:r>
                <a:rPr lang="en-US" altLang="fr-FR" sz="1400" b="1"/>
                <a:t> </a:t>
              </a:r>
            </a:p>
          </p:txBody>
        </p:sp>
        <p:sp>
          <p:nvSpPr>
            <p:cNvPr id="2076" name="Rectangle 35">
              <a:extLst>
                <a:ext uri="{FF2B5EF4-FFF2-40B4-BE49-F238E27FC236}">
                  <a16:creationId xmlns:a16="http://schemas.microsoft.com/office/drawing/2014/main" id="{43B9966D-357E-4B1E-AFF5-3400BB9B41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8" y="864"/>
              <a:ext cx="30" cy="387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 sz="1400" b="1"/>
            </a:p>
          </p:txBody>
        </p:sp>
      </p:grpSp>
      <p:grpSp>
        <p:nvGrpSpPr>
          <p:cNvPr id="7" name="Group 33">
            <a:extLst>
              <a:ext uri="{FF2B5EF4-FFF2-40B4-BE49-F238E27FC236}">
                <a16:creationId xmlns:a16="http://schemas.microsoft.com/office/drawing/2014/main" id="{F4988FB9-2012-4D0F-A38F-83FBA5D28DE2}"/>
              </a:ext>
            </a:extLst>
          </p:cNvPr>
          <p:cNvGrpSpPr>
            <a:grpSpLocks/>
          </p:cNvGrpSpPr>
          <p:nvPr/>
        </p:nvGrpSpPr>
        <p:grpSpPr bwMode="auto">
          <a:xfrm>
            <a:off x="6313488" y="3187700"/>
            <a:ext cx="1960562" cy="255588"/>
            <a:chOff x="2188" y="863"/>
            <a:chExt cx="1512" cy="389"/>
          </a:xfrm>
        </p:grpSpPr>
        <p:sp>
          <p:nvSpPr>
            <p:cNvPr id="2073" name="Rectangle 34">
              <a:extLst>
                <a:ext uri="{FF2B5EF4-FFF2-40B4-BE49-F238E27FC236}">
                  <a16:creationId xmlns:a16="http://schemas.microsoft.com/office/drawing/2014/main" id="{B499460C-B45A-40EA-947C-C0503BD7E3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863"/>
              <a:ext cx="1482" cy="3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fr-FR" sz="1400" b="1"/>
                <a:t> </a:t>
              </a:r>
              <a:r>
                <a:rPr lang="fr-CA" altLang="fr-FR" sz="1400" b="1"/>
                <a:t>Dinner</a:t>
              </a:r>
              <a:r>
                <a:rPr lang="en-US" altLang="fr-FR" sz="1400" b="1"/>
                <a:t> </a:t>
              </a:r>
            </a:p>
          </p:txBody>
        </p:sp>
        <p:sp>
          <p:nvSpPr>
            <p:cNvPr id="2074" name="Rectangle 35">
              <a:extLst>
                <a:ext uri="{FF2B5EF4-FFF2-40B4-BE49-F238E27FC236}">
                  <a16:creationId xmlns:a16="http://schemas.microsoft.com/office/drawing/2014/main" id="{78DC56F9-4508-4379-9259-A0032EB14A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8" y="864"/>
              <a:ext cx="30" cy="387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 sz="1400" b="1"/>
            </a:p>
          </p:txBody>
        </p:sp>
      </p:grpSp>
      <p:sp>
        <p:nvSpPr>
          <p:cNvPr id="25" name="Cube 24">
            <a:extLst>
              <a:ext uri="{FF2B5EF4-FFF2-40B4-BE49-F238E27FC236}">
                <a16:creationId xmlns:a16="http://schemas.microsoft.com/office/drawing/2014/main" id="{7643B17F-BB90-44D0-AE7E-51DB21092F72}"/>
              </a:ext>
            </a:extLst>
          </p:cNvPr>
          <p:cNvSpPr/>
          <p:nvPr/>
        </p:nvSpPr>
        <p:spPr>
          <a:xfrm>
            <a:off x="196850" y="1444625"/>
            <a:ext cx="2843213" cy="1417638"/>
          </a:xfrm>
          <a:prstGeom prst="cube">
            <a:avLst>
              <a:gd name="adj" fmla="val 4991"/>
            </a:avLst>
          </a:prstGeom>
          <a:solidFill>
            <a:schemeClr val="bg1">
              <a:alpha val="5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1050" dirty="0">
                <a:solidFill>
                  <a:schemeClr val="tx1"/>
                </a:solidFill>
              </a:rPr>
              <a:t> 1 medium slice whole wheat bread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fr-CA" sz="1050" dirty="0">
                <a:solidFill>
                  <a:schemeClr val="tx1"/>
                </a:solidFill>
              </a:rPr>
              <a:t> 2 </a:t>
            </a:r>
            <a:r>
              <a:rPr lang="fr-CA" sz="1050" dirty="0" err="1">
                <a:solidFill>
                  <a:schemeClr val="tx1"/>
                </a:solidFill>
              </a:rPr>
              <a:t>tbsp</a:t>
            </a:r>
            <a:r>
              <a:rPr lang="fr-CA" sz="1050" dirty="0">
                <a:solidFill>
                  <a:schemeClr val="tx1"/>
                </a:solidFill>
              </a:rPr>
              <a:t> (30 ml) </a:t>
            </a:r>
            <a:r>
              <a:rPr lang="fr-CA" sz="1050" dirty="0" err="1">
                <a:solidFill>
                  <a:schemeClr val="tx1"/>
                </a:solidFill>
              </a:rPr>
              <a:t>peanut</a:t>
            </a:r>
            <a:r>
              <a:rPr lang="fr-CA" sz="1050" dirty="0">
                <a:solidFill>
                  <a:schemeClr val="tx1"/>
                </a:solidFill>
              </a:rPr>
              <a:t> butter (</a:t>
            </a:r>
            <a:r>
              <a:rPr lang="fr-CA" sz="1050" dirty="0" err="1">
                <a:solidFill>
                  <a:schemeClr val="tx1"/>
                </a:solidFill>
              </a:rPr>
              <a:t>natural</a:t>
            </a:r>
            <a:r>
              <a:rPr lang="fr-CA" sz="1050" dirty="0">
                <a:solidFill>
                  <a:schemeClr val="tx1"/>
                </a:solidFill>
              </a:rPr>
              <a:t>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1050" dirty="0">
                <a:solidFill>
                  <a:schemeClr val="tx1"/>
                </a:solidFill>
              </a:rPr>
              <a:t> ½ cup (125 ml) wheat cereal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chemeClr val="tx1"/>
                </a:solidFill>
              </a:rPr>
              <a:t>  (Shredded Wheat, All Bran, Bran Flakes)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s-ES" sz="1050" dirty="0">
                <a:solidFill>
                  <a:schemeClr val="tx1"/>
                </a:solidFill>
              </a:rPr>
              <a:t> ½ cup (125 ml) 1% </a:t>
            </a:r>
            <a:r>
              <a:rPr lang="es-ES" sz="1050" dirty="0" err="1">
                <a:solidFill>
                  <a:schemeClr val="tx1"/>
                </a:solidFill>
              </a:rPr>
              <a:t>milk</a:t>
            </a:r>
            <a:endParaRPr lang="es-ES" sz="1050" dirty="0">
              <a:solidFill>
                <a:schemeClr val="tx1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fr-CA" sz="1050" dirty="0">
                <a:solidFill>
                  <a:schemeClr val="tx1"/>
                </a:solidFill>
              </a:rPr>
              <a:t> ¾ </a:t>
            </a:r>
            <a:r>
              <a:rPr lang="fr-CA" sz="1050" dirty="0" err="1">
                <a:solidFill>
                  <a:schemeClr val="tx1"/>
                </a:solidFill>
              </a:rPr>
              <a:t>cup</a:t>
            </a:r>
            <a:r>
              <a:rPr lang="fr-CA" sz="1050" dirty="0">
                <a:solidFill>
                  <a:schemeClr val="tx1"/>
                </a:solidFill>
              </a:rPr>
              <a:t> orange </a:t>
            </a:r>
            <a:r>
              <a:rPr lang="fr-CA" sz="1050" dirty="0" err="1">
                <a:solidFill>
                  <a:schemeClr val="tx1"/>
                </a:solidFill>
              </a:rPr>
              <a:t>juice</a:t>
            </a:r>
            <a:endParaRPr lang="en-US" sz="1050" dirty="0">
              <a:solidFill>
                <a:schemeClr val="tx1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fr-CA" sz="1050" b="1" dirty="0">
              <a:solidFill>
                <a:schemeClr val="tx1"/>
              </a:solidFill>
            </a:endParaRPr>
          </a:p>
        </p:txBody>
      </p:sp>
      <p:sp>
        <p:nvSpPr>
          <p:cNvPr id="26" name="Cube 25">
            <a:extLst>
              <a:ext uri="{FF2B5EF4-FFF2-40B4-BE49-F238E27FC236}">
                <a16:creationId xmlns:a16="http://schemas.microsoft.com/office/drawing/2014/main" id="{C96889ED-D43B-4070-8A91-8F506A2C27AA}"/>
              </a:ext>
            </a:extLst>
          </p:cNvPr>
          <p:cNvSpPr/>
          <p:nvPr/>
        </p:nvSpPr>
        <p:spPr>
          <a:xfrm>
            <a:off x="3175000" y="1444625"/>
            <a:ext cx="2843213" cy="1417638"/>
          </a:xfrm>
          <a:prstGeom prst="cube">
            <a:avLst>
              <a:gd name="adj" fmla="val 4991"/>
            </a:avLst>
          </a:prstGeom>
          <a:solidFill>
            <a:schemeClr val="bg1">
              <a:alpha val="5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50" dirty="0">
                <a:solidFill>
                  <a:schemeClr val="tx1"/>
                </a:solidFill>
              </a:rPr>
              <a:t>Sandwich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1050" dirty="0">
                <a:solidFill>
                  <a:schemeClr val="tx1"/>
                </a:solidFill>
              </a:rPr>
              <a:t> 2 medium slices whole wheat bread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50" dirty="0">
                <a:solidFill>
                  <a:schemeClr val="tx1"/>
                </a:solidFill>
              </a:rPr>
              <a:t>- 75 g </a:t>
            </a:r>
            <a:r>
              <a:rPr lang="fr-CA" sz="1050" dirty="0" err="1">
                <a:solidFill>
                  <a:schemeClr val="tx1"/>
                </a:solidFill>
              </a:rPr>
              <a:t>chicken</a:t>
            </a:r>
            <a:endParaRPr lang="fr-CA" sz="1050" dirty="0">
              <a:solidFill>
                <a:schemeClr val="tx1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50" dirty="0">
                <a:solidFill>
                  <a:schemeClr val="tx1"/>
                </a:solidFill>
              </a:rPr>
              <a:t>- 1 </a:t>
            </a:r>
            <a:r>
              <a:rPr lang="fr-CA" sz="1050" dirty="0" err="1">
                <a:solidFill>
                  <a:schemeClr val="tx1"/>
                </a:solidFill>
              </a:rPr>
              <a:t>leaf</a:t>
            </a:r>
            <a:r>
              <a:rPr lang="fr-CA" sz="1050" dirty="0">
                <a:solidFill>
                  <a:schemeClr val="tx1"/>
                </a:solidFill>
              </a:rPr>
              <a:t> </a:t>
            </a:r>
            <a:r>
              <a:rPr lang="fr-CA" sz="1050" dirty="0" err="1">
                <a:solidFill>
                  <a:schemeClr val="tx1"/>
                </a:solidFill>
              </a:rPr>
              <a:t>lettuce</a:t>
            </a:r>
            <a:endParaRPr lang="fr-CA" sz="1050" dirty="0">
              <a:solidFill>
                <a:schemeClr val="tx1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fr-CA" sz="1050" dirty="0">
                <a:solidFill>
                  <a:schemeClr val="tx1"/>
                </a:solidFill>
              </a:rPr>
              <a:t> 3 medium slices </a:t>
            </a:r>
            <a:r>
              <a:rPr lang="fr-CA" sz="1050" dirty="0" err="1">
                <a:solidFill>
                  <a:schemeClr val="tx1"/>
                </a:solidFill>
              </a:rPr>
              <a:t>tomato</a:t>
            </a:r>
            <a:endParaRPr lang="fr-CA" sz="1050" dirty="0">
              <a:solidFill>
                <a:schemeClr val="tx1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1050" dirty="0">
                <a:solidFill>
                  <a:schemeClr val="tx1"/>
                </a:solidFill>
              </a:rPr>
              <a:t> 1 tsp (5 ml) low-fat mayonnaise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fr-CA" sz="1050" dirty="0">
                <a:solidFill>
                  <a:schemeClr val="tx1"/>
                </a:solidFill>
              </a:rPr>
              <a:t> 1 medium orange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1050" dirty="0">
                <a:solidFill>
                  <a:schemeClr val="tx1"/>
                </a:solidFill>
              </a:rPr>
              <a:t> 1 cup (250 ml) water</a:t>
            </a:r>
            <a:endParaRPr lang="fr-CA" sz="1050" b="1" dirty="0">
              <a:solidFill>
                <a:schemeClr val="tx1"/>
              </a:solidFill>
            </a:endParaRPr>
          </a:p>
        </p:txBody>
      </p:sp>
      <p:sp>
        <p:nvSpPr>
          <p:cNvPr id="27" name="Cube 26">
            <a:extLst>
              <a:ext uri="{FF2B5EF4-FFF2-40B4-BE49-F238E27FC236}">
                <a16:creationId xmlns:a16="http://schemas.microsoft.com/office/drawing/2014/main" id="{28E8AF05-43B4-449A-A640-7CE68044AF42}"/>
              </a:ext>
            </a:extLst>
          </p:cNvPr>
          <p:cNvSpPr/>
          <p:nvPr/>
        </p:nvSpPr>
        <p:spPr>
          <a:xfrm>
            <a:off x="6151563" y="1444625"/>
            <a:ext cx="2841625" cy="1417638"/>
          </a:xfrm>
          <a:prstGeom prst="cube">
            <a:avLst>
              <a:gd name="adj" fmla="val 4991"/>
            </a:avLst>
          </a:prstGeom>
          <a:solidFill>
            <a:schemeClr val="bg1">
              <a:alpha val="5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50" dirty="0">
                <a:solidFill>
                  <a:schemeClr val="tx1"/>
                </a:solidFill>
              </a:rPr>
              <a:t>- 75 g </a:t>
            </a:r>
            <a:r>
              <a:rPr lang="fr-CA" sz="1050" dirty="0" err="1">
                <a:solidFill>
                  <a:schemeClr val="tx1"/>
                </a:solidFill>
              </a:rPr>
              <a:t>salmon</a:t>
            </a:r>
            <a:endParaRPr lang="fr-CA" sz="1050" dirty="0">
              <a:solidFill>
                <a:schemeClr val="tx1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fr-CA" sz="1050" dirty="0">
                <a:solidFill>
                  <a:schemeClr val="tx1"/>
                </a:solidFill>
              </a:rPr>
              <a:t> 1 ½ </a:t>
            </a:r>
            <a:r>
              <a:rPr lang="fr-CA" sz="1050" dirty="0" err="1">
                <a:solidFill>
                  <a:schemeClr val="tx1"/>
                </a:solidFill>
              </a:rPr>
              <a:t>tsp</a:t>
            </a:r>
            <a:r>
              <a:rPr lang="fr-CA" sz="1050" dirty="0">
                <a:solidFill>
                  <a:schemeClr val="tx1"/>
                </a:solidFill>
              </a:rPr>
              <a:t> (7 ml) </a:t>
            </a:r>
            <a:r>
              <a:rPr lang="fr-CA" sz="1050" dirty="0" err="1">
                <a:solidFill>
                  <a:schemeClr val="tx1"/>
                </a:solidFill>
              </a:rPr>
              <a:t>vegetable</a:t>
            </a:r>
            <a:r>
              <a:rPr lang="fr-CA" sz="1050" dirty="0">
                <a:solidFill>
                  <a:schemeClr val="tx1"/>
                </a:solidFill>
              </a:rPr>
              <a:t> </a:t>
            </a:r>
            <a:r>
              <a:rPr lang="fr-CA" sz="1050" dirty="0" err="1">
                <a:solidFill>
                  <a:schemeClr val="tx1"/>
                </a:solidFill>
              </a:rPr>
              <a:t>oil</a:t>
            </a:r>
            <a:endParaRPr lang="fr-CA" sz="1050" dirty="0">
              <a:solidFill>
                <a:schemeClr val="tx1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fr-CA" sz="1050" dirty="0">
                <a:solidFill>
                  <a:schemeClr val="tx1"/>
                </a:solidFill>
              </a:rPr>
              <a:t> ¾ medium </a:t>
            </a:r>
            <a:r>
              <a:rPr lang="fr-CA" sz="1050" dirty="0" err="1">
                <a:solidFill>
                  <a:schemeClr val="tx1"/>
                </a:solidFill>
              </a:rPr>
              <a:t>baked</a:t>
            </a:r>
            <a:r>
              <a:rPr lang="fr-CA" sz="1050" dirty="0">
                <a:solidFill>
                  <a:schemeClr val="tx1"/>
                </a:solidFill>
              </a:rPr>
              <a:t> </a:t>
            </a:r>
            <a:r>
              <a:rPr lang="fr-CA" sz="1050" dirty="0" err="1">
                <a:solidFill>
                  <a:schemeClr val="tx1"/>
                </a:solidFill>
              </a:rPr>
              <a:t>potato</a:t>
            </a:r>
            <a:endParaRPr lang="fr-CA" sz="1050" dirty="0">
              <a:solidFill>
                <a:schemeClr val="tx1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chemeClr val="tx1"/>
                </a:solidFill>
              </a:rPr>
              <a:t>- 1 tsp (5 ml) margarine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nl-NL" sz="1050" dirty="0">
                <a:solidFill>
                  <a:schemeClr val="tx1"/>
                </a:solidFill>
              </a:rPr>
              <a:t> ½ cup (125 ml) green </a:t>
            </a:r>
            <a:r>
              <a:rPr lang="nl-NL" sz="1050" dirty="0" err="1">
                <a:solidFill>
                  <a:schemeClr val="tx1"/>
                </a:solidFill>
              </a:rPr>
              <a:t>beans</a:t>
            </a:r>
            <a:endParaRPr lang="nl-NL" sz="1050" dirty="0">
              <a:solidFill>
                <a:schemeClr val="tx1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50" dirty="0">
                <a:solidFill>
                  <a:schemeClr val="tx1"/>
                </a:solidFill>
              </a:rPr>
              <a:t>- ½ cup (125 ml) </a:t>
            </a:r>
            <a:r>
              <a:rPr lang="es-ES" sz="1050" dirty="0" err="1">
                <a:solidFill>
                  <a:schemeClr val="tx1"/>
                </a:solidFill>
              </a:rPr>
              <a:t>carrots</a:t>
            </a:r>
            <a:endParaRPr lang="es-ES" sz="1050" dirty="0">
              <a:solidFill>
                <a:schemeClr val="tx1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50" dirty="0">
                <a:solidFill>
                  <a:schemeClr val="tx1"/>
                </a:solidFill>
              </a:rPr>
              <a:t>- ½ cup (125 ml) yogurt</a:t>
            </a:r>
            <a:endParaRPr lang="en-US" sz="1050" dirty="0">
              <a:solidFill>
                <a:schemeClr val="tx1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fr-CA" sz="1050" b="1" dirty="0">
              <a:solidFill>
                <a:schemeClr val="tx1"/>
              </a:solidFill>
            </a:endParaRPr>
          </a:p>
        </p:txBody>
      </p:sp>
      <p:sp>
        <p:nvSpPr>
          <p:cNvPr id="28" name="Cube 27">
            <a:extLst>
              <a:ext uri="{FF2B5EF4-FFF2-40B4-BE49-F238E27FC236}">
                <a16:creationId xmlns:a16="http://schemas.microsoft.com/office/drawing/2014/main" id="{81737E03-06F1-435E-B2DA-02E0C2B75BCD}"/>
              </a:ext>
            </a:extLst>
          </p:cNvPr>
          <p:cNvSpPr/>
          <p:nvPr/>
        </p:nvSpPr>
        <p:spPr>
          <a:xfrm>
            <a:off x="196850" y="3475038"/>
            <a:ext cx="2843213" cy="1417637"/>
          </a:xfrm>
          <a:prstGeom prst="cube">
            <a:avLst>
              <a:gd name="adj" fmla="val 4991"/>
            </a:avLst>
          </a:prstGeom>
          <a:solidFill>
            <a:schemeClr val="bg1">
              <a:alpha val="5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1050" dirty="0">
                <a:solidFill>
                  <a:schemeClr val="tx1"/>
                </a:solidFill>
              </a:rPr>
              <a:t> 2 medium slices whole wheat bread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fr-CA" sz="1050" dirty="0">
                <a:solidFill>
                  <a:schemeClr val="tx1"/>
                </a:solidFill>
              </a:rPr>
              <a:t> 50 g </a:t>
            </a:r>
            <a:r>
              <a:rPr lang="fr-CA" sz="1050" dirty="0" err="1">
                <a:solidFill>
                  <a:schemeClr val="tx1"/>
                </a:solidFill>
              </a:rPr>
              <a:t>cheese</a:t>
            </a:r>
            <a:endParaRPr lang="fr-CA" sz="1050" dirty="0">
              <a:solidFill>
                <a:schemeClr val="tx1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fr-CA" sz="1050" dirty="0">
                <a:solidFill>
                  <a:schemeClr val="tx1"/>
                </a:solidFill>
              </a:rPr>
              <a:t> 1 </a:t>
            </a:r>
            <a:r>
              <a:rPr lang="fr-CA" sz="1050" dirty="0" err="1">
                <a:solidFill>
                  <a:schemeClr val="tx1"/>
                </a:solidFill>
              </a:rPr>
              <a:t>egg</a:t>
            </a:r>
            <a:endParaRPr lang="fr-CA" sz="1050" dirty="0">
              <a:solidFill>
                <a:schemeClr val="tx1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fr-CA" sz="1050" dirty="0">
                <a:solidFill>
                  <a:schemeClr val="tx1"/>
                </a:solidFill>
              </a:rPr>
              <a:t> 2 </a:t>
            </a:r>
            <a:r>
              <a:rPr lang="fr-CA" sz="1050" dirty="0" err="1">
                <a:solidFill>
                  <a:schemeClr val="tx1"/>
                </a:solidFill>
              </a:rPr>
              <a:t>tsp</a:t>
            </a:r>
            <a:r>
              <a:rPr lang="fr-CA" sz="1050" dirty="0">
                <a:solidFill>
                  <a:schemeClr val="tx1"/>
                </a:solidFill>
              </a:rPr>
              <a:t> (30 ml) </a:t>
            </a:r>
            <a:r>
              <a:rPr lang="fr-CA" sz="1050" dirty="0" err="1">
                <a:solidFill>
                  <a:schemeClr val="tx1"/>
                </a:solidFill>
              </a:rPr>
              <a:t>peanut</a:t>
            </a:r>
            <a:r>
              <a:rPr lang="fr-CA" sz="1050" dirty="0">
                <a:solidFill>
                  <a:schemeClr val="tx1"/>
                </a:solidFill>
              </a:rPr>
              <a:t> butter (</a:t>
            </a:r>
            <a:r>
              <a:rPr lang="fr-CA" sz="1050" dirty="0" err="1">
                <a:solidFill>
                  <a:schemeClr val="tx1"/>
                </a:solidFill>
              </a:rPr>
              <a:t>natural</a:t>
            </a:r>
            <a:r>
              <a:rPr lang="fr-CA" sz="1050" dirty="0">
                <a:solidFill>
                  <a:schemeClr val="tx1"/>
                </a:solidFill>
              </a:rPr>
              <a:t>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50" dirty="0">
                <a:solidFill>
                  <a:schemeClr val="tx1"/>
                </a:solidFill>
              </a:rPr>
              <a:t>- ½ cup (125 ml) </a:t>
            </a:r>
            <a:r>
              <a:rPr lang="es-ES" sz="1050" dirty="0" err="1">
                <a:solidFill>
                  <a:schemeClr val="tx1"/>
                </a:solidFill>
              </a:rPr>
              <a:t>orange</a:t>
            </a:r>
            <a:r>
              <a:rPr lang="es-ES" sz="1050" dirty="0">
                <a:solidFill>
                  <a:schemeClr val="tx1"/>
                </a:solidFill>
              </a:rPr>
              <a:t> </a:t>
            </a:r>
            <a:r>
              <a:rPr lang="es-ES" sz="1050" dirty="0" err="1">
                <a:solidFill>
                  <a:schemeClr val="tx1"/>
                </a:solidFill>
              </a:rPr>
              <a:t>juice</a:t>
            </a:r>
            <a:endParaRPr lang="es-ES" sz="1050" dirty="0">
              <a:solidFill>
                <a:schemeClr val="tx1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chemeClr val="tx1"/>
                </a:solidFill>
              </a:rPr>
              <a:t>- 1 cup coffee (250 ml), regular</a:t>
            </a:r>
            <a:endParaRPr lang="fr-CA" sz="1050" b="1" dirty="0">
              <a:solidFill>
                <a:schemeClr val="tx1"/>
              </a:solidFill>
            </a:endParaRPr>
          </a:p>
        </p:txBody>
      </p:sp>
      <p:sp>
        <p:nvSpPr>
          <p:cNvPr id="29" name="Cube 28">
            <a:extLst>
              <a:ext uri="{FF2B5EF4-FFF2-40B4-BE49-F238E27FC236}">
                <a16:creationId xmlns:a16="http://schemas.microsoft.com/office/drawing/2014/main" id="{45A1A039-1A5A-4EFB-868A-EBDF3F0AD589}"/>
              </a:ext>
            </a:extLst>
          </p:cNvPr>
          <p:cNvSpPr/>
          <p:nvPr/>
        </p:nvSpPr>
        <p:spPr>
          <a:xfrm>
            <a:off x="3175000" y="3475038"/>
            <a:ext cx="2843213" cy="1417637"/>
          </a:xfrm>
          <a:prstGeom prst="cube">
            <a:avLst>
              <a:gd name="adj" fmla="val 4991"/>
            </a:avLst>
          </a:prstGeom>
          <a:solidFill>
            <a:schemeClr val="bg1">
              <a:alpha val="5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50" dirty="0" err="1">
                <a:solidFill>
                  <a:schemeClr val="tx1"/>
                </a:solidFill>
              </a:rPr>
              <a:t>Pasta</a:t>
            </a:r>
            <a:r>
              <a:rPr lang="fr-CA" sz="1050" dirty="0">
                <a:solidFill>
                  <a:schemeClr val="tx1"/>
                </a:solidFill>
              </a:rPr>
              <a:t> </a:t>
            </a:r>
            <a:r>
              <a:rPr lang="fr-CA" sz="1050" dirty="0" err="1">
                <a:solidFill>
                  <a:schemeClr val="tx1"/>
                </a:solidFill>
              </a:rPr>
              <a:t>with</a:t>
            </a:r>
            <a:r>
              <a:rPr lang="fr-CA" sz="1050" dirty="0">
                <a:solidFill>
                  <a:schemeClr val="tx1"/>
                </a:solidFill>
              </a:rPr>
              <a:t> tofu-</a:t>
            </a:r>
            <a:r>
              <a:rPr lang="fr-CA" sz="1050" dirty="0" err="1">
                <a:solidFill>
                  <a:schemeClr val="tx1"/>
                </a:solidFill>
              </a:rPr>
              <a:t>tomato</a:t>
            </a:r>
            <a:r>
              <a:rPr lang="fr-CA" sz="1050" dirty="0">
                <a:solidFill>
                  <a:schemeClr val="tx1"/>
                </a:solidFill>
              </a:rPr>
              <a:t> sauce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1050" dirty="0">
                <a:solidFill>
                  <a:schemeClr val="tx1"/>
                </a:solidFill>
              </a:rPr>
              <a:t> 1 cup (250 ml) whole wheat pasta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it-IT" sz="1050" dirty="0">
                <a:solidFill>
                  <a:schemeClr val="tx1"/>
                </a:solidFill>
              </a:rPr>
              <a:t> 1 cup (250 ml) tofu-tomato sauce*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50" dirty="0">
                <a:solidFill>
                  <a:schemeClr val="tx1"/>
                </a:solidFill>
              </a:rPr>
              <a:t>- 1 </a:t>
            </a:r>
            <a:r>
              <a:rPr lang="fr-CA" sz="1050" dirty="0" err="1">
                <a:solidFill>
                  <a:schemeClr val="tx1"/>
                </a:solidFill>
              </a:rPr>
              <a:t>apple</a:t>
            </a:r>
            <a:endParaRPr lang="fr-CA" sz="1050" dirty="0">
              <a:solidFill>
                <a:schemeClr val="tx1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 sz="1050" dirty="0">
              <a:solidFill>
                <a:schemeClr val="tx1"/>
              </a:solidFill>
            </a:endParaRPr>
          </a:p>
        </p:txBody>
      </p:sp>
      <p:sp>
        <p:nvSpPr>
          <p:cNvPr id="30" name="Cube 29">
            <a:extLst>
              <a:ext uri="{FF2B5EF4-FFF2-40B4-BE49-F238E27FC236}">
                <a16:creationId xmlns:a16="http://schemas.microsoft.com/office/drawing/2014/main" id="{0DC3AEE0-87CE-4DF1-90F0-F34AAC2EA8D6}"/>
              </a:ext>
            </a:extLst>
          </p:cNvPr>
          <p:cNvSpPr/>
          <p:nvPr/>
        </p:nvSpPr>
        <p:spPr>
          <a:xfrm>
            <a:off x="6151563" y="3475038"/>
            <a:ext cx="2841625" cy="1417637"/>
          </a:xfrm>
          <a:prstGeom prst="cube">
            <a:avLst>
              <a:gd name="adj" fmla="val 4991"/>
            </a:avLst>
          </a:prstGeom>
          <a:solidFill>
            <a:schemeClr val="bg1">
              <a:alpha val="5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fr-CA" sz="1050" dirty="0">
                <a:solidFill>
                  <a:schemeClr val="tx1"/>
                </a:solidFill>
              </a:rPr>
              <a:t> 75 g </a:t>
            </a:r>
            <a:r>
              <a:rPr lang="fr-CA" sz="1050" dirty="0" err="1">
                <a:solidFill>
                  <a:schemeClr val="tx1"/>
                </a:solidFill>
              </a:rPr>
              <a:t>pork</a:t>
            </a:r>
            <a:endParaRPr lang="fr-CA" sz="1050" dirty="0">
              <a:solidFill>
                <a:schemeClr val="tx1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fr-CA" sz="1050" dirty="0">
                <a:solidFill>
                  <a:schemeClr val="tx1"/>
                </a:solidFill>
              </a:rPr>
              <a:t> 1 </a:t>
            </a:r>
            <a:r>
              <a:rPr lang="fr-CA" sz="1050" dirty="0" err="1">
                <a:solidFill>
                  <a:schemeClr val="tx1"/>
                </a:solidFill>
              </a:rPr>
              <a:t>cup</a:t>
            </a:r>
            <a:r>
              <a:rPr lang="fr-CA" sz="1050" dirty="0">
                <a:solidFill>
                  <a:schemeClr val="tx1"/>
                </a:solidFill>
              </a:rPr>
              <a:t> (250 ml) </a:t>
            </a:r>
            <a:r>
              <a:rPr lang="fr-CA" sz="1050" dirty="0" err="1">
                <a:solidFill>
                  <a:schemeClr val="tx1"/>
                </a:solidFill>
              </a:rPr>
              <a:t>salad</a:t>
            </a:r>
            <a:endParaRPr lang="fr-CA" sz="1050" dirty="0">
              <a:solidFill>
                <a:schemeClr val="tx1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1050" dirty="0">
                <a:solidFill>
                  <a:schemeClr val="tx1"/>
                </a:solidFill>
              </a:rPr>
              <a:t> 1 tbsp (15 ml) olive oil with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50" dirty="0">
                <a:solidFill>
                  <a:schemeClr val="tx1"/>
                </a:solidFill>
              </a:rPr>
              <a:t>   </a:t>
            </a:r>
            <a:r>
              <a:rPr lang="fr-CA" sz="1050" dirty="0" err="1">
                <a:solidFill>
                  <a:schemeClr val="tx1"/>
                </a:solidFill>
              </a:rPr>
              <a:t>balsamic</a:t>
            </a:r>
            <a:r>
              <a:rPr lang="fr-CA" sz="1050" dirty="0">
                <a:solidFill>
                  <a:schemeClr val="tx1"/>
                </a:solidFill>
              </a:rPr>
              <a:t> </a:t>
            </a:r>
            <a:r>
              <a:rPr lang="fr-CA" sz="1050" dirty="0" err="1">
                <a:solidFill>
                  <a:schemeClr val="tx1"/>
                </a:solidFill>
              </a:rPr>
              <a:t>vinegar</a:t>
            </a:r>
            <a:endParaRPr lang="fr-CA" sz="1050" dirty="0">
              <a:solidFill>
                <a:schemeClr val="tx1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50" dirty="0">
                <a:solidFill>
                  <a:schemeClr val="tx1"/>
                </a:solidFill>
              </a:rPr>
              <a:t>- ½ cup (125 ml) </a:t>
            </a:r>
            <a:r>
              <a:rPr lang="es-ES" sz="1050" dirty="0" err="1">
                <a:solidFill>
                  <a:schemeClr val="tx1"/>
                </a:solidFill>
              </a:rPr>
              <a:t>carrots</a:t>
            </a:r>
            <a:endParaRPr lang="es-ES" sz="1050" dirty="0">
              <a:solidFill>
                <a:schemeClr val="tx1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50" dirty="0">
                <a:solidFill>
                  <a:schemeClr val="tx1"/>
                </a:solidFill>
              </a:rPr>
              <a:t>- ½ </a:t>
            </a:r>
            <a:r>
              <a:rPr lang="fr-CA" sz="1050" dirty="0" err="1">
                <a:solidFill>
                  <a:schemeClr val="tx1"/>
                </a:solidFill>
              </a:rPr>
              <a:t>cup</a:t>
            </a:r>
            <a:r>
              <a:rPr lang="fr-CA" sz="1050" dirty="0">
                <a:solidFill>
                  <a:schemeClr val="tx1"/>
                </a:solidFill>
              </a:rPr>
              <a:t> (125 ml) basmati </a:t>
            </a:r>
            <a:r>
              <a:rPr lang="fr-CA" sz="1050" dirty="0" err="1">
                <a:solidFill>
                  <a:schemeClr val="tx1"/>
                </a:solidFill>
              </a:rPr>
              <a:t>rice</a:t>
            </a:r>
            <a:endParaRPr lang="fr-CA" sz="1050" dirty="0">
              <a:solidFill>
                <a:schemeClr val="tx1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50" dirty="0">
                <a:solidFill>
                  <a:schemeClr val="tx1"/>
                </a:solidFill>
              </a:rPr>
              <a:t>- ½ cup (125 ml) yogurt</a:t>
            </a:r>
            <a:endParaRPr lang="fr-CA" sz="1050" b="1" dirty="0">
              <a:solidFill>
                <a:schemeClr val="tx1"/>
              </a:solidFill>
            </a:endParaRPr>
          </a:p>
        </p:txBody>
      </p:sp>
      <p:sp>
        <p:nvSpPr>
          <p:cNvPr id="2064" name="ZoneTexte 30">
            <a:extLst>
              <a:ext uri="{FF2B5EF4-FFF2-40B4-BE49-F238E27FC236}">
                <a16:creationId xmlns:a16="http://schemas.microsoft.com/office/drawing/2014/main" id="{DC26AB21-3D3E-45A6-B87E-C2C9927230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2925" y="4935538"/>
            <a:ext cx="6080125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fr-FR" sz="1100"/>
              <a:t>You may initially find it helpful to use a measuring cup to ensure your serving sizes are correct.</a:t>
            </a:r>
            <a:endParaRPr lang="fr-CA" altLang="fr-FR" sz="1100"/>
          </a:p>
        </p:txBody>
      </p:sp>
      <p:sp>
        <p:nvSpPr>
          <p:cNvPr id="33" name="Rogner un rectangle à un seul coin 32">
            <a:extLst>
              <a:ext uri="{FF2B5EF4-FFF2-40B4-BE49-F238E27FC236}">
                <a16:creationId xmlns:a16="http://schemas.microsoft.com/office/drawing/2014/main" id="{C6E35E57-3E03-4EC3-A1D7-57928FEBD0FA}"/>
              </a:ext>
            </a:extLst>
          </p:cNvPr>
          <p:cNvSpPr/>
          <p:nvPr/>
        </p:nvSpPr>
        <p:spPr>
          <a:xfrm flipH="1">
            <a:off x="176213" y="5192713"/>
            <a:ext cx="8810625" cy="992187"/>
          </a:xfrm>
          <a:prstGeom prst="snip1Rect">
            <a:avLst>
              <a:gd name="adj" fmla="val 9690"/>
            </a:avLst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93345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50" dirty="0">
                <a:solidFill>
                  <a:schemeClr val="tx1"/>
                </a:solidFill>
              </a:rPr>
              <a:t>			</a:t>
            </a:r>
          </a:p>
        </p:txBody>
      </p:sp>
      <p:sp>
        <p:nvSpPr>
          <p:cNvPr id="2066" name="ZoneTexte 33">
            <a:extLst>
              <a:ext uri="{FF2B5EF4-FFF2-40B4-BE49-F238E27FC236}">
                <a16:creationId xmlns:a16="http://schemas.microsoft.com/office/drawing/2014/main" id="{4E6333A7-EA58-4D54-A4C8-F8A9D74DF7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2075" y="5608638"/>
            <a:ext cx="185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2067" name="ZoneTexte 34">
            <a:extLst>
              <a:ext uri="{FF2B5EF4-FFF2-40B4-BE49-F238E27FC236}">
                <a16:creationId xmlns:a16="http://schemas.microsoft.com/office/drawing/2014/main" id="{BF76DC83-7ED7-4E3D-8AE1-71011B26D8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" y="5235575"/>
            <a:ext cx="185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03B7530D-EDF4-45C1-A716-795724CF133D}"/>
              </a:ext>
            </a:extLst>
          </p:cNvPr>
          <p:cNvSpPr txBox="1"/>
          <p:nvPr/>
        </p:nvSpPr>
        <p:spPr>
          <a:xfrm>
            <a:off x="393700" y="5164138"/>
            <a:ext cx="1570038" cy="1062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1050" dirty="0">
                <a:latin typeface="+mn-lt"/>
              </a:rPr>
              <a:t> 3 tbsp (45 ml) olive oil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fr-CA" sz="1050" dirty="0">
                <a:latin typeface="+mn-lt"/>
              </a:rPr>
              <a:t> 2 </a:t>
            </a:r>
            <a:r>
              <a:rPr lang="fr-CA" sz="1050" dirty="0" err="1">
                <a:latin typeface="+mn-lt"/>
              </a:rPr>
              <a:t>cloves</a:t>
            </a:r>
            <a:r>
              <a:rPr lang="fr-CA" sz="1050" dirty="0">
                <a:latin typeface="+mn-lt"/>
              </a:rPr>
              <a:t> </a:t>
            </a:r>
            <a:r>
              <a:rPr lang="fr-CA" sz="1050" dirty="0" err="1">
                <a:latin typeface="+mn-lt"/>
              </a:rPr>
              <a:t>garlic</a:t>
            </a:r>
            <a:endParaRPr lang="fr-CA" sz="1050" dirty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fr-CA" sz="1050" dirty="0">
                <a:latin typeface="+mn-lt"/>
              </a:rPr>
              <a:t> 2 </a:t>
            </a:r>
            <a:r>
              <a:rPr lang="fr-CA" sz="1050" dirty="0" err="1">
                <a:latin typeface="+mn-lt"/>
              </a:rPr>
              <a:t>onions</a:t>
            </a:r>
            <a:endParaRPr lang="fr-CA" sz="1050" dirty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fr-CA" sz="1050" dirty="0">
                <a:latin typeface="+mn-lt"/>
              </a:rPr>
              <a:t> 2 </a:t>
            </a:r>
            <a:r>
              <a:rPr lang="fr-CA" sz="1050" dirty="0" err="1">
                <a:latin typeface="+mn-lt"/>
              </a:rPr>
              <a:t>tomatoes</a:t>
            </a:r>
            <a:endParaRPr lang="fr-CA" sz="1050" dirty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fr-CA" sz="1050" dirty="0">
                <a:latin typeface="+mn-lt"/>
              </a:rPr>
              <a:t> 2 green </a:t>
            </a:r>
            <a:r>
              <a:rPr lang="fr-CA" sz="1050" dirty="0" err="1">
                <a:latin typeface="+mn-lt"/>
              </a:rPr>
              <a:t>peppers</a:t>
            </a:r>
            <a:endParaRPr lang="fr-CA" sz="1050" dirty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fr-CA" sz="1050" dirty="0">
                <a:latin typeface="+mn-lt"/>
              </a:rPr>
              <a:t> 6 </a:t>
            </a:r>
            <a:r>
              <a:rPr lang="fr-CA" sz="1050" dirty="0" err="1">
                <a:latin typeface="+mn-lt"/>
              </a:rPr>
              <a:t>mushrooms</a:t>
            </a:r>
            <a:endParaRPr lang="fr-CA" sz="1050" dirty="0">
              <a:latin typeface="+mn-lt"/>
            </a:endParaRP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7ACA97E0-397A-4BF5-9556-E9AEE235F79E}"/>
              </a:ext>
            </a:extLst>
          </p:cNvPr>
          <p:cNvSpPr txBox="1"/>
          <p:nvPr/>
        </p:nvSpPr>
        <p:spPr>
          <a:xfrm>
            <a:off x="1971675" y="5164138"/>
            <a:ext cx="3263900" cy="1222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fr-CA" sz="1050" dirty="0">
                <a:latin typeface="+mn-lt"/>
              </a:rPr>
              <a:t> 1 </a:t>
            </a:r>
            <a:r>
              <a:rPr lang="fr-CA" sz="1050" dirty="0" err="1">
                <a:latin typeface="+mn-lt"/>
              </a:rPr>
              <a:t>grated</a:t>
            </a:r>
            <a:r>
              <a:rPr lang="fr-CA" sz="1050" dirty="0">
                <a:latin typeface="+mn-lt"/>
              </a:rPr>
              <a:t> </a:t>
            </a:r>
            <a:r>
              <a:rPr lang="fr-CA" sz="1050" dirty="0" err="1">
                <a:latin typeface="+mn-lt"/>
              </a:rPr>
              <a:t>carrot</a:t>
            </a:r>
            <a:endParaRPr lang="fr-CA" sz="1050" dirty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fr-CA" sz="1050" dirty="0">
                <a:latin typeface="+mn-lt"/>
              </a:rPr>
              <a:t> 3 </a:t>
            </a:r>
            <a:r>
              <a:rPr lang="fr-CA" sz="1050" dirty="0" err="1">
                <a:latin typeface="+mn-lt"/>
              </a:rPr>
              <a:t>cups</a:t>
            </a:r>
            <a:r>
              <a:rPr lang="fr-CA" sz="1050" dirty="0">
                <a:latin typeface="+mn-lt"/>
              </a:rPr>
              <a:t> (750 ml) </a:t>
            </a:r>
            <a:r>
              <a:rPr lang="fr-CA" sz="1050" dirty="0" err="1">
                <a:latin typeface="+mn-lt"/>
              </a:rPr>
              <a:t>tomato</a:t>
            </a:r>
            <a:r>
              <a:rPr lang="fr-CA" sz="1050" dirty="0">
                <a:latin typeface="+mn-lt"/>
              </a:rPr>
              <a:t> </a:t>
            </a:r>
            <a:r>
              <a:rPr lang="fr-CA" sz="1050" dirty="0" err="1">
                <a:latin typeface="+mn-lt"/>
              </a:rPr>
              <a:t>juice</a:t>
            </a:r>
            <a:endParaRPr lang="fr-CA" sz="1050" dirty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1050" dirty="0">
                <a:latin typeface="+mn-lt"/>
              </a:rPr>
              <a:t> 454 g firm tofu, drained and cubed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s-ES" sz="1050" i="1" dirty="0">
                <a:latin typeface="+mn-lt"/>
              </a:rPr>
              <a:t> </a:t>
            </a:r>
            <a:r>
              <a:rPr lang="es-ES" sz="1050" dirty="0">
                <a:latin typeface="+mn-lt"/>
              </a:rPr>
              <a:t>½ </a:t>
            </a:r>
            <a:r>
              <a:rPr lang="es-ES" sz="1050" dirty="0" err="1">
                <a:latin typeface="+mn-lt"/>
              </a:rPr>
              <a:t>tsp</a:t>
            </a:r>
            <a:r>
              <a:rPr lang="es-ES" sz="1050" dirty="0">
                <a:latin typeface="+mn-lt"/>
              </a:rPr>
              <a:t> (125 ml) </a:t>
            </a:r>
            <a:r>
              <a:rPr lang="es-ES" sz="1050" dirty="0" err="1">
                <a:latin typeface="+mn-lt"/>
              </a:rPr>
              <a:t>tomato</a:t>
            </a:r>
            <a:r>
              <a:rPr lang="es-ES" sz="1050" dirty="0">
                <a:latin typeface="+mn-lt"/>
              </a:rPr>
              <a:t> </a:t>
            </a:r>
            <a:r>
              <a:rPr lang="es-ES" sz="1050" dirty="0" err="1">
                <a:latin typeface="+mn-lt"/>
              </a:rPr>
              <a:t>purée</a:t>
            </a:r>
            <a:endParaRPr lang="es-ES" sz="1050" dirty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it-IT" sz="1050" dirty="0">
                <a:latin typeface="+mn-lt"/>
              </a:rPr>
              <a:t> Pepper, spaghetti spices, thyme, basil, oregano,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latin typeface="+mn-lt"/>
              </a:rPr>
              <a:t>  rosemary, parsley, </a:t>
            </a:r>
            <a:r>
              <a:rPr lang="en-US" sz="1050" dirty="0" err="1">
                <a:latin typeface="+mn-lt"/>
              </a:rPr>
              <a:t>chilli</a:t>
            </a:r>
            <a:r>
              <a:rPr lang="en-US" sz="1050" dirty="0">
                <a:latin typeface="+mn-lt"/>
              </a:rPr>
              <a:t>, and bay leaf</a:t>
            </a:r>
            <a:endParaRPr lang="it-IT" sz="1050" dirty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 sz="1050" dirty="0">
              <a:latin typeface="+mn-lt"/>
            </a:endParaRPr>
          </a:p>
        </p:txBody>
      </p:sp>
      <p:sp>
        <p:nvSpPr>
          <p:cNvPr id="2070" name="ZoneTexte 37">
            <a:extLst>
              <a:ext uri="{FF2B5EF4-FFF2-40B4-BE49-F238E27FC236}">
                <a16:creationId xmlns:a16="http://schemas.microsoft.com/office/drawing/2014/main" id="{CB1BB5DD-6481-4019-B0DF-28225EA637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" y="4940300"/>
            <a:ext cx="1601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200" b="1"/>
              <a:t>*Tofu tomato sauce</a:t>
            </a:r>
            <a:endParaRPr lang="fr-CA" altLang="fr-FR" sz="1200"/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11874890-8168-474D-9E70-337B1019C762}"/>
              </a:ext>
            </a:extLst>
          </p:cNvPr>
          <p:cNvSpPr txBox="1"/>
          <p:nvPr/>
        </p:nvSpPr>
        <p:spPr>
          <a:xfrm>
            <a:off x="5324475" y="5164138"/>
            <a:ext cx="3657600" cy="900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latin typeface="+mn-lt"/>
              </a:rPr>
              <a:t>In a small sauce pan, heat oil over medium heat and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latin typeface="+mn-lt"/>
              </a:rPr>
              <a:t>sauté onion and garlic until soft.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latin typeface="+mn-lt"/>
              </a:rPr>
              <a:t>Mix all ingredients together and cook on medium heat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latin typeface="+mn-lt"/>
              </a:rPr>
              <a:t>for about 60 minutes or until tomatoes reach a pasty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50" dirty="0" err="1">
                <a:latin typeface="+mn-lt"/>
              </a:rPr>
              <a:t>consistency</a:t>
            </a:r>
            <a:r>
              <a:rPr lang="fr-CA" sz="1050" dirty="0">
                <a:latin typeface="+mn-lt"/>
              </a:rPr>
              <a:t>.</a:t>
            </a:r>
          </a:p>
        </p:txBody>
      </p:sp>
      <p:sp>
        <p:nvSpPr>
          <p:cNvPr id="2072" name="Titre 35">
            <a:extLst>
              <a:ext uri="{FF2B5EF4-FFF2-40B4-BE49-F238E27FC236}">
                <a16:creationId xmlns:a16="http://schemas.microsoft.com/office/drawing/2014/main" id="{107DE0BE-4223-4182-899A-E6817C3F4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850" y="161925"/>
            <a:ext cx="8280400" cy="400050"/>
          </a:xfrm>
        </p:spPr>
        <p:txBody>
          <a:bodyPr/>
          <a:lstStyle/>
          <a:p>
            <a:r>
              <a:rPr lang="en-US" altLang="fr-FR" sz="2000">
                <a:solidFill>
                  <a:schemeClr val="tx1"/>
                </a:solidFill>
              </a:rPr>
              <a:t>MEAL PLANS FOR A HEALTHY MENU</a:t>
            </a:r>
            <a:endParaRPr lang="fr-FR" altLang="fr-FR" sz="20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nception personnalisée">
  <a:themeElements>
    <a:clrScheme name="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bg1">
                <a:alpha val="49000"/>
              </a:schemeClr>
            </a:gs>
            <a:gs pos="100000">
              <a:schemeClr val="bg1">
                <a:alpha val="32000"/>
              </a:schemeClr>
            </a:gs>
          </a:gsLst>
          <a:lin ang="16200000" scaled="0"/>
          <a:tileRect/>
        </a:gradFill>
        <a:ln w="12700">
          <a:solidFill>
            <a:schemeClr val="bg2"/>
          </a:solidFill>
        </a:ln>
      </a:spPr>
      <a:bodyPr anchor="ctr"/>
      <a:lstStyle>
        <a:defPPr>
          <a:defRPr sz="105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6726</TotalTime>
  <Words>442</Words>
  <Application>Microsoft Office PowerPoint</Application>
  <PresentationFormat>Affichage à l'écran (4:3)</PresentationFormat>
  <Paragraphs>67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Wingdings</vt:lpstr>
      <vt:lpstr>Calibri</vt:lpstr>
      <vt:lpstr>Conception personnalisée</vt:lpstr>
      <vt:lpstr>MEAL PLANS FOR A HEALTHY MENU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CMR v1.4</dc:title>
  <dc:creator>Alain Cyr</dc:creator>
  <dc:description>MEAL PLANS FOR A HEALTHY MENU</dc:description>
  <cp:lastModifiedBy>Isabelle Martineau</cp:lastModifiedBy>
  <cp:revision>427</cp:revision>
  <dcterms:created xsi:type="dcterms:W3CDTF">2007-08-27T23:55:38Z</dcterms:created>
  <dcterms:modified xsi:type="dcterms:W3CDTF">2022-12-01T13:09:29Z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Managing CMR v1.4</vt:lpwstr>
  </property>
  <property fmtid="{D5CDD505-2E9C-101B-9397-08002B2CF9AE}" pid="3" name="SlideDescription">
    <vt:lpwstr>MEAL PLANS FOR A HEALTHY MENU</vt:lpwstr>
  </property>
</Properties>
</file>