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41" saveSubsetFonts="1">
  <p:sldMasterIdLst>
    <p:sldMasterId id="2147483650" r:id="rId1"/>
  </p:sldMasterIdLst>
  <p:notesMasterIdLst>
    <p:notesMasterId r:id="rId3"/>
  </p:notesMasterIdLst>
  <p:handoutMasterIdLst>
    <p:handoutMasterId r:id="rId4"/>
  </p:handoutMasterIdLst>
  <p:sldIdLst>
    <p:sldId id="356" r:id="rId2"/>
  </p:sldIdLst>
  <p:sldSz cx="9144000" cy="6858000" type="screen4x3"/>
  <p:notesSz cx="7010400" cy="9296400"/>
  <p:defaultTextStyle>
    <a:defPPr>
      <a:defRPr lang="fr-CA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6B8FAD"/>
    <a:srgbClr val="777777"/>
    <a:srgbClr val="CCECFF"/>
    <a:srgbClr val="B40000"/>
    <a:srgbClr val="DA0000"/>
    <a:srgbClr val="640000"/>
    <a:srgbClr val="000000"/>
    <a:srgbClr val="154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641" autoAdjust="0"/>
    <p:restoredTop sz="94646" autoAdjust="0"/>
  </p:normalViewPr>
  <p:slideViewPr>
    <p:cSldViewPr snapToGrid="0">
      <p:cViewPr varScale="1">
        <p:scale>
          <a:sx n="111" d="100"/>
          <a:sy n="111" d="100"/>
        </p:scale>
        <p:origin x="1878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620"/>
    </p:cViewPr>
  </p:sorterViewPr>
  <p:notesViewPr>
    <p:cSldViewPr snapToGrid="0">
      <p:cViewPr varScale="1">
        <p:scale>
          <a:sx n="56" d="100"/>
          <a:sy n="56" d="100"/>
        </p:scale>
        <p:origin x="-2490" y="-90"/>
      </p:cViewPr>
      <p:guideLst>
        <p:guide orient="horz" pos="2928"/>
        <p:guide pos="2208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8338" name="Rectangle 2">
            <a:extLst>
              <a:ext uri="{FF2B5EF4-FFF2-40B4-BE49-F238E27FC236}">
                <a16:creationId xmlns:a16="http://schemas.microsoft.com/office/drawing/2014/main" id="{69A3C9EE-874D-4192-9266-80F1C0DC4D5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98339" name="Rectangle 3">
            <a:extLst>
              <a:ext uri="{FF2B5EF4-FFF2-40B4-BE49-F238E27FC236}">
                <a16:creationId xmlns:a16="http://schemas.microsoft.com/office/drawing/2014/main" id="{32321FDF-30EF-49A8-BD72-AC02B6F62CB8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98340" name="Rectangle 4">
            <a:extLst>
              <a:ext uri="{FF2B5EF4-FFF2-40B4-BE49-F238E27FC236}">
                <a16:creationId xmlns:a16="http://schemas.microsoft.com/office/drawing/2014/main" id="{8865210C-60C2-48A1-9226-E51C84FD69DD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98341" name="Rectangle 5">
            <a:extLst>
              <a:ext uri="{FF2B5EF4-FFF2-40B4-BE49-F238E27FC236}">
                <a16:creationId xmlns:a16="http://schemas.microsoft.com/office/drawing/2014/main" id="{0D1CF7C9-4D8F-4455-89CB-1C0853B50371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5433BC7-5574-4A9A-A0FD-08CCE968A38F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>
            <a:extLst>
              <a:ext uri="{FF2B5EF4-FFF2-40B4-BE49-F238E27FC236}">
                <a16:creationId xmlns:a16="http://schemas.microsoft.com/office/drawing/2014/main" id="{5DE45297-885D-4668-87D1-7AE79FA49F6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159747" name="Rectangle 3">
            <a:extLst>
              <a:ext uri="{FF2B5EF4-FFF2-40B4-BE49-F238E27FC236}">
                <a16:creationId xmlns:a16="http://schemas.microsoft.com/office/drawing/2014/main" id="{A5BAE29C-4D70-4866-B64A-83AC86213C3C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21508" name="Rectangle 4">
            <a:extLst>
              <a:ext uri="{FF2B5EF4-FFF2-40B4-BE49-F238E27FC236}">
                <a16:creationId xmlns:a16="http://schemas.microsoft.com/office/drawing/2014/main" id="{D52B21DD-D4C9-4613-A84D-5E928C85BDD9}"/>
              </a:ext>
            </a:extLst>
          </p:cNvPr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9749" name="Rectangle 5">
            <a:extLst>
              <a:ext uri="{FF2B5EF4-FFF2-40B4-BE49-F238E27FC236}">
                <a16:creationId xmlns:a16="http://schemas.microsoft.com/office/drawing/2014/main" id="{60C63E54-3D84-4416-B2D7-F0FA65663120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CA" noProof="0"/>
              <a:t>Cliquez pour modifier les styles du texte du masque</a:t>
            </a:r>
          </a:p>
          <a:p>
            <a:pPr lvl="1"/>
            <a:r>
              <a:rPr lang="fr-CA" noProof="0"/>
              <a:t>Deuxième niveau</a:t>
            </a:r>
          </a:p>
          <a:p>
            <a:pPr lvl="2"/>
            <a:r>
              <a:rPr lang="fr-CA" noProof="0"/>
              <a:t>Troisième niveau</a:t>
            </a:r>
          </a:p>
          <a:p>
            <a:pPr lvl="3"/>
            <a:r>
              <a:rPr lang="fr-CA" noProof="0"/>
              <a:t>Quatrième niveau</a:t>
            </a:r>
          </a:p>
          <a:p>
            <a:pPr lvl="4"/>
            <a:r>
              <a:rPr lang="fr-CA" noProof="0"/>
              <a:t>Cinquième niveau</a:t>
            </a:r>
          </a:p>
        </p:txBody>
      </p:sp>
      <p:sp>
        <p:nvSpPr>
          <p:cNvPr id="159750" name="Rectangle 6">
            <a:extLst>
              <a:ext uri="{FF2B5EF4-FFF2-40B4-BE49-F238E27FC236}">
                <a16:creationId xmlns:a16="http://schemas.microsoft.com/office/drawing/2014/main" id="{BB50C866-2073-40E3-86A6-8ABABAF53DB3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159751" name="Rectangle 7">
            <a:extLst>
              <a:ext uri="{FF2B5EF4-FFF2-40B4-BE49-F238E27FC236}">
                <a16:creationId xmlns:a16="http://schemas.microsoft.com/office/drawing/2014/main" id="{3FE6780B-39A3-46FD-BDBF-498A624FF07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132CC31-4E05-4ED4-A9EF-8BA6853E12EC}" type="slidenum">
              <a:rPr lang="fr-CA" altLang="fr-FR"/>
              <a:pPr/>
              <a:t>‹N°›</a:t>
            </a:fld>
            <a:endParaRPr lang="fr-CA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0">
            <a:extLst>
              <a:ext uri="{FF2B5EF4-FFF2-40B4-BE49-F238E27FC236}">
                <a16:creationId xmlns:a16="http://schemas.microsoft.com/office/drawing/2014/main" id="{7A85E855-D19B-4F25-889B-D381B0108E2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Line 4">
            <a:extLst>
              <a:ext uri="{FF2B5EF4-FFF2-40B4-BE49-F238E27FC236}">
                <a16:creationId xmlns:a16="http://schemas.microsoft.com/office/drawing/2014/main" id="{5AACAD46-3F9C-49B3-876F-D431800BDD74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0" y="819150"/>
            <a:ext cx="8937625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fr-CA">
              <a:latin typeface="Arial" charset="0"/>
            </a:endParaRP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3113F90-40DB-4419-8429-6947F820D0B1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79388" y="6308725"/>
            <a:ext cx="3127375" cy="360363"/>
          </a:xfrm>
          <a:prstGeom prst="rect">
            <a:avLst/>
          </a:prstGeom>
          <a:solidFill>
            <a:srgbClr val="D8ECEA">
              <a:alpha val="89000"/>
            </a:srgbClr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4" dir="b"/>
          </a:scene3d>
          <a:sp3d extrusionH="201600" prstMaterial="legacyMatte">
            <a:bevelT w="13500" h="13500" prst="angle"/>
            <a:bevelB w="13500" h="13500" prst="angle"/>
            <a:extrusionClr>
              <a:srgbClr val="D8ECEA"/>
            </a:extrusionClr>
          </a:sp3d>
        </p:spPr>
        <p:txBody>
          <a:bodyPr wrap="none" anchor="ctr">
            <a:flatTx/>
          </a:bodyPr>
          <a:lstStyle/>
          <a:p>
            <a:pPr>
              <a:defRPr/>
            </a:pPr>
            <a:r>
              <a:rPr lang="fr-CA" sz="1000">
                <a:latin typeface="Arial" charset="0"/>
              </a:rPr>
              <a:t>Source: International Chair on Cardiometabolic Risk</a:t>
            </a:r>
          </a:p>
          <a:p>
            <a:pPr>
              <a:defRPr/>
            </a:pPr>
            <a:r>
              <a:rPr lang="fr-CA" sz="1000">
                <a:latin typeface="Arial" charset="0"/>
              </a:rPr>
              <a:t>www.cardiometabolic-risk.org 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704A4EB-159B-4DB1-89C0-690F42F76B1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61925" cy="819150"/>
          </a:xfrm>
          <a:prstGeom prst="rect">
            <a:avLst/>
          </a:prstGeom>
          <a:solidFill>
            <a:srgbClr val="C8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fr-CA">
              <a:latin typeface="Arial" charset="0"/>
            </a:endParaRPr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13D9C1E8-58CC-493B-B075-9282F37682C2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61925" cy="98425"/>
          </a:xfrm>
          <a:prstGeom prst="rect">
            <a:avLst/>
          </a:prstGeom>
          <a:solidFill>
            <a:srgbClr val="FE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fr-CA">
              <a:latin typeface="Arial" charset="0"/>
            </a:endParaRPr>
          </a:p>
        </p:txBody>
      </p:sp>
      <p:pic>
        <p:nvPicPr>
          <p:cNvPr id="8" name="Picture 13">
            <a:extLst>
              <a:ext uri="{FF2B5EF4-FFF2-40B4-BE49-F238E27FC236}">
                <a16:creationId xmlns:a16="http://schemas.microsoft.com/office/drawing/2014/main" id="{688E73D6-F482-457D-886F-1B695BCFC63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0113" y="142875"/>
            <a:ext cx="461962" cy="404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6322" name="Rectangle 18"/>
          <p:cNvSpPr>
            <a:spLocks noGrp="1" noChangeArrowheads="1"/>
          </p:cNvSpPr>
          <p:nvPr>
            <p:ph type="ctrTitle"/>
          </p:nvPr>
        </p:nvSpPr>
        <p:spPr>
          <a:xfrm>
            <a:off x="657225" y="1179513"/>
            <a:ext cx="7772400" cy="1470025"/>
          </a:xfrm>
          <a:solidFill>
            <a:schemeClr val="accent1"/>
          </a:solidFill>
          <a:ln w="28575">
            <a:solidFill>
              <a:schemeClr val="bg1"/>
            </a:solidFill>
          </a:ln>
        </p:spPr>
        <p:txBody>
          <a:bodyPr/>
          <a:lstStyle>
            <a:lvl1pPr algn="ctr">
              <a:defRPr sz="4000" b="0"/>
            </a:lvl1pPr>
          </a:lstStyle>
          <a:p>
            <a:r>
              <a:rPr lang="fr-CA"/>
              <a:t>Cliquez et modifiez le titre</a:t>
            </a:r>
          </a:p>
        </p:txBody>
      </p:sp>
    </p:spTree>
    <p:extLst>
      <p:ext uri="{BB962C8B-B14F-4D97-AF65-F5344CB8AC3E}">
        <p14:creationId xmlns:p14="http://schemas.microsoft.com/office/powerpoint/2010/main" val="20986628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8398827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575425" y="188913"/>
            <a:ext cx="2130425" cy="5895975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179388" y="188913"/>
            <a:ext cx="6243637" cy="589597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56265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re et diagram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388" y="188913"/>
            <a:ext cx="8280400" cy="457200"/>
          </a:xfrm>
        </p:spPr>
        <p:txBody>
          <a:bodyPr/>
          <a:lstStyle/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graphique 2"/>
          <p:cNvSpPr>
            <a:spLocks noGrp="1"/>
          </p:cNvSpPr>
          <p:nvPr>
            <p:ph type="chart" idx="1"/>
          </p:nvPr>
        </p:nvSpPr>
        <p:spPr>
          <a:xfrm>
            <a:off x="476250" y="1179513"/>
            <a:ext cx="8229600" cy="4905375"/>
          </a:xfrm>
        </p:spPr>
        <p:txBody>
          <a:bodyPr/>
          <a:lstStyle/>
          <a:p>
            <a:pPr lvl="0"/>
            <a:endParaRPr lang="fr-CA" noProof="0"/>
          </a:p>
        </p:txBody>
      </p:sp>
    </p:spTree>
    <p:extLst>
      <p:ext uri="{BB962C8B-B14F-4D97-AF65-F5344CB8AC3E}">
        <p14:creationId xmlns:p14="http://schemas.microsoft.com/office/powerpoint/2010/main" val="31248110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re. Contenu et 2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388" y="188913"/>
            <a:ext cx="8280400" cy="457200"/>
          </a:xfrm>
        </p:spPr>
        <p:txBody>
          <a:bodyPr/>
          <a:lstStyle/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76250" y="1179513"/>
            <a:ext cx="4038600" cy="4905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2"/>
          </p:nvPr>
        </p:nvSpPr>
        <p:spPr>
          <a:xfrm>
            <a:off x="4667250" y="1179513"/>
            <a:ext cx="4038600" cy="237648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3"/>
          </p:nvPr>
        </p:nvSpPr>
        <p:spPr>
          <a:xfrm>
            <a:off x="4667250" y="3708400"/>
            <a:ext cx="4038600" cy="23764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683304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0572848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24710357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76250" y="1179513"/>
            <a:ext cx="4038600" cy="4905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67250" y="1179513"/>
            <a:ext cx="4038600" cy="4905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716313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1947372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220524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101454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5886946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CA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5071160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3.e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8">
            <a:extLst>
              <a:ext uri="{FF2B5EF4-FFF2-40B4-BE49-F238E27FC236}">
                <a16:creationId xmlns:a16="http://schemas.microsoft.com/office/drawing/2014/main" id="{63BED2EA-168D-45EA-8675-BCDC73B39FA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49275"/>
            <a:ext cx="9144000" cy="630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14">
            <a:extLst>
              <a:ext uri="{FF2B5EF4-FFF2-40B4-BE49-F238E27FC236}">
                <a16:creationId xmlns:a16="http://schemas.microsoft.com/office/drawing/2014/main" id="{8C57ABE5-0A7F-435F-8F4C-DAEA712C0A1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2863"/>
            <a:ext cx="9144000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401" name="Line 17">
            <a:extLst>
              <a:ext uri="{FF2B5EF4-FFF2-40B4-BE49-F238E27FC236}">
                <a16:creationId xmlns:a16="http://schemas.microsoft.com/office/drawing/2014/main" id="{0B759273-1C31-4EC6-B32B-5A973317CD9E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0" y="819150"/>
            <a:ext cx="7227888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fr-CA">
              <a:latin typeface="Arial" charset="0"/>
            </a:endParaRPr>
          </a:p>
        </p:txBody>
      </p:sp>
      <p:sp>
        <p:nvSpPr>
          <p:cNvPr id="16394" name="Rectangle 10">
            <a:extLst>
              <a:ext uri="{FF2B5EF4-FFF2-40B4-BE49-F238E27FC236}">
                <a16:creationId xmlns:a16="http://schemas.microsoft.com/office/drawing/2014/main" id="{5EDD46F8-AA1E-4EE2-99E7-9A7BD0584D1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79388" y="6308725"/>
            <a:ext cx="3140075" cy="360363"/>
          </a:xfrm>
          <a:prstGeom prst="rect">
            <a:avLst/>
          </a:prstGeom>
          <a:solidFill>
            <a:srgbClr val="D8ECEA">
              <a:alpha val="89000"/>
            </a:srgbClr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4" dir="b"/>
          </a:scene3d>
          <a:sp3d extrusionH="201600" prstMaterial="legacyMatte">
            <a:bevelT w="13500" h="13500" prst="angle"/>
            <a:bevelB w="13500" h="13500" prst="angle"/>
            <a:extrusionClr>
              <a:srgbClr val="D8ECEA"/>
            </a:extrusionClr>
          </a:sp3d>
        </p:spPr>
        <p:txBody>
          <a:bodyPr wrap="none" anchor="ctr">
            <a:flatTx/>
          </a:bodyPr>
          <a:lstStyle/>
          <a:p>
            <a:pPr>
              <a:defRPr/>
            </a:pPr>
            <a:r>
              <a:rPr lang="fr-CA" sz="1000">
                <a:latin typeface="Arial" charset="0"/>
              </a:rPr>
              <a:t>Source: International Chair on Cardiometabolic Risk</a:t>
            </a:r>
          </a:p>
          <a:p>
            <a:pPr>
              <a:defRPr/>
            </a:pPr>
            <a:r>
              <a:rPr lang="fr-CA" sz="1000">
                <a:latin typeface="Arial" charset="0"/>
              </a:rPr>
              <a:t>www.cardiometabolic-risk.org </a:t>
            </a:r>
          </a:p>
        </p:txBody>
      </p:sp>
      <p:sp>
        <p:nvSpPr>
          <p:cNvPr id="16391" name="Rectangle 7">
            <a:extLst>
              <a:ext uri="{FF2B5EF4-FFF2-40B4-BE49-F238E27FC236}">
                <a16:creationId xmlns:a16="http://schemas.microsoft.com/office/drawing/2014/main" id="{02C43547-1C5E-409F-AED1-64CA260D3BCB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61925" cy="819150"/>
          </a:xfrm>
          <a:prstGeom prst="rect">
            <a:avLst/>
          </a:prstGeom>
          <a:solidFill>
            <a:srgbClr val="C8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fr-CA">
              <a:latin typeface="Arial" charset="0"/>
            </a:endParaRPr>
          </a:p>
        </p:txBody>
      </p:sp>
      <p:sp>
        <p:nvSpPr>
          <p:cNvPr id="16400" name="Rectangle 16">
            <a:extLst>
              <a:ext uri="{FF2B5EF4-FFF2-40B4-BE49-F238E27FC236}">
                <a16:creationId xmlns:a16="http://schemas.microsoft.com/office/drawing/2014/main" id="{AD01A8D1-3A8D-4FEA-A67D-DB7F15C295D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61925" cy="98425"/>
          </a:xfrm>
          <a:prstGeom prst="rect">
            <a:avLst/>
          </a:prstGeom>
          <a:solidFill>
            <a:srgbClr val="FE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fr-CA">
              <a:latin typeface="Arial" charset="0"/>
            </a:endParaRPr>
          </a:p>
        </p:txBody>
      </p:sp>
      <p:sp>
        <p:nvSpPr>
          <p:cNvPr id="3080" name="Rectangle 11">
            <a:extLst>
              <a:ext uri="{FF2B5EF4-FFF2-40B4-BE49-F238E27FC236}">
                <a16:creationId xmlns:a16="http://schemas.microsoft.com/office/drawing/2014/main" id="{F181BA71-92C3-4B85-9B04-77553EC2415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79388" y="188913"/>
            <a:ext cx="8280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fr-CA" altLang="fr-FR"/>
              <a:t>Cliquez et modifiez le titre</a:t>
            </a:r>
          </a:p>
        </p:txBody>
      </p:sp>
      <p:pic>
        <p:nvPicPr>
          <p:cNvPr id="3081" name="Picture 18">
            <a:extLst>
              <a:ext uri="{FF2B5EF4-FFF2-40B4-BE49-F238E27FC236}">
                <a16:creationId xmlns:a16="http://schemas.microsoft.com/office/drawing/2014/main" id="{BF64FF26-FBD5-4B3C-A71B-147548DD0F4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0113" y="142875"/>
            <a:ext cx="461962" cy="404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2" name="Rectangle 20">
            <a:extLst>
              <a:ext uri="{FF2B5EF4-FFF2-40B4-BE49-F238E27FC236}">
                <a16:creationId xmlns:a16="http://schemas.microsoft.com/office/drawing/2014/main" id="{2AFCFE53-CC4A-495E-B449-151CCAEC81D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76250" y="1179513"/>
            <a:ext cx="8229600" cy="4905375"/>
          </a:xfrm>
          <a:prstGeom prst="rect">
            <a:avLst/>
          </a:prstGeom>
          <a:solidFill>
            <a:srgbClr val="CCE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fr-CA" altLang="fr-FR"/>
              <a:t>Cliquez pour modifier les styles du texte du masque</a:t>
            </a:r>
          </a:p>
          <a:p>
            <a:pPr lvl="1"/>
            <a:r>
              <a:rPr lang="fr-CA" altLang="fr-FR"/>
              <a:t>Deuxième niveau</a:t>
            </a:r>
          </a:p>
          <a:p>
            <a:pPr lvl="2"/>
            <a:r>
              <a:rPr lang="fr-CA" altLang="fr-FR"/>
              <a:t>Troisième niveau</a:t>
            </a:r>
          </a:p>
          <a:p>
            <a:pPr lvl="3"/>
            <a:r>
              <a:rPr lang="fr-CA" altLang="fr-FR"/>
              <a:t>Quatrième niveau</a:t>
            </a:r>
          </a:p>
          <a:p>
            <a:pPr lvl="4"/>
            <a:r>
              <a:rPr lang="fr-CA" altLang="fr-FR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53" r:id="rId1"/>
    <p:sldLayoutId id="2147484152" r:id="rId2"/>
    <p:sldLayoutId id="2147484151" r:id="rId3"/>
    <p:sldLayoutId id="2147484150" r:id="rId4"/>
    <p:sldLayoutId id="2147484149" r:id="rId5"/>
    <p:sldLayoutId id="2147484148" r:id="rId6"/>
    <p:sldLayoutId id="2147484147" r:id="rId7"/>
    <p:sldLayoutId id="2147484146" r:id="rId8"/>
    <p:sldLayoutId id="2147484145" r:id="rId9"/>
    <p:sldLayoutId id="2147484144" r:id="rId10"/>
    <p:sldLayoutId id="2147484143" r:id="rId11"/>
    <p:sldLayoutId id="2147484142" r:id="rId12"/>
    <p:sldLayoutId id="2147484141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9pPr>
    </p:titleStyle>
    <p:bodyStyle>
      <a:lvl1pPr marL="449263" indent="-4492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r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322388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730375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138363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955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30527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5099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9671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e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4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Titre 1">
            <a:extLst>
              <a:ext uri="{FF2B5EF4-FFF2-40B4-BE49-F238E27FC236}">
                <a16:creationId xmlns:a16="http://schemas.microsoft.com/office/drawing/2014/main" id="{822E4912-D7E0-4859-9829-3D1FA9B23C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1925" y="84138"/>
            <a:ext cx="8694738" cy="614362"/>
          </a:xfrm>
        </p:spPr>
        <p:txBody>
          <a:bodyPr/>
          <a:lstStyle/>
          <a:p>
            <a:r>
              <a:rPr lang="en-US" altLang="fr-FR" sz="1700">
                <a:solidFill>
                  <a:schemeClr val="tx1"/>
                </a:solidFill>
              </a:rPr>
              <a:t>SEVEN-YEAR CHANGES IN BMI (a), WAIST CIRCUMFERENCE (b) AND I</a:t>
            </a:r>
            <a:r>
              <a:rPr lang="fr-CA" altLang="fr-FR" sz="1700">
                <a:solidFill>
                  <a:schemeClr val="tx1"/>
                </a:solidFill>
              </a:rPr>
              <a:t>NTRA-ABDOMINAL ADIPOSE TISSUE (c) IN PRE-MENOPAUSAL WOMEN (N=32)</a:t>
            </a:r>
            <a:endParaRPr lang="fr-FR" altLang="fr-FR" sz="1700">
              <a:solidFill>
                <a:schemeClr val="tx1"/>
              </a:solidFill>
            </a:endParaRPr>
          </a:p>
        </p:txBody>
      </p:sp>
      <p:sp>
        <p:nvSpPr>
          <p:cNvPr id="1030" name="Rectangle 37">
            <a:extLst>
              <a:ext uri="{FF2B5EF4-FFF2-40B4-BE49-F238E27FC236}">
                <a16:creationId xmlns:a16="http://schemas.microsoft.com/office/drawing/2014/main" id="{BB7E1F7A-81DA-4E3C-B6E8-7BD99FE1CF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65713" y="6311900"/>
            <a:ext cx="3889375" cy="369888"/>
          </a:xfrm>
          <a:prstGeom prst="rect">
            <a:avLst/>
          </a:prstGeom>
          <a:solidFill>
            <a:srgbClr val="D8ECEA">
              <a:alpha val="89018"/>
            </a:srgbClr>
          </a:solidFill>
          <a:ln w="9525">
            <a:miter lim="800000"/>
            <a:headEnd/>
            <a:tailEnd/>
          </a:ln>
          <a:scene3d>
            <a:camera prst="legacyObliqueTopRight"/>
            <a:lightRig rig="legacyFlat4" dir="b"/>
          </a:scene3d>
          <a:sp3d extrusionH="201600" prstMaterial="legacyMatte">
            <a:bevelT w="13500" h="13500" prst="angle"/>
            <a:bevelB w="13500" h="13500" prst="angle"/>
            <a:extrusionClr>
              <a:srgbClr val="D8ECEA"/>
            </a:extrusionClr>
            <a:contourClr>
              <a:srgbClr val="D8ECEA"/>
            </a:contourClr>
          </a:sp3d>
        </p:spPr>
        <p:txBody>
          <a:bodyPr wrap="none" anchor="ctr">
            <a:flatTx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CA" altLang="fr-FR" sz="1000"/>
              <a:t>Adapted from Lemieux S et al. Diabetes Care 1996; 19: 983-91</a:t>
            </a:r>
          </a:p>
        </p:txBody>
      </p:sp>
      <p:grpSp>
        <p:nvGrpSpPr>
          <p:cNvPr id="2" name="Group 33">
            <a:extLst>
              <a:ext uri="{FF2B5EF4-FFF2-40B4-BE49-F238E27FC236}">
                <a16:creationId xmlns:a16="http://schemas.microsoft.com/office/drawing/2014/main" id="{BDEE12CC-CB23-49FE-AD67-31F35ADA513D}"/>
              </a:ext>
            </a:extLst>
          </p:cNvPr>
          <p:cNvGrpSpPr>
            <a:grpSpLocks/>
          </p:cNvGrpSpPr>
          <p:nvPr/>
        </p:nvGrpSpPr>
        <p:grpSpPr bwMode="auto">
          <a:xfrm>
            <a:off x="585788" y="1104900"/>
            <a:ext cx="2498725" cy="463550"/>
            <a:chOff x="2229" y="714"/>
            <a:chExt cx="1032" cy="511"/>
          </a:xfrm>
        </p:grpSpPr>
        <p:sp>
          <p:nvSpPr>
            <p:cNvPr id="1053" name="Rectangle 34">
              <a:extLst>
                <a:ext uri="{FF2B5EF4-FFF2-40B4-BE49-F238E27FC236}">
                  <a16:creationId xmlns:a16="http://schemas.microsoft.com/office/drawing/2014/main" id="{09B01B9C-5D53-4E31-83C2-1AA5B2C124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33" y="714"/>
              <a:ext cx="1028" cy="51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marL="92075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fr-FR" b="1"/>
                <a:t>a) BMI (kg/m</a:t>
              </a:r>
              <a:r>
                <a:rPr lang="en-US" altLang="fr-FR" b="1" baseline="30000"/>
                <a:t>2</a:t>
              </a:r>
              <a:r>
                <a:rPr lang="en-US" altLang="fr-FR" b="1"/>
                <a:t>) </a:t>
              </a:r>
            </a:p>
          </p:txBody>
        </p:sp>
        <p:sp>
          <p:nvSpPr>
            <p:cNvPr id="1054" name="Rectangle 35">
              <a:extLst>
                <a:ext uri="{FF2B5EF4-FFF2-40B4-BE49-F238E27FC236}">
                  <a16:creationId xmlns:a16="http://schemas.microsoft.com/office/drawing/2014/main" id="{53625FD9-C227-42A6-AE42-5105FB6AE43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29" y="715"/>
              <a:ext cx="30" cy="510"/>
            </a:xfrm>
            <a:prstGeom prst="rect">
              <a:avLst/>
            </a:prstGeom>
            <a:solidFill>
              <a:srgbClr val="B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lang="fr-FR" altLang="fr-FR" sz="1000" b="1"/>
            </a:p>
          </p:txBody>
        </p:sp>
      </p:grpSp>
      <p:grpSp>
        <p:nvGrpSpPr>
          <p:cNvPr id="3" name="Group 33">
            <a:extLst>
              <a:ext uri="{FF2B5EF4-FFF2-40B4-BE49-F238E27FC236}">
                <a16:creationId xmlns:a16="http://schemas.microsoft.com/office/drawing/2014/main" id="{3C30E53D-288B-49B2-A706-91A40166E337}"/>
              </a:ext>
            </a:extLst>
          </p:cNvPr>
          <p:cNvGrpSpPr>
            <a:grpSpLocks/>
          </p:cNvGrpSpPr>
          <p:nvPr/>
        </p:nvGrpSpPr>
        <p:grpSpPr bwMode="auto">
          <a:xfrm>
            <a:off x="3557588" y="1104900"/>
            <a:ext cx="2498725" cy="463550"/>
            <a:chOff x="2229" y="714"/>
            <a:chExt cx="1032" cy="511"/>
          </a:xfrm>
        </p:grpSpPr>
        <p:sp>
          <p:nvSpPr>
            <p:cNvPr id="1051" name="Rectangle 34">
              <a:extLst>
                <a:ext uri="{FF2B5EF4-FFF2-40B4-BE49-F238E27FC236}">
                  <a16:creationId xmlns:a16="http://schemas.microsoft.com/office/drawing/2014/main" id="{D61C1877-2DB9-4D44-BD1D-D381A8FBA8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33" y="714"/>
              <a:ext cx="1028" cy="51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marL="92075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ts val="1600"/>
                </a:lnSpc>
              </a:pPr>
              <a:r>
                <a:rPr lang="en-US" altLang="fr-FR" sz="1600" b="1"/>
                <a:t>b) Waist</a:t>
              </a:r>
            </a:p>
            <a:p>
              <a:pPr eaLnBrk="1" hangingPunct="1">
                <a:lnSpc>
                  <a:spcPts val="1600"/>
                </a:lnSpc>
              </a:pPr>
              <a:r>
                <a:rPr lang="en-US" altLang="fr-FR" sz="1600" b="1"/>
                <a:t>    circumference (cm) </a:t>
              </a:r>
            </a:p>
          </p:txBody>
        </p:sp>
        <p:sp>
          <p:nvSpPr>
            <p:cNvPr id="1052" name="Rectangle 35">
              <a:extLst>
                <a:ext uri="{FF2B5EF4-FFF2-40B4-BE49-F238E27FC236}">
                  <a16:creationId xmlns:a16="http://schemas.microsoft.com/office/drawing/2014/main" id="{BA822DB7-4409-4F73-883F-C87597713D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29" y="715"/>
              <a:ext cx="30" cy="510"/>
            </a:xfrm>
            <a:prstGeom prst="rect">
              <a:avLst/>
            </a:prstGeom>
            <a:solidFill>
              <a:srgbClr val="B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ts val="1600"/>
                </a:lnSpc>
              </a:pPr>
              <a:endParaRPr lang="fr-FR" altLang="fr-FR" sz="1000" b="1"/>
            </a:p>
          </p:txBody>
        </p:sp>
      </p:grpSp>
      <p:grpSp>
        <p:nvGrpSpPr>
          <p:cNvPr id="4" name="Group 33">
            <a:extLst>
              <a:ext uri="{FF2B5EF4-FFF2-40B4-BE49-F238E27FC236}">
                <a16:creationId xmlns:a16="http://schemas.microsoft.com/office/drawing/2014/main" id="{F954589A-79FF-4E30-9776-5D01629474ED}"/>
              </a:ext>
            </a:extLst>
          </p:cNvPr>
          <p:cNvGrpSpPr>
            <a:grpSpLocks/>
          </p:cNvGrpSpPr>
          <p:nvPr/>
        </p:nvGrpSpPr>
        <p:grpSpPr bwMode="auto">
          <a:xfrm>
            <a:off x="6529388" y="1104900"/>
            <a:ext cx="2498725" cy="463550"/>
            <a:chOff x="2229" y="714"/>
            <a:chExt cx="1032" cy="511"/>
          </a:xfrm>
        </p:grpSpPr>
        <p:sp>
          <p:nvSpPr>
            <p:cNvPr id="1049" name="Rectangle 34">
              <a:extLst>
                <a:ext uri="{FF2B5EF4-FFF2-40B4-BE49-F238E27FC236}">
                  <a16:creationId xmlns:a16="http://schemas.microsoft.com/office/drawing/2014/main" id="{1DC57800-8E22-4757-8EF3-8E86B5B9979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33" y="714"/>
              <a:ext cx="1028" cy="51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marL="92075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ts val="1600"/>
                </a:lnSpc>
              </a:pPr>
              <a:r>
                <a:rPr lang="en-US" altLang="fr-FR" sz="1600" b="1"/>
                <a:t>c) Intra-abdominal</a:t>
              </a:r>
            </a:p>
            <a:p>
              <a:pPr eaLnBrk="1" hangingPunct="1">
                <a:lnSpc>
                  <a:spcPts val="1600"/>
                </a:lnSpc>
              </a:pPr>
              <a:r>
                <a:rPr lang="en-US" altLang="fr-FR" sz="1600" b="1"/>
                <a:t>    adipose tissue (cm</a:t>
              </a:r>
              <a:r>
                <a:rPr lang="en-US" altLang="fr-FR" sz="1600" b="1" baseline="30000"/>
                <a:t>2</a:t>
              </a:r>
              <a:r>
                <a:rPr lang="en-US" altLang="fr-FR" sz="1600" b="1"/>
                <a:t>) </a:t>
              </a:r>
            </a:p>
          </p:txBody>
        </p:sp>
        <p:sp>
          <p:nvSpPr>
            <p:cNvPr id="1050" name="Rectangle 35">
              <a:extLst>
                <a:ext uri="{FF2B5EF4-FFF2-40B4-BE49-F238E27FC236}">
                  <a16:creationId xmlns:a16="http://schemas.microsoft.com/office/drawing/2014/main" id="{0169218C-54DC-4431-9FA0-DE88B24AE9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29" y="715"/>
              <a:ext cx="30" cy="510"/>
            </a:xfrm>
            <a:prstGeom prst="rect">
              <a:avLst/>
            </a:prstGeom>
            <a:solidFill>
              <a:srgbClr val="B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ts val="1600"/>
                </a:lnSpc>
              </a:pPr>
              <a:endParaRPr lang="fr-FR" altLang="fr-FR" sz="1000" b="1"/>
            </a:p>
          </p:txBody>
        </p:sp>
      </p:grpSp>
      <p:sp>
        <p:nvSpPr>
          <p:cNvPr id="16" name="Rogner un rectangle à un seul coin 15">
            <a:extLst>
              <a:ext uri="{FF2B5EF4-FFF2-40B4-BE49-F238E27FC236}">
                <a16:creationId xmlns:a16="http://schemas.microsoft.com/office/drawing/2014/main" id="{44D298A8-B697-483B-91A6-55A265ECA8A4}"/>
              </a:ext>
            </a:extLst>
          </p:cNvPr>
          <p:cNvSpPr/>
          <p:nvPr/>
        </p:nvSpPr>
        <p:spPr>
          <a:xfrm flipH="1">
            <a:off x="1855690" y="1891553"/>
            <a:ext cx="1120591" cy="268941"/>
          </a:xfrm>
          <a:prstGeom prst="snip1Rect">
            <a:avLst>
              <a:gd name="adj" fmla="val 13394"/>
            </a:avLst>
          </a:prstGeom>
          <a:solidFill>
            <a:schemeClr val="bg1"/>
          </a:solidFill>
          <a:ln w="12700">
            <a:solidFill>
              <a:schemeClr val="bg2"/>
            </a:solidFill>
          </a:ln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72000" rIns="72000" anchor="ctr"/>
          <a:lstStyle/>
          <a:p>
            <a:pPr algn="ctr">
              <a:defRPr/>
            </a:pPr>
            <a:r>
              <a:rPr lang="fr-CA" sz="1400" b="1" kern="100" dirty="0">
                <a:solidFill>
                  <a:schemeClr val="tx1"/>
                </a:solidFill>
              </a:rPr>
              <a:t>NS</a:t>
            </a:r>
          </a:p>
        </p:txBody>
      </p:sp>
      <p:sp>
        <p:nvSpPr>
          <p:cNvPr id="17" name="Rogner un rectangle à un seul coin 16">
            <a:extLst>
              <a:ext uri="{FF2B5EF4-FFF2-40B4-BE49-F238E27FC236}">
                <a16:creationId xmlns:a16="http://schemas.microsoft.com/office/drawing/2014/main" id="{BB1E6C3C-84C5-4BBC-B91D-315EBA5A6457}"/>
              </a:ext>
            </a:extLst>
          </p:cNvPr>
          <p:cNvSpPr/>
          <p:nvPr/>
        </p:nvSpPr>
        <p:spPr>
          <a:xfrm flipH="1">
            <a:off x="4814043" y="1891553"/>
            <a:ext cx="1120591" cy="268941"/>
          </a:xfrm>
          <a:prstGeom prst="snip1Rect">
            <a:avLst>
              <a:gd name="adj" fmla="val 13394"/>
            </a:avLst>
          </a:prstGeom>
          <a:solidFill>
            <a:schemeClr val="bg1"/>
          </a:solidFill>
          <a:ln w="12700">
            <a:solidFill>
              <a:schemeClr val="bg2"/>
            </a:solidFill>
          </a:ln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72000" rIns="72000" anchor="ctr"/>
          <a:lstStyle/>
          <a:p>
            <a:pPr algn="ctr">
              <a:defRPr/>
            </a:pPr>
            <a:r>
              <a:rPr lang="fr-CA" sz="1400" b="1" kern="100" dirty="0">
                <a:solidFill>
                  <a:schemeClr val="tx1"/>
                </a:solidFill>
              </a:rPr>
              <a:t>p&lt;0.05</a:t>
            </a:r>
          </a:p>
        </p:txBody>
      </p:sp>
      <p:sp>
        <p:nvSpPr>
          <p:cNvPr id="18" name="Rogner un rectangle à un seul coin 17">
            <a:extLst>
              <a:ext uri="{FF2B5EF4-FFF2-40B4-BE49-F238E27FC236}">
                <a16:creationId xmlns:a16="http://schemas.microsoft.com/office/drawing/2014/main" id="{C0D5DD33-2719-4918-8415-D0D2328E3370}"/>
              </a:ext>
            </a:extLst>
          </p:cNvPr>
          <p:cNvSpPr/>
          <p:nvPr/>
        </p:nvSpPr>
        <p:spPr>
          <a:xfrm flipH="1">
            <a:off x="7772396" y="1891553"/>
            <a:ext cx="1120591" cy="268941"/>
          </a:xfrm>
          <a:prstGeom prst="snip1Rect">
            <a:avLst>
              <a:gd name="adj" fmla="val 13394"/>
            </a:avLst>
          </a:prstGeom>
          <a:solidFill>
            <a:schemeClr val="bg1"/>
          </a:solidFill>
          <a:ln w="12700">
            <a:solidFill>
              <a:schemeClr val="bg2"/>
            </a:solidFill>
          </a:ln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72000" rIns="72000" anchor="ctr"/>
          <a:lstStyle/>
          <a:p>
            <a:pPr algn="ctr">
              <a:defRPr/>
            </a:pPr>
            <a:r>
              <a:rPr lang="fr-CA" sz="1400" b="1" kern="100" dirty="0">
                <a:solidFill>
                  <a:schemeClr val="tx1"/>
                </a:solidFill>
              </a:rPr>
              <a:t>p&lt;0.01</a:t>
            </a:r>
          </a:p>
        </p:txBody>
      </p:sp>
      <p:graphicFrame>
        <p:nvGraphicFramePr>
          <p:cNvPr id="1026" name="Graphique 24">
            <a:extLst>
              <a:ext uri="{FF2B5EF4-FFF2-40B4-BE49-F238E27FC236}">
                <a16:creationId xmlns:a16="http://schemas.microsoft.com/office/drawing/2014/main" id="{76EAD46C-2E53-47F1-BA7C-FFA16F845791}"/>
              </a:ext>
            </a:extLst>
          </p:cNvPr>
          <p:cNvGraphicFramePr>
            <a:graphicFrameLocks/>
          </p:cNvGraphicFramePr>
          <p:nvPr/>
        </p:nvGraphicFramePr>
        <p:xfrm>
          <a:off x="206375" y="1854200"/>
          <a:ext cx="3001963" cy="4373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6" name="Chart" r:id="rId3" imgW="3000442" imgH="4362437" progId="Excel.Chart.8">
                  <p:embed/>
                </p:oleObj>
              </mc:Choice>
              <mc:Fallback>
                <p:oleObj name="Chart" r:id="rId3" imgW="3000442" imgH="4362437" progId="Excel.Chart.8">
                  <p:embed/>
                  <p:pic>
                    <p:nvPicPr>
                      <p:cNvPr id="0" name="Graphique 24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6375" y="1854200"/>
                        <a:ext cx="3001963" cy="43735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Cube 24">
            <a:extLst>
              <a:ext uri="{FF2B5EF4-FFF2-40B4-BE49-F238E27FC236}">
                <a16:creationId xmlns:a16="http://schemas.microsoft.com/office/drawing/2014/main" id="{B2DFBEB3-767E-4749-87B6-8EB668EC3F48}"/>
              </a:ext>
            </a:extLst>
          </p:cNvPr>
          <p:cNvSpPr/>
          <p:nvPr/>
        </p:nvSpPr>
        <p:spPr>
          <a:xfrm>
            <a:off x="1193800" y="2689225"/>
            <a:ext cx="473075" cy="269875"/>
          </a:xfrm>
          <a:prstGeom prst="cube">
            <a:avLst>
              <a:gd name="adj" fmla="val 4310"/>
            </a:avLst>
          </a:prstGeom>
          <a:solidFill>
            <a:schemeClr val="bg1">
              <a:alpha val="47000"/>
            </a:schemeClr>
          </a:solidFill>
          <a:ln w="3175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rIns="36000" anchor="ctr"/>
          <a:lstStyle/>
          <a:p>
            <a:pPr algn="ctr">
              <a:defRPr/>
            </a:pPr>
            <a:r>
              <a:rPr lang="fr-CA" sz="1200" b="1" dirty="0">
                <a:solidFill>
                  <a:schemeClr val="tx1"/>
                </a:solidFill>
              </a:rPr>
              <a:t>30.5</a:t>
            </a:r>
          </a:p>
        </p:txBody>
      </p:sp>
      <p:sp>
        <p:nvSpPr>
          <p:cNvPr id="26" name="Cube 25">
            <a:extLst>
              <a:ext uri="{FF2B5EF4-FFF2-40B4-BE49-F238E27FC236}">
                <a16:creationId xmlns:a16="http://schemas.microsoft.com/office/drawing/2014/main" id="{063A5FCE-2088-4158-8E34-D263104DE4AA}"/>
              </a:ext>
            </a:extLst>
          </p:cNvPr>
          <p:cNvSpPr/>
          <p:nvPr/>
        </p:nvSpPr>
        <p:spPr>
          <a:xfrm>
            <a:off x="2160588" y="2501900"/>
            <a:ext cx="474662" cy="268288"/>
          </a:xfrm>
          <a:prstGeom prst="cube">
            <a:avLst>
              <a:gd name="adj" fmla="val 4310"/>
            </a:avLst>
          </a:prstGeom>
          <a:solidFill>
            <a:schemeClr val="bg1">
              <a:alpha val="47000"/>
            </a:schemeClr>
          </a:solidFill>
          <a:ln w="3175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rIns="36000" anchor="ctr"/>
          <a:lstStyle/>
          <a:p>
            <a:pPr algn="ctr">
              <a:defRPr/>
            </a:pPr>
            <a:r>
              <a:rPr lang="fr-CA" sz="1200" b="1" dirty="0">
                <a:solidFill>
                  <a:schemeClr val="tx1"/>
                </a:solidFill>
              </a:rPr>
              <a:t>31.8</a:t>
            </a:r>
          </a:p>
        </p:txBody>
      </p:sp>
      <p:graphicFrame>
        <p:nvGraphicFramePr>
          <p:cNvPr id="1027" name="Object 25">
            <a:extLst>
              <a:ext uri="{FF2B5EF4-FFF2-40B4-BE49-F238E27FC236}">
                <a16:creationId xmlns:a16="http://schemas.microsoft.com/office/drawing/2014/main" id="{064B1E0D-F1F7-40C0-834D-8B7EE6EEE557}"/>
              </a:ext>
            </a:extLst>
          </p:cNvPr>
          <p:cNvGraphicFramePr>
            <a:graphicFrameLocks/>
          </p:cNvGraphicFramePr>
          <p:nvPr/>
        </p:nvGraphicFramePr>
        <p:xfrm>
          <a:off x="3122613" y="1874838"/>
          <a:ext cx="3041650" cy="4352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7" name="Graphique" r:id="rId5" imgW="3067095" imgH="4391089" progId="Excel.Chart.8">
                  <p:embed/>
                </p:oleObj>
              </mc:Choice>
              <mc:Fallback>
                <p:oleObj name="Graphique" r:id="rId5" imgW="3067095" imgH="4391089" progId="Excel.Chart.8">
                  <p:embed/>
                  <p:pic>
                    <p:nvPicPr>
                      <p:cNvPr id="0" name="Object 25"/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2613" y="1874838"/>
                        <a:ext cx="3041650" cy="4352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8" name="Object 26">
            <a:extLst>
              <a:ext uri="{FF2B5EF4-FFF2-40B4-BE49-F238E27FC236}">
                <a16:creationId xmlns:a16="http://schemas.microsoft.com/office/drawing/2014/main" id="{D4B1C83D-DA3C-49C9-B5DF-73BB1E424116}"/>
              </a:ext>
            </a:extLst>
          </p:cNvPr>
          <p:cNvGraphicFramePr>
            <a:graphicFrameLocks/>
          </p:cNvGraphicFramePr>
          <p:nvPr/>
        </p:nvGraphicFramePr>
        <p:xfrm>
          <a:off x="6042025" y="1874838"/>
          <a:ext cx="3081338" cy="4352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8" name="Graphique" r:id="rId7" imgW="3067095" imgH="4391089" progId="Excel.Chart.8">
                  <p:embed/>
                </p:oleObj>
              </mc:Choice>
              <mc:Fallback>
                <p:oleObj name="Graphique" r:id="rId7" imgW="3067095" imgH="4391089" progId="Excel.Chart.8">
                  <p:embed/>
                  <p:pic>
                    <p:nvPicPr>
                      <p:cNvPr id="0" name="Object 26"/>
                      <p:cNvPicPr>
                        <a:picLocks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42025" y="1874838"/>
                        <a:ext cx="3081338" cy="4352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Cube 20">
            <a:extLst>
              <a:ext uri="{FF2B5EF4-FFF2-40B4-BE49-F238E27FC236}">
                <a16:creationId xmlns:a16="http://schemas.microsoft.com/office/drawing/2014/main" id="{198584A2-E64D-4A98-804D-1BD05E39773C}"/>
              </a:ext>
            </a:extLst>
          </p:cNvPr>
          <p:cNvSpPr/>
          <p:nvPr/>
        </p:nvSpPr>
        <p:spPr>
          <a:xfrm>
            <a:off x="8088313" y="2779713"/>
            <a:ext cx="473075" cy="269875"/>
          </a:xfrm>
          <a:prstGeom prst="cube">
            <a:avLst>
              <a:gd name="adj" fmla="val 4310"/>
            </a:avLst>
          </a:prstGeom>
          <a:solidFill>
            <a:schemeClr val="bg1">
              <a:alpha val="47000"/>
            </a:schemeClr>
          </a:solidFill>
          <a:ln w="3175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rIns="36000" anchor="ctr"/>
          <a:lstStyle/>
          <a:p>
            <a:pPr algn="ctr">
              <a:defRPr/>
            </a:pPr>
            <a:r>
              <a:rPr lang="fr-CA" sz="1200" b="1" dirty="0">
                <a:solidFill>
                  <a:schemeClr val="tx1"/>
                </a:solidFill>
              </a:rPr>
              <a:t>134.5</a:t>
            </a:r>
          </a:p>
        </p:txBody>
      </p:sp>
      <p:sp>
        <p:nvSpPr>
          <p:cNvPr id="22" name="Cube 21">
            <a:extLst>
              <a:ext uri="{FF2B5EF4-FFF2-40B4-BE49-F238E27FC236}">
                <a16:creationId xmlns:a16="http://schemas.microsoft.com/office/drawing/2014/main" id="{969474B5-2C2E-4126-A66B-1C0FC1BCDF1D}"/>
              </a:ext>
            </a:extLst>
          </p:cNvPr>
          <p:cNvSpPr/>
          <p:nvPr/>
        </p:nvSpPr>
        <p:spPr>
          <a:xfrm>
            <a:off x="7137400" y="3729038"/>
            <a:ext cx="473075" cy="269875"/>
          </a:xfrm>
          <a:prstGeom prst="cube">
            <a:avLst>
              <a:gd name="adj" fmla="val 4310"/>
            </a:avLst>
          </a:prstGeom>
          <a:solidFill>
            <a:schemeClr val="bg1">
              <a:alpha val="47000"/>
            </a:schemeClr>
          </a:solidFill>
          <a:ln w="3175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rIns="36000" anchor="ctr"/>
          <a:lstStyle/>
          <a:p>
            <a:pPr algn="ctr">
              <a:defRPr/>
            </a:pPr>
            <a:r>
              <a:rPr lang="fr-CA" sz="1200" b="1" dirty="0">
                <a:solidFill>
                  <a:schemeClr val="tx1"/>
                </a:solidFill>
              </a:rPr>
              <a:t>102.7</a:t>
            </a:r>
          </a:p>
        </p:txBody>
      </p:sp>
      <p:sp>
        <p:nvSpPr>
          <p:cNvPr id="23" name="Cube 22">
            <a:extLst>
              <a:ext uri="{FF2B5EF4-FFF2-40B4-BE49-F238E27FC236}">
                <a16:creationId xmlns:a16="http://schemas.microsoft.com/office/drawing/2014/main" id="{447EE792-950D-4FDA-8825-A69734E374E1}"/>
              </a:ext>
            </a:extLst>
          </p:cNvPr>
          <p:cNvSpPr/>
          <p:nvPr/>
        </p:nvSpPr>
        <p:spPr>
          <a:xfrm>
            <a:off x="5119688" y="2555875"/>
            <a:ext cx="473075" cy="269875"/>
          </a:xfrm>
          <a:prstGeom prst="cube">
            <a:avLst>
              <a:gd name="adj" fmla="val 4310"/>
            </a:avLst>
          </a:prstGeom>
          <a:solidFill>
            <a:schemeClr val="bg1">
              <a:alpha val="47000"/>
            </a:schemeClr>
          </a:solidFill>
          <a:ln w="3175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rIns="36000" anchor="ctr"/>
          <a:lstStyle/>
          <a:p>
            <a:pPr algn="ctr">
              <a:defRPr/>
            </a:pPr>
            <a:r>
              <a:rPr lang="fr-CA" sz="1200" b="1" dirty="0">
                <a:solidFill>
                  <a:schemeClr val="tx1"/>
                </a:solidFill>
              </a:rPr>
              <a:t>93.0</a:t>
            </a:r>
          </a:p>
        </p:txBody>
      </p:sp>
      <p:sp>
        <p:nvSpPr>
          <p:cNvPr id="24" name="Cube 23">
            <a:extLst>
              <a:ext uri="{FF2B5EF4-FFF2-40B4-BE49-F238E27FC236}">
                <a16:creationId xmlns:a16="http://schemas.microsoft.com/office/drawing/2014/main" id="{2779B306-C1EF-4134-B373-878AFF129C2C}"/>
              </a:ext>
            </a:extLst>
          </p:cNvPr>
          <p:cNvSpPr/>
          <p:nvPr/>
        </p:nvSpPr>
        <p:spPr>
          <a:xfrm>
            <a:off x="4187825" y="2860675"/>
            <a:ext cx="473075" cy="269875"/>
          </a:xfrm>
          <a:prstGeom prst="cube">
            <a:avLst>
              <a:gd name="adj" fmla="val 4310"/>
            </a:avLst>
          </a:prstGeom>
          <a:solidFill>
            <a:schemeClr val="bg1">
              <a:alpha val="47000"/>
            </a:schemeClr>
          </a:solidFill>
          <a:ln w="3175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rIns="36000" anchor="ctr"/>
          <a:lstStyle/>
          <a:p>
            <a:pPr algn="ctr">
              <a:defRPr/>
            </a:pPr>
            <a:r>
              <a:rPr lang="fr-CA" sz="1200" b="1" dirty="0">
                <a:solidFill>
                  <a:schemeClr val="tx1"/>
                </a:solidFill>
              </a:rPr>
              <a:t>88.9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Conception personnalisée">
  <a:themeElements>
    <a:clrScheme name="Conception personnalisée 2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BDF53"/>
      </a:accent1>
      <a:accent2>
        <a:srgbClr val="FF9966"/>
      </a:accent2>
      <a:accent3>
        <a:srgbClr val="FFFFFF"/>
      </a:accent3>
      <a:accent4>
        <a:srgbClr val="000000"/>
      </a:accent4>
      <a:accent5>
        <a:srgbClr val="FDECB3"/>
      </a:accent5>
      <a:accent6>
        <a:srgbClr val="E78A5C"/>
      </a:accent6>
      <a:hlink>
        <a:srgbClr val="CC3300"/>
      </a:hlink>
      <a:folHlink>
        <a:srgbClr val="996600"/>
      </a:folHlink>
    </a:clrScheme>
    <a:fontScheme name="Conception personnalisé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nception personnalisé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7068</TotalTime>
  <Words>80</Words>
  <Application>Microsoft Office PowerPoint</Application>
  <PresentationFormat>Affichage à l'écran (4:3)</PresentationFormat>
  <Paragraphs>16</Paragraphs>
  <Slides>1</Slides>
  <Notes>0</Notes>
  <HiddenSlides>0</HiddenSlides>
  <MMClips>0</MMClips>
  <ScaleCrop>false</ScaleCrop>
  <HeadingPairs>
    <vt:vector size="8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Serveurs OLE incorporés</vt:lpstr>
      </vt:variant>
      <vt:variant>
        <vt:i4>2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Wingdings</vt:lpstr>
      <vt:lpstr>Conception personnalisée</vt:lpstr>
      <vt:lpstr>Microsoft Office Excel Chart</vt:lpstr>
      <vt:lpstr>Graphique Microsoft Office Excel</vt:lpstr>
      <vt:lpstr>SEVEN-YEAR CHANGES IN BMI (a), WAIST CIRCUMFERENCE (b) AND INTRA-ABDOMINAL ADIPOSE TISSUE (c) IN PRE-MENOPAUSAL WOMEN (N=32)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Alain Cyr</dc:creator>
  <cp:lastModifiedBy>Isabelle Martineau</cp:lastModifiedBy>
  <cp:revision>440</cp:revision>
  <dcterms:created xsi:type="dcterms:W3CDTF">2007-08-27T23:55:38Z</dcterms:created>
  <dcterms:modified xsi:type="dcterms:W3CDTF">2022-12-01T12:41:36Z</dcterms:modified>
</cp:coreProperties>
</file>