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1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56" r:id="rId2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B8FAD"/>
    <a:srgbClr val="777777"/>
    <a:srgbClr val="CCECFF"/>
    <a:srgbClr val="B40000"/>
    <a:srgbClr val="DA0000"/>
    <a:srgbClr val="640000"/>
    <a:srgbClr val="000000"/>
    <a:srgbClr val="154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41" autoAdjust="0"/>
    <p:restoredTop sz="94646" autoAdjust="0"/>
  </p:normalViewPr>
  <p:slideViewPr>
    <p:cSldViewPr snapToGrid="0">
      <p:cViewPr varScale="1">
        <p:scale>
          <a:sx n="111" d="100"/>
          <a:sy n="111" d="100"/>
        </p:scale>
        <p:origin x="18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20"/>
    </p:cViewPr>
  </p:sorterViewPr>
  <p:notesViewPr>
    <p:cSldViewPr snapToGrid="0">
      <p:cViewPr varScale="1">
        <p:scale>
          <a:sx n="56" d="100"/>
          <a:sy n="56" d="100"/>
        </p:scale>
        <p:origin x="-2490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69A3C9EE-874D-4192-9266-80F1C0DC4D5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32321FDF-30EF-49A8-BD72-AC02B6F62CB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8865210C-60C2-48A1-9226-E51C84FD69D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0D1CF7C9-4D8F-4455-89CB-1C0853B5037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433BC7-5574-4A9A-A0FD-08CCE968A38F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5DE45297-885D-4668-87D1-7AE79FA49F6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A5BAE29C-4D70-4866-B64A-83AC86213C3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D52B21DD-D4C9-4613-A84D-5E928C85BDD9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60C63E54-3D84-4416-B2D7-F0FA6566312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BB50C866-2073-40E3-86A6-8ABABAF53DB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51" name="Rectangle 7">
            <a:extLst>
              <a:ext uri="{FF2B5EF4-FFF2-40B4-BE49-F238E27FC236}">
                <a16:creationId xmlns:a16="http://schemas.microsoft.com/office/drawing/2014/main" id="{3FE6780B-39A3-46FD-BDBF-498A624FF0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32CC31-4E05-4ED4-A9EF-8BA6853E12EC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>
            <a:extLst>
              <a:ext uri="{FF2B5EF4-FFF2-40B4-BE49-F238E27FC236}">
                <a16:creationId xmlns:a16="http://schemas.microsoft.com/office/drawing/2014/main" id="{7A85E855-D19B-4F25-889B-D381B0108E2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>
            <a:extLst>
              <a:ext uri="{FF2B5EF4-FFF2-40B4-BE49-F238E27FC236}">
                <a16:creationId xmlns:a16="http://schemas.microsoft.com/office/drawing/2014/main" id="{5AACAD46-3F9C-49B3-876F-D431800BDD7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893762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113F90-40DB-4419-8429-6947F820D0B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273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704A4EB-159B-4DB1-89C0-690F42F76B1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13D9C1E8-58CC-493B-B075-9282F37682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pic>
        <p:nvPicPr>
          <p:cNvPr id="8" name="Picture 13">
            <a:extLst>
              <a:ext uri="{FF2B5EF4-FFF2-40B4-BE49-F238E27FC236}">
                <a16:creationId xmlns:a16="http://schemas.microsoft.com/office/drawing/2014/main" id="{688E73D6-F482-457D-886F-1B695BCFC63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657225" y="1179513"/>
            <a:ext cx="7772400" cy="1470025"/>
          </a:xfrm>
          <a:solidFill>
            <a:schemeClr val="accent1"/>
          </a:solidFill>
          <a:ln w="28575">
            <a:solidFill>
              <a:schemeClr val="bg1"/>
            </a:solidFill>
          </a:ln>
        </p:spPr>
        <p:txBody>
          <a:bodyPr/>
          <a:lstStyle>
            <a:lvl1pPr algn="ctr">
              <a:defRPr sz="4000" b="0"/>
            </a:lvl1pPr>
          </a:lstStyle>
          <a:p>
            <a:r>
              <a:rPr lang="fr-CA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2098662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39882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5425" y="188913"/>
            <a:ext cx="2130425" cy="5895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43637" cy="5895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626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76250" y="1179513"/>
            <a:ext cx="8229600" cy="4905375"/>
          </a:xfrm>
        </p:spPr>
        <p:txBody>
          <a:bodyPr/>
          <a:lstStyle/>
          <a:p>
            <a:pPr lvl="0"/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3124811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67250" y="1179513"/>
            <a:ext cx="4038600" cy="23764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67250" y="3708400"/>
            <a:ext cx="4038600" cy="23764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8330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57284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47103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7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16313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94737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2052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0145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588694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507116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>
            <a:extLst>
              <a:ext uri="{FF2B5EF4-FFF2-40B4-BE49-F238E27FC236}">
                <a16:creationId xmlns:a16="http://schemas.microsoft.com/office/drawing/2014/main" id="{63BED2EA-168D-45EA-8675-BCDC73B39FA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4">
            <a:extLst>
              <a:ext uri="{FF2B5EF4-FFF2-40B4-BE49-F238E27FC236}">
                <a16:creationId xmlns:a16="http://schemas.microsoft.com/office/drawing/2014/main" id="{8C57ABE5-0A7F-435F-8F4C-DAEA712C0A1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0B759273-1C31-4EC6-B32B-5A973317CD9E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5EDD46F8-AA1E-4EE2-99E7-9A7BD0584D1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02C43547-1C5E-409F-AED1-64CA260D3BC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AD01A8D1-3A8D-4FEA-A67D-DB7F15C295D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3080" name="Rectangle 11">
            <a:extLst>
              <a:ext uri="{FF2B5EF4-FFF2-40B4-BE49-F238E27FC236}">
                <a16:creationId xmlns:a16="http://schemas.microsoft.com/office/drawing/2014/main" id="{F181BA71-92C3-4B85-9B04-77553EC241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3081" name="Picture 18">
            <a:extLst>
              <a:ext uri="{FF2B5EF4-FFF2-40B4-BE49-F238E27FC236}">
                <a16:creationId xmlns:a16="http://schemas.microsoft.com/office/drawing/2014/main" id="{BF64FF26-FBD5-4B3C-A71B-147548DD0F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Rectangle 20">
            <a:extLst>
              <a:ext uri="{FF2B5EF4-FFF2-40B4-BE49-F238E27FC236}">
                <a16:creationId xmlns:a16="http://schemas.microsoft.com/office/drawing/2014/main" id="{2AFCFE53-CC4A-495E-B449-151CCAEC81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2" r:id="rId2"/>
    <p:sldLayoutId id="2147484151" r:id="rId3"/>
    <p:sldLayoutId id="2147484150" r:id="rId4"/>
    <p:sldLayoutId id="2147484149" r:id="rId5"/>
    <p:sldLayoutId id="2147484148" r:id="rId6"/>
    <p:sldLayoutId id="2147484147" r:id="rId7"/>
    <p:sldLayoutId id="2147484146" r:id="rId8"/>
    <p:sldLayoutId id="2147484145" r:id="rId9"/>
    <p:sldLayoutId id="2147484144" r:id="rId10"/>
    <p:sldLayoutId id="2147484143" r:id="rId11"/>
    <p:sldLayoutId id="2147484142" r:id="rId12"/>
    <p:sldLayoutId id="214748414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itre 1">
            <a:extLst>
              <a:ext uri="{FF2B5EF4-FFF2-40B4-BE49-F238E27FC236}">
                <a16:creationId xmlns:a16="http://schemas.microsoft.com/office/drawing/2014/main" id="{822E4912-D7E0-4859-9829-3D1FA9B23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25" y="84138"/>
            <a:ext cx="8694738" cy="614362"/>
          </a:xfrm>
        </p:spPr>
        <p:txBody>
          <a:bodyPr/>
          <a:lstStyle/>
          <a:p>
            <a:r>
              <a:rPr lang="en-US" altLang="fr-FR" sz="1700">
                <a:solidFill>
                  <a:schemeClr val="tx1"/>
                </a:solidFill>
              </a:rPr>
              <a:t>SEVEN-YEAR CHANGES IN BMI (a), WAIST CIRCUMFERENCE (b) AND I</a:t>
            </a:r>
            <a:r>
              <a:rPr lang="fr-CA" altLang="fr-FR" sz="1700">
                <a:solidFill>
                  <a:schemeClr val="tx1"/>
                </a:solidFill>
              </a:rPr>
              <a:t>NTRA-ABDOMINAL ADIPOSE TISSUE (c) IN PRE-MENOPAUSAL WOMEN (N=32)</a:t>
            </a:r>
            <a:endParaRPr lang="fr-FR" altLang="fr-FR" sz="1700">
              <a:solidFill>
                <a:schemeClr val="tx1"/>
              </a:solidFill>
            </a:endParaRPr>
          </a:p>
        </p:txBody>
      </p:sp>
      <p:sp>
        <p:nvSpPr>
          <p:cNvPr id="1030" name="Rectangle 37">
            <a:extLst>
              <a:ext uri="{FF2B5EF4-FFF2-40B4-BE49-F238E27FC236}">
                <a16:creationId xmlns:a16="http://schemas.microsoft.com/office/drawing/2014/main" id="{BB7E1F7A-81DA-4E3C-B6E8-7BD99FE1C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5713" y="6311900"/>
            <a:ext cx="3889375" cy="369888"/>
          </a:xfrm>
          <a:prstGeom prst="rect">
            <a:avLst/>
          </a:prstGeom>
          <a:solidFill>
            <a:srgbClr val="D8ECEA">
              <a:alpha val="89018"/>
            </a:srgbClr>
          </a:solidFill>
          <a:ln w="9525">
            <a:miter lim="800000"/>
            <a:headEnd/>
            <a:tailEnd/>
          </a:ln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  <a:contourClr>
              <a:srgbClr val="D8ECEA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000"/>
              <a:t>Adapted from Lemieux S et al. Diabetes Care 1996; 19: 983-91</a:t>
            </a:r>
          </a:p>
        </p:txBody>
      </p:sp>
      <p:grpSp>
        <p:nvGrpSpPr>
          <p:cNvPr id="2" name="Group 33">
            <a:extLst>
              <a:ext uri="{FF2B5EF4-FFF2-40B4-BE49-F238E27FC236}">
                <a16:creationId xmlns:a16="http://schemas.microsoft.com/office/drawing/2014/main" id="{BDEE12CC-CB23-49FE-AD67-31F35ADA513D}"/>
              </a:ext>
            </a:extLst>
          </p:cNvPr>
          <p:cNvGrpSpPr>
            <a:grpSpLocks/>
          </p:cNvGrpSpPr>
          <p:nvPr/>
        </p:nvGrpSpPr>
        <p:grpSpPr bwMode="auto">
          <a:xfrm>
            <a:off x="585788" y="1104900"/>
            <a:ext cx="2498725" cy="463550"/>
            <a:chOff x="2229" y="714"/>
            <a:chExt cx="1032" cy="511"/>
          </a:xfrm>
        </p:grpSpPr>
        <p:sp>
          <p:nvSpPr>
            <p:cNvPr id="1053" name="Rectangle 34">
              <a:extLst>
                <a:ext uri="{FF2B5EF4-FFF2-40B4-BE49-F238E27FC236}">
                  <a16:creationId xmlns:a16="http://schemas.microsoft.com/office/drawing/2014/main" id="{09B01B9C-5D53-4E31-83C2-1AA5B2C124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028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920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b="1"/>
                <a:t>a) BMI (kg/m</a:t>
              </a:r>
              <a:r>
                <a:rPr lang="en-US" altLang="fr-FR" b="1" baseline="30000"/>
                <a:t>2</a:t>
              </a:r>
              <a:r>
                <a:rPr lang="en-US" altLang="fr-FR" b="1"/>
                <a:t>) </a:t>
              </a:r>
            </a:p>
          </p:txBody>
        </p:sp>
        <p:sp>
          <p:nvSpPr>
            <p:cNvPr id="1054" name="Rectangle 35">
              <a:extLst>
                <a:ext uri="{FF2B5EF4-FFF2-40B4-BE49-F238E27FC236}">
                  <a16:creationId xmlns:a16="http://schemas.microsoft.com/office/drawing/2014/main" id="{53625FD9-C227-42A6-AE42-5105FB6AE4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9" y="715"/>
              <a:ext cx="30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000" b="1"/>
            </a:p>
          </p:txBody>
        </p:sp>
      </p:grpSp>
      <p:grpSp>
        <p:nvGrpSpPr>
          <p:cNvPr id="3" name="Group 33">
            <a:extLst>
              <a:ext uri="{FF2B5EF4-FFF2-40B4-BE49-F238E27FC236}">
                <a16:creationId xmlns:a16="http://schemas.microsoft.com/office/drawing/2014/main" id="{3C30E53D-288B-49B2-A706-91A40166E337}"/>
              </a:ext>
            </a:extLst>
          </p:cNvPr>
          <p:cNvGrpSpPr>
            <a:grpSpLocks/>
          </p:cNvGrpSpPr>
          <p:nvPr/>
        </p:nvGrpSpPr>
        <p:grpSpPr bwMode="auto">
          <a:xfrm>
            <a:off x="3557588" y="1104900"/>
            <a:ext cx="2498725" cy="463550"/>
            <a:chOff x="2229" y="714"/>
            <a:chExt cx="1032" cy="511"/>
          </a:xfrm>
        </p:grpSpPr>
        <p:sp>
          <p:nvSpPr>
            <p:cNvPr id="1051" name="Rectangle 34">
              <a:extLst>
                <a:ext uri="{FF2B5EF4-FFF2-40B4-BE49-F238E27FC236}">
                  <a16:creationId xmlns:a16="http://schemas.microsoft.com/office/drawing/2014/main" id="{D61C1877-2DB9-4D44-BD1D-D381A8FBA8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028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marL="920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ts val="1600"/>
                </a:lnSpc>
              </a:pPr>
              <a:r>
                <a:rPr lang="en-US" altLang="fr-FR" sz="1600" b="1"/>
                <a:t>b) Waist</a:t>
              </a:r>
            </a:p>
            <a:p>
              <a:pPr eaLnBrk="1" hangingPunct="1">
                <a:lnSpc>
                  <a:spcPts val="1600"/>
                </a:lnSpc>
              </a:pPr>
              <a:r>
                <a:rPr lang="en-US" altLang="fr-FR" sz="1600" b="1"/>
                <a:t>    circumference (cm) </a:t>
              </a:r>
            </a:p>
          </p:txBody>
        </p:sp>
        <p:sp>
          <p:nvSpPr>
            <p:cNvPr id="1052" name="Rectangle 35">
              <a:extLst>
                <a:ext uri="{FF2B5EF4-FFF2-40B4-BE49-F238E27FC236}">
                  <a16:creationId xmlns:a16="http://schemas.microsoft.com/office/drawing/2014/main" id="{BA822DB7-4409-4F73-883F-C87597713D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9" y="715"/>
              <a:ext cx="30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1600"/>
                </a:lnSpc>
              </a:pPr>
              <a:endParaRPr lang="fr-FR" altLang="fr-FR" sz="1000" b="1"/>
            </a:p>
          </p:txBody>
        </p:sp>
      </p:grpSp>
      <p:grpSp>
        <p:nvGrpSpPr>
          <p:cNvPr id="4" name="Group 33">
            <a:extLst>
              <a:ext uri="{FF2B5EF4-FFF2-40B4-BE49-F238E27FC236}">
                <a16:creationId xmlns:a16="http://schemas.microsoft.com/office/drawing/2014/main" id="{F954589A-79FF-4E30-9776-5D01629474ED}"/>
              </a:ext>
            </a:extLst>
          </p:cNvPr>
          <p:cNvGrpSpPr>
            <a:grpSpLocks/>
          </p:cNvGrpSpPr>
          <p:nvPr/>
        </p:nvGrpSpPr>
        <p:grpSpPr bwMode="auto">
          <a:xfrm>
            <a:off x="6529388" y="1104900"/>
            <a:ext cx="2498725" cy="463550"/>
            <a:chOff x="2229" y="714"/>
            <a:chExt cx="1032" cy="511"/>
          </a:xfrm>
        </p:grpSpPr>
        <p:sp>
          <p:nvSpPr>
            <p:cNvPr id="1049" name="Rectangle 34">
              <a:extLst>
                <a:ext uri="{FF2B5EF4-FFF2-40B4-BE49-F238E27FC236}">
                  <a16:creationId xmlns:a16="http://schemas.microsoft.com/office/drawing/2014/main" id="{1DC57800-8E22-4757-8EF3-8E86B5B997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028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marL="920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ts val="1600"/>
                </a:lnSpc>
              </a:pPr>
              <a:r>
                <a:rPr lang="en-US" altLang="fr-FR" sz="1600" b="1"/>
                <a:t>c) Intra-abdominal</a:t>
              </a:r>
            </a:p>
            <a:p>
              <a:pPr eaLnBrk="1" hangingPunct="1">
                <a:lnSpc>
                  <a:spcPts val="1600"/>
                </a:lnSpc>
              </a:pPr>
              <a:r>
                <a:rPr lang="en-US" altLang="fr-FR" sz="1600" b="1"/>
                <a:t>    adipose tissue (cm</a:t>
              </a:r>
              <a:r>
                <a:rPr lang="en-US" altLang="fr-FR" sz="1600" b="1" baseline="30000"/>
                <a:t>2</a:t>
              </a:r>
              <a:r>
                <a:rPr lang="en-US" altLang="fr-FR" sz="1600" b="1"/>
                <a:t>) </a:t>
              </a:r>
            </a:p>
          </p:txBody>
        </p:sp>
        <p:sp>
          <p:nvSpPr>
            <p:cNvPr id="1050" name="Rectangle 35">
              <a:extLst>
                <a:ext uri="{FF2B5EF4-FFF2-40B4-BE49-F238E27FC236}">
                  <a16:creationId xmlns:a16="http://schemas.microsoft.com/office/drawing/2014/main" id="{0169218C-54DC-4431-9FA0-DE88B24AE9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9" y="715"/>
              <a:ext cx="30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1600"/>
                </a:lnSpc>
              </a:pPr>
              <a:endParaRPr lang="fr-FR" altLang="fr-FR" sz="1000" b="1"/>
            </a:p>
          </p:txBody>
        </p:sp>
      </p:grpSp>
      <p:sp>
        <p:nvSpPr>
          <p:cNvPr id="16" name="Rogner un rectangle à un seul coin 15">
            <a:extLst>
              <a:ext uri="{FF2B5EF4-FFF2-40B4-BE49-F238E27FC236}">
                <a16:creationId xmlns:a16="http://schemas.microsoft.com/office/drawing/2014/main" id="{44D298A8-B697-483B-91A6-55A265ECA8A4}"/>
              </a:ext>
            </a:extLst>
          </p:cNvPr>
          <p:cNvSpPr/>
          <p:nvPr/>
        </p:nvSpPr>
        <p:spPr>
          <a:xfrm flipH="1">
            <a:off x="1855690" y="1891553"/>
            <a:ext cx="1120591" cy="268941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rIns="72000" anchor="ctr"/>
          <a:lstStyle/>
          <a:p>
            <a:pPr algn="ctr">
              <a:defRPr/>
            </a:pPr>
            <a:r>
              <a:rPr lang="fr-CA" sz="1400" b="1" kern="100" dirty="0">
                <a:solidFill>
                  <a:schemeClr val="tx1"/>
                </a:solidFill>
              </a:rPr>
              <a:t>NS</a:t>
            </a:r>
          </a:p>
        </p:txBody>
      </p:sp>
      <p:sp>
        <p:nvSpPr>
          <p:cNvPr id="17" name="Rogner un rectangle à un seul coin 16">
            <a:extLst>
              <a:ext uri="{FF2B5EF4-FFF2-40B4-BE49-F238E27FC236}">
                <a16:creationId xmlns:a16="http://schemas.microsoft.com/office/drawing/2014/main" id="{BB1E6C3C-84C5-4BBC-B91D-315EBA5A6457}"/>
              </a:ext>
            </a:extLst>
          </p:cNvPr>
          <p:cNvSpPr/>
          <p:nvPr/>
        </p:nvSpPr>
        <p:spPr>
          <a:xfrm flipH="1">
            <a:off x="4814043" y="1891553"/>
            <a:ext cx="1120591" cy="268941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rIns="72000" anchor="ctr"/>
          <a:lstStyle/>
          <a:p>
            <a:pPr algn="ctr">
              <a:defRPr/>
            </a:pPr>
            <a:r>
              <a:rPr lang="fr-CA" sz="1400" b="1" kern="100" dirty="0">
                <a:solidFill>
                  <a:schemeClr val="tx1"/>
                </a:solidFill>
              </a:rPr>
              <a:t>p&lt;0.05</a:t>
            </a:r>
          </a:p>
        </p:txBody>
      </p:sp>
      <p:sp>
        <p:nvSpPr>
          <p:cNvPr id="18" name="Rogner un rectangle à un seul coin 17">
            <a:extLst>
              <a:ext uri="{FF2B5EF4-FFF2-40B4-BE49-F238E27FC236}">
                <a16:creationId xmlns:a16="http://schemas.microsoft.com/office/drawing/2014/main" id="{C0D5DD33-2719-4918-8415-D0D2328E3370}"/>
              </a:ext>
            </a:extLst>
          </p:cNvPr>
          <p:cNvSpPr/>
          <p:nvPr/>
        </p:nvSpPr>
        <p:spPr>
          <a:xfrm flipH="1">
            <a:off x="7772396" y="1891553"/>
            <a:ext cx="1120591" cy="268941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rIns="72000" anchor="ctr"/>
          <a:lstStyle/>
          <a:p>
            <a:pPr algn="ctr">
              <a:defRPr/>
            </a:pPr>
            <a:r>
              <a:rPr lang="fr-CA" sz="1400" b="1" kern="100" dirty="0">
                <a:solidFill>
                  <a:schemeClr val="tx1"/>
                </a:solidFill>
              </a:rPr>
              <a:t>p&lt;0.01</a:t>
            </a:r>
          </a:p>
        </p:txBody>
      </p:sp>
      <p:graphicFrame>
        <p:nvGraphicFramePr>
          <p:cNvPr id="1026" name="Graphique 24">
            <a:extLst>
              <a:ext uri="{FF2B5EF4-FFF2-40B4-BE49-F238E27FC236}">
                <a16:creationId xmlns:a16="http://schemas.microsoft.com/office/drawing/2014/main" id="{76EAD46C-2E53-47F1-BA7C-FFA16F845791}"/>
              </a:ext>
            </a:extLst>
          </p:cNvPr>
          <p:cNvGraphicFramePr>
            <a:graphicFrameLocks/>
          </p:cNvGraphicFramePr>
          <p:nvPr/>
        </p:nvGraphicFramePr>
        <p:xfrm>
          <a:off x="206375" y="1854200"/>
          <a:ext cx="3001963" cy="437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Chart" r:id="rId3" imgW="3000442" imgH="4362437" progId="Excel.Chart.8">
                  <p:embed/>
                </p:oleObj>
              </mc:Choice>
              <mc:Fallback>
                <p:oleObj name="Chart" r:id="rId3" imgW="3000442" imgH="4362437" progId="Excel.Chart.8">
                  <p:embed/>
                  <p:pic>
                    <p:nvPicPr>
                      <p:cNvPr id="0" name="Graphique 2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" y="1854200"/>
                        <a:ext cx="3001963" cy="437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Cube 24">
            <a:extLst>
              <a:ext uri="{FF2B5EF4-FFF2-40B4-BE49-F238E27FC236}">
                <a16:creationId xmlns:a16="http://schemas.microsoft.com/office/drawing/2014/main" id="{B2DFBEB3-767E-4749-87B6-8EB668EC3F48}"/>
              </a:ext>
            </a:extLst>
          </p:cNvPr>
          <p:cNvSpPr/>
          <p:nvPr/>
        </p:nvSpPr>
        <p:spPr>
          <a:xfrm>
            <a:off x="1193800" y="2689225"/>
            <a:ext cx="473075" cy="269875"/>
          </a:xfrm>
          <a:prstGeom prst="cube">
            <a:avLst>
              <a:gd name="adj" fmla="val 4310"/>
            </a:avLst>
          </a:prstGeom>
          <a:solidFill>
            <a:schemeClr val="bg1">
              <a:alpha val="47000"/>
            </a:schemeClr>
          </a:solidFill>
          <a:ln w="31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anchor="ctr"/>
          <a:lstStyle/>
          <a:p>
            <a:pPr algn="ctr">
              <a:defRPr/>
            </a:pPr>
            <a:r>
              <a:rPr lang="fr-CA" sz="1200" b="1" dirty="0">
                <a:solidFill>
                  <a:schemeClr val="tx1"/>
                </a:solidFill>
              </a:rPr>
              <a:t>30.5</a:t>
            </a:r>
          </a:p>
        </p:txBody>
      </p:sp>
      <p:sp>
        <p:nvSpPr>
          <p:cNvPr id="26" name="Cube 25">
            <a:extLst>
              <a:ext uri="{FF2B5EF4-FFF2-40B4-BE49-F238E27FC236}">
                <a16:creationId xmlns:a16="http://schemas.microsoft.com/office/drawing/2014/main" id="{063A5FCE-2088-4158-8E34-D263104DE4AA}"/>
              </a:ext>
            </a:extLst>
          </p:cNvPr>
          <p:cNvSpPr/>
          <p:nvPr/>
        </p:nvSpPr>
        <p:spPr>
          <a:xfrm>
            <a:off x="2160588" y="2501900"/>
            <a:ext cx="474662" cy="268288"/>
          </a:xfrm>
          <a:prstGeom prst="cube">
            <a:avLst>
              <a:gd name="adj" fmla="val 4310"/>
            </a:avLst>
          </a:prstGeom>
          <a:solidFill>
            <a:schemeClr val="bg1">
              <a:alpha val="47000"/>
            </a:schemeClr>
          </a:solidFill>
          <a:ln w="31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anchor="ctr"/>
          <a:lstStyle/>
          <a:p>
            <a:pPr algn="ctr">
              <a:defRPr/>
            </a:pPr>
            <a:r>
              <a:rPr lang="fr-CA" sz="1200" b="1" dirty="0">
                <a:solidFill>
                  <a:schemeClr val="tx1"/>
                </a:solidFill>
              </a:rPr>
              <a:t>31.8</a:t>
            </a:r>
          </a:p>
        </p:txBody>
      </p:sp>
      <p:graphicFrame>
        <p:nvGraphicFramePr>
          <p:cNvPr id="1027" name="Object 25">
            <a:extLst>
              <a:ext uri="{FF2B5EF4-FFF2-40B4-BE49-F238E27FC236}">
                <a16:creationId xmlns:a16="http://schemas.microsoft.com/office/drawing/2014/main" id="{064B1E0D-F1F7-40C0-834D-8B7EE6EEE557}"/>
              </a:ext>
            </a:extLst>
          </p:cNvPr>
          <p:cNvGraphicFramePr>
            <a:graphicFrameLocks/>
          </p:cNvGraphicFramePr>
          <p:nvPr/>
        </p:nvGraphicFramePr>
        <p:xfrm>
          <a:off x="3122613" y="1874838"/>
          <a:ext cx="3041650" cy="435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Graphique" r:id="rId5" imgW="3067095" imgH="4391089" progId="Excel.Chart.8">
                  <p:embed/>
                </p:oleObj>
              </mc:Choice>
              <mc:Fallback>
                <p:oleObj name="Graphique" r:id="rId5" imgW="3067095" imgH="4391089" progId="Excel.Chart.8">
                  <p:embed/>
                  <p:pic>
                    <p:nvPicPr>
                      <p:cNvPr id="0" name="Object 2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2613" y="1874838"/>
                        <a:ext cx="3041650" cy="435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26">
            <a:extLst>
              <a:ext uri="{FF2B5EF4-FFF2-40B4-BE49-F238E27FC236}">
                <a16:creationId xmlns:a16="http://schemas.microsoft.com/office/drawing/2014/main" id="{D4B1C83D-DA3C-49C9-B5DF-73BB1E424116}"/>
              </a:ext>
            </a:extLst>
          </p:cNvPr>
          <p:cNvGraphicFramePr>
            <a:graphicFrameLocks/>
          </p:cNvGraphicFramePr>
          <p:nvPr/>
        </p:nvGraphicFramePr>
        <p:xfrm>
          <a:off x="6042025" y="1874838"/>
          <a:ext cx="3081338" cy="435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Graphique" r:id="rId7" imgW="3067095" imgH="4391089" progId="Excel.Chart.8">
                  <p:embed/>
                </p:oleObj>
              </mc:Choice>
              <mc:Fallback>
                <p:oleObj name="Graphique" r:id="rId7" imgW="3067095" imgH="4391089" progId="Excel.Chart.8">
                  <p:embed/>
                  <p:pic>
                    <p:nvPicPr>
                      <p:cNvPr id="0" name="Object 26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2025" y="1874838"/>
                        <a:ext cx="3081338" cy="435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Cube 20">
            <a:extLst>
              <a:ext uri="{FF2B5EF4-FFF2-40B4-BE49-F238E27FC236}">
                <a16:creationId xmlns:a16="http://schemas.microsoft.com/office/drawing/2014/main" id="{198584A2-E64D-4A98-804D-1BD05E39773C}"/>
              </a:ext>
            </a:extLst>
          </p:cNvPr>
          <p:cNvSpPr/>
          <p:nvPr/>
        </p:nvSpPr>
        <p:spPr>
          <a:xfrm>
            <a:off x="8088313" y="2779713"/>
            <a:ext cx="473075" cy="269875"/>
          </a:xfrm>
          <a:prstGeom prst="cube">
            <a:avLst>
              <a:gd name="adj" fmla="val 4310"/>
            </a:avLst>
          </a:prstGeom>
          <a:solidFill>
            <a:schemeClr val="bg1">
              <a:alpha val="47000"/>
            </a:schemeClr>
          </a:solidFill>
          <a:ln w="31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anchor="ctr"/>
          <a:lstStyle/>
          <a:p>
            <a:pPr algn="ctr">
              <a:defRPr/>
            </a:pPr>
            <a:r>
              <a:rPr lang="fr-CA" sz="1200" b="1" dirty="0">
                <a:solidFill>
                  <a:schemeClr val="tx1"/>
                </a:solidFill>
              </a:rPr>
              <a:t>134.5</a:t>
            </a:r>
          </a:p>
        </p:txBody>
      </p:sp>
      <p:sp>
        <p:nvSpPr>
          <p:cNvPr id="22" name="Cube 21">
            <a:extLst>
              <a:ext uri="{FF2B5EF4-FFF2-40B4-BE49-F238E27FC236}">
                <a16:creationId xmlns:a16="http://schemas.microsoft.com/office/drawing/2014/main" id="{969474B5-2C2E-4126-A66B-1C0FC1BCDF1D}"/>
              </a:ext>
            </a:extLst>
          </p:cNvPr>
          <p:cNvSpPr/>
          <p:nvPr/>
        </p:nvSpPr>
        <p:spPr>
          <a:xfrm>
            <a:off x="7137400" y="3729038"/>
            <a:ext cx="473075" cy="269875"/>
          </a:xfrm>
          <a:prstGeom prst="cube">
            <a:avLst>
              <a:gd name="adj" fmla="val 4310"/>
            </a:avLst>
          </a:prstGeom>
          <a:solidFill>
            <a:schemeClr val="bg1">
              <a:alpha val="47000"/>
            </a:schemeClr>
          </a:solidFill>
          <a:ln w="31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anchor="ctr"/>
          <a:lstStyle/>
          <a:p>
            <a:pPr algn="ctr">
              <a:defRPr/>
            </a:pPr>
            <a:r>
              <a:rPr lang="fr-CA" sz="1200" b="1" dirty="0">
                <a:solidFill>
                  <a:schemeClr val="tx1"/>
                </a:solidFill>
              </a:rPr>
              <a:t>102.7</a:t>
            </a:r>
          </a:p>
        </p:txBody>
      </p:sp>
      <p:sp>
        <p:nvSpPr>
          <p:cNvPr id="23" name="Cube 22">
            <a:extLst>
              <a:ext uri="{FF2B5EF4-FFF2-40B4-BE49-F238E27FC236}">
                <a16:creationId xmlns:a16="http://schemas.microsoft.com/office/drawing/2014/main" id="{447EE792-950D-4FDA-8825-A69734E374E1}"/>
              </a:ext>
            </a:extLst>
          </p:cNvPr>
          <p:cNvSpPr/>
          <p:nvPr/>
        </p:nvSpPr>
        <p:spPr>
          <a:xfrm>
            <a:off x="5119688" y="2555875"/>
            <a:ext cx="473075" cy="269875"/>
          </a:xfrm>
          <a:prstGeom prst="cube">
            <a:avLst>
              <a:gd name="adj" fmla="val 4310"/>
            </a:avLst>
          </a:prstGeom>
          <a:solidFill>
            <a:schemeClr val="bg1">
              <a:alpha val="47000"/>
            </a:schemeClr>
          </a:solidFill>
          <a:ln w="31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anchor="ctr"/>
          <a:lstStyle/>
          <a:p>
            <a:pPr algn="ctr">
              <a:defRPr/>
            </a:pPr>
            <a:r>
              <a:rPr lang="fr-CA" sz="1200" b="1" dirty="0">
                <a:solidFill>
                  <a:schemeClr val="tx1"/>
                </a:solidFill>
              </a:rPr>
              <a:t>93.0</a:t>
            </a:r>
          </a:p>
        </p:txBody>
      </p:sp>
      <p:sp>
        <p:nvSpPr>
          <p:cNvPr id="24" name="Cube 23">
            <a:extLst>
              <a:ext uri="{FF2B5EF4-FFF2-40B4-BE49-F238E27FC236}">
                <a16:creationId xmlns:a16="http://schemas.microsoft.com/office/drawing/2014/main" id="{2779B306-C1EF-4134-B373-878AFF129C2C}"/>
              </a:ext>
            </a:extLst>
          </p:cNvPr>
          <p:cNvSpPr/>
          <p:nvPr/>
        </p:nvSpPr>
        <p:spPr>
          <a:xfrm>
            <a:off x="4187825" y="2860675"/>
            <a:ext cx="473075" cy="269875"/>
          </a:xfrm>
          <a:prstGeom prst="cube">
            <a:avLst>
              <a:gd name="adj" fmla="val 4310"/>
            </a:avLst>
          </a:prstGeom>
          <a:solidFill>
            <a:schemeClr val="bg1">
              <a:alpha val="47000"/>
            </a:schemeClr>
          </a:solidFill>
          <a:ln w="31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anchor="ctr"/>
          <a:lstStyle/>
          <a:p>
            <a:pPr algn="ctr">
              <a:defRPr/>
            </a:pPr>
            <a:r>
              <a:rPr lang="fr-CA" sz="1200" b="1" dirty="0">
                <a:solidFill>
                  <a:schemeClr val="tx1"/>
                </a:solidFill>
              </a:rPr>
              <a:t>88.9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Conception personnalisé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7068</TotalTime>
  <Words>80</Words>
  <Application>Microsoft Office PowerPoint</Application>
  <PresentationFormat>Affichage à l'écran (4:3)</PresentationFormat>
  <Paragraphs>16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Wingdings</vt:lpstr>
      <vt:lpstr>Conception personnalisée</vt:lpstr>
      <vt:lpstr>Microsoft Office Excel Chart</vt:lpstr>
      <vt:lpstr>Graphique Microsoft Office Excel</vt:lpstr>
      <vt:lpstr>SEVEN-YEAR CHANGES IN BMI (a), WAIST CIRCUMFERENCE (b) AND INTRA-ABDOMINAL ADIPOSE TISSUE (c) IN PRE-MENOPAUSAL WOMEN (N=32)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440</cp:revision>
  <dcterms:created xsi:type="dcterms:W3CDTF">2007-08-27T23:55:38Z</dcterms:created>
  <dcterms:modified xsi:type="dcterms:W3CDTF">2022-12-01T12:41:36Z</dcterms:modified>
</cp:coreProperties>
</file>