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282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AB2AED5C-3B61-40B4-BAF5-25A79907DE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3A9F932F-6913-4AEF-BC8C-9C850D62E4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7DDF95EC-4C3E-47F2-9268-A9348D9838F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F8302BE0-E52F-44C8-9DFD-E1D4EB0078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9F58FBE0-D642-4C8B-A174-94A4A5A6A05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82FABC40-B048-48DC-8B92-521994EDE8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BF9932EE-878A-48D3-B549-EBFF7A2381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D38906B5-4A20-4AB1-A772-A7DED081767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B17BF520-3FAA-41D3-AC8F-41E86C16C2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35">
            <a:extLst>
              <a:ext uri="{FF2B5EF4-FFF2-40B4-BE49-F238E27FC236}">
                <a16:creationId xmlns:a16="http://schemas.microsoft.com/office/drawing/2014/main" id="{A6291CE4-F81C-47E9-A2BA-A9AE97DC4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4150"/>
            <a:ext cx="8426450" cy="400050"/>
          </a:xfrm>
        </p:spPr>
        <p:txBody>
          <a:bodyPr/>
          <a:lstStyle/>
          <a:p>
            <a:r>
              <a:rPr lang="en-US" altLang="fr-FR" sz="2000">
                <a:solidFill>
                  <a:schemeClr val="tx2"/>
                </a:solidFill>
              </a:rPr>
              <a:t>THE ENDOCANNABINOID SYSTEM AND CARDIOMETABOLIC RISK</a:t>
            </a:r>
            <a:endParaRPr lang="fr-FR" altLang="fr-FR" sz="2000">
              <a:solidFill>
                <a:schemeClr val="tx2"/>
              </a:solidFill>
            </a:endParaRPr>
          </a:p>
        </p:txBody>
      </p:sp>
      <p:sp>
        <p:nvSpPr>
          <p:cNvPr id="2051" name="Rectangle 37">
            <a:extLst>
              <a:ext uri="{FF2B5EF4-FFF2-40B4-BE49-F238E27FC236}">
                <a16:creationId xmlns:a16="http://schemas.microsoft.com/office/drawing/2014/main" id="{8EA65BC7-88A2-4088-A879-309CF8A84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5100" y="6418263"/>
            <a:ext cx="3665538" cy="312737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fr-FR" sz="1000"/>
              <a:t>Adapted from Després JP et al. Int J Obes 2006; 30: S44-52</a:t>
            </a:r>
            <a:endParaRPr lang="fr-CA" altLang="fr-FR" sz="1000"/>
          </a:p>
        </p:txBody>
      </p:sp>
      <p:sp>
        <p:nvSpPr>
          <p:cNvPr id="17" name="Rogner un rectangle à un seul coin 16">
            <a:extLst>
              <a:ext uri="{FF2B5EF4-FFF2-40B4-BE49-F238E27FC236}">
                <a16:creationId xmlns:a16="http://schemas.microsoft.com/office/drawing/2014/main" id="{CB40FAAC-CCC0-4501-9166-773180014332}"/>
              </a:ext>
            </a:extLst>
          </p:cNvPr>
          <p:cNvSpPr/>
          <p:nvPr/>
        </p:nvSpPr>
        <p:spPr>
          <a:xfrm flipH="1">
            <a:off x="3662363" y="2922588"/>
            <a:ext cx="1779587" cy="277812"/>
          </a:xfrm>
          <a:prstGeom prst="snip1Rect">
            <a:avLst>
              <a:gd name="adj" fmla="val 0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938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100" b="1" dirty="0"/>
              <a:t>Abdominal </a:t>
            </a:r>
            <a:r>
              <a:rPr lang="fr-CA" sz="1100" b="1" dirty="0" err="1"/>
              <a:t>adiposity</a:t>
            </a:r>
            <a:endParaRPr lang="fr-CA" sz="1100" b="1" dirty="0"/>
          </a:p>
        </p:txBody>
      </p:sp>
      <p:pic>
        <p:nvPicPr>
          <p:cNvPr id="2053" name="Image 17" descr="fleche_haut.png">
            <a:extLst>
              <a:ext uri="{FF2B5EF4-FFF2-40B4-BE49-F238E27FC236}">
                <a16:creationId xmlns:a16="http://schemas.microsoft.com/office/drawing/2014/main" id="{A060D941-6964-4327-BB27-0A2C1AC2D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163" y="2968625"/>
            <a:ext cx="19367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ogner un rectangle avec un coin diagonal 22">
            <a:extLst>
              <a:ext uri="{FF2B5EF4-FFF2-40B4-BE49-F238E27FC236}">
                <a16:creationId xmlns:a16="http://schemas.microsoft.com/office/drawing/2014/main" id="{90908473-9D2E-4686-A77B-30C6DF4F1308}"/>
              </a:ext>
            </a:extLst>
          </p:cNvPr>
          <p:cNvSpPr/>
          <p:nvPr/>
        </p:nvSpPr>
        <p:spPr>
          <a:xfrm>
            <a:off x="1550988" y="5575300"/>
            <a:ext cx="5934075" cy="449263"/>
          </a:xfrm>
          <a:prstGeom prst="snip2DiagRect">
            <a:avLst>
              <a:gd name="adj1" fmla="val 0"/>
              <a:gd name="adj2" fmla="val 30000"/>
            </a:avLst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/>
          <a:lstStyle/>
          <a:p>
            <a:pPr marL="358775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435100" algn="l"/>
              </a:tabLst>
              <a:defRPr/>
            </a:pPr>
            <a:r>
              <a:rPr lang="fr-CA" sz="900" b="1" dirty="0">
                <a:solidFill>
                  <a:schemeClr val="tx1"/>
                </a:solidFill>
              </a:rPr>
              <a:t> </a:t>
            </a:r>
            <a:r>
              <a:rPr lang="fr-CA" sz="900" b="1" dirty="0" err="1">
                <a:solidFill>
                  <a:schemeClr val="tx1"/>
                </a:solidFill>
              </a:rPr>
              <a:t>Increased</a:t>
            </a:r>
            <a:r>
              <a:rPr lang="fr-CA" sz="900" b="1" dirty="0">
                <a:solidFill>
                  <a:schemeClr val="tx1"/>
                </a:solidFill>
              </a:rPr>
              <a:t> </a:t>
            </a:r>
            <a:r>
              <a:rPr lang="fr-CA" sz="900" b="1" dirty="0" err="1">
                <a:solidFill>
                  <a:schemeClr val="tx1"/>
                </a:solidFill>
              </a:rPr>
              <a:t>waist</a:t>
            </a:r>
            <a:r>
              <a:rPr lang="fr-CA" sz="900" b="1" dirty="0">
                <a:solidFill>
                  <a:schemeClr val="tx1"/>
                </a:solidFill>
              </a:rPr>
              <a:t> (abdominal </a:t>
            </a:r>
            <a:r>
              <a:rPr lang="fr-CA" sz="900" b="1" dirty="0" err="1">
                <a:solidFill>
                  <a:schemeClr val="tx1"/>
                </a:solidFill>
              </a:rPr>
              <a:t>obesity</a:t>
            </a:r>
            <a:r>
              <a:rPr lang="fr-CA" sz="900" b="1" dirty="0">
                <a:solidFill>
                  <a:schemeClr val="tx1"/>
                </a:solidFill>
              </a:rPr>
              <a:t>)	 </a:t>
            </a:r>
          </a:p>
          <a:p>
            <a:pPr marL="358775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900" b="1" dirty="0">
                <a:solidFill>
                  <a:schemeClr val="tx1"/>
                </a:solidFill>
              </a:rPr>
              <a:t> </a:t>
            </a:r>
            <a:r>
              <a:rPr lang="fr-CA" sz="900" b="1" dirty="0" err="1">
                <a:solidFill>
                  <a:schemeClr val="tx1"/>
                </a:solidFill>
              </a:rPr>
              <a:t>Insulin</a:t>
            </a:r>
            <a:r>
              <a:rPr lang="fr-CA" sz="900" b="1" dirty="0">
                <a:solidFill>
                  <a:schemeClr val="tx1"/>
                </a:solidFill>
              </a:rPr>
              <a:t> </a:t>
            </a:r>
            <a:r>
              <a:rPr lang="fr-CA" sz="900" b="1" dirty="0" err="1">
                <a:solidFill>
                  <a:schemeClr val="tx1"/>
                </a:solidFill>
              </a:rPr>
              <a:t>resistance</a:t>
            </a: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19" name="Rogner un rectangle à un seul coin 18">
            <a:extLst>
              <a:ext uri="{FF2B5EF4-FFF2-40B4-BE49-F238E27FC236}">
                <a16:creationId xmlns:a16="http://schemas.microsoft.com/office/drawing/2014/main" id="{7C77E0B0-D015-45B3-8AD0-2821BA87D823}"/>
              </a:ext>
            </a:extLst>
          </p:cNvPr>
          <p:cNvSpPr/>
          <p:nvPr/>
        </p:nvSpPr>
        <p:spPr>
          <a:xfrm flipH="1">
            <a:off x="3298825" y="5953125"/>
            <a:ext cx="2536825" cy="223838"/>
          </a:xfrm>
          <a:prstGeom prst="snip1Rect">
            <a:avLst>
              <a:gd name="adj" fmla="val 0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938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/>
              <a:t>Risk of CVD and type 2 diabetes</a:t>
            </a:r>
            <a:endParaRPr lang="fr-CA" sz="1100" b="1" dirty="0"/>
          </a:p>
        </p:txBody>
      </p:sp>
      <p:sp>
        <p:nvSpPr>
          <p:cNvPr id="2056" name="ZoneTexte 24">
            <a:extLst>
              <a:ext uri="{FF2B5EF4-FFF2-40B4-BE49-F238E27FC236}">
                <a16:creationId xmlns:a16="http://schemas.microsoft.com/office/drawing/2014/main" id="{D0C23365-E9CD-4977-812D-5177D281E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5594350"/>
            <a:ext cx="3046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fr-CA" altLang="fr-FR" sz="900" b="1"/>
              <a:t> High triglyceride-low HDL choIesteroI dyslipidemia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fr-CA" altLang="fr-FR" sz="900" b="1"/>
              <a:t> Pro-inflammatory profile</a:t>
            </a:r>
          </a:p>
        </p:txBody>
      </p:sp>
      <p:pic>
        <p:nvPicPr>
          <p:cNvPr id="2057" name="Image 25" descr="cerveau.png">
            <a:extLst>
              <a:ext uri="{FF2B5EF4-FFF2-40B4-BE49-F238E27FC236}">
                <a16:creationId xmlns:a16="http://schemas.microsoft.com/office/drawing/2014/main" id="{94D3A8FA-92D6-4C33-AC01-35FE72A5E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700" y="1731963"/>
            <a:ext cx="7286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ogner un rectangle avec un coin diagonal 26">
            <a:extLst>
              <a:ext uri="{FF2B5EF4-FFF2-40B4-BE49-F238E27FC236}">
                <a16:creationId xmlns:a16="http://schemas.microsoft.com/office/drawing/2014/main" id="{5A337B5D-B67C-466C-971D-975E5FA2DB4B}"/>
              </a:ext>
            </a:extLst>
          </p:cNvPr>
          <p:cNvSpPr/>
          <p:nvPr/>
        </p:nvSpPr>
        <p:spPr>
          <a:xfrm>
            <a:off x="4051300" y="1595438"/>
            <a:ext cx="1012825" cy="735012"/>
          </a:xfrm>
          <a:prstGeom prst="snip2DiagRect">
            <a:avLst>
              <a:gd name="adj1" fmla="val 0"/>
              <a:gd name="adj2" fmla="val 27215"/>
            </a:avLst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/>
          <a:lstStyle/>
          <a:p>
            <a:pPr marL="627063" eaLnBrk="1" fontAlgn="auto" hangingPunct="1">
              <a:spcBef>
                <a:spcPts val="0"/>
              </a:spcBef>
              <a:spcAft>
                <a:spcPts val="0"/>
              </a:spcAft>
              <a:tabLst>
                <a:tab pos="1435100" algn="l"/>
              </a:tabLst>
              <a:defRPr/>
            </a:pP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2059" name="ZoneTexte 27">
            <a:extLst>
              <a:ext uri="{FF2B5EF4-FFF2-40B4-BE49-F238E27FC236}">
                <a16:creationId xmlns:a16="http://schemas.microsoft.com/office/drawing/2014/main" id="{38E64826-DA67-4EC9-A6B1-182E6F72C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8913" y="1587500"/>
            <a:ext cx="47942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Brain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0C1C9AC-F84B-4C4D-AE14-836248E0F92D}"/>
              </a:ext>
            </a:extLst>
          </p:cNvPr>
          <p:cNvSpPr txBox="1"/>
          <p:nvPr/>
        </p:nvSpPr>
        <p:spPr>
          <a:xfrm>
            <a:off x="4410075" y="1838325"/>
            <a:ext cx="271463" cy="188913"/>
          </a:xfrm>
          <a:prstGeom prst="rect">
            <a:avLst/>
          </a:prstGeom>
          <a:solidFill>
            <a:schemeClr val="bg1">
              <a:alpha val="50000"/>
            </a:schemeClr>
          </a:solidFill>
          <a:ln w="6350">
            <a:solidFill>
              <a:schemeClr val="bg2">
                <a:lumMod val="60000"/>
                <a:lumOff val="40000"/>
              </a:schemeClr>
            </a:solidFill>
          </a:ln>
        </p:spPr>
        <p:txBody>
          <a:bodyPr wrap="none" lIns="18000" tIns="18000" rIns="18000" bIns="1800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>
                <a:latin typeface="+mn-lt"/>
              </a:rPr>
              <a:t>CB</a:t>
            </a:r>
            <a:r>
              <a:rPr lang="fr-CA" sz="1000" b="1" baseline="-25000" dirty="0">
                <a:latin typeface="+mn-lt"/>
              </a:rPr>
              <a:t>1</a:t>
            </a:r>
          </a:p>
        </p:txBody>
      </p:sp>
      <p:pic>
        <p:nvPicPr>
          <p:cNvPr id="2061" name="Image 40" descr="foie.png">
            <a:extLst>
              <a:ext uri="{FF2B5EF4-FFF2-40B4-BE49-F238E27FC236}">
                <a16:creationId xmlns:a16="http://schemas.microsoft.com/office/drawing/2014/main" id="{74EA1017-616E-4DC8-ADCE-96C317CE20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3475038"/>
            <a:ext cx="8509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ogner un rectangle avec un coin diagonal 30">
            <a:extLst>
              <a:ext uri="{FF2B5EF4-FFF2-40B4-BE49-F238E27FC236}">
                <a16:creationId xmlns:a16="http://schemas.microsoft.com/office/drawing/2014/main" id="{0B9CD314-0BE9-454F-A7CE-53F2FC2938FC}"/>
              </a:ext>
            </a:extLst>
          </p:cNvPr>
          <p:cNvSpPr/>
          <p:nvPr/>
        </p:nvSpPr>
        <p:spPr>
          <a:xfrm>
            <a:off x="977900" y="3271838"/>
            <a:ext cx="1012825" cy="914400"/>
          </a:xfrm>
          <a:prstGeom prst="snip2DiagRect">
            <a:avLst>
              <a:gd name="adj1" fmla="val 0"/>
              <a:gd name="adj2" fmla="val 27215"/>
            </a:avLst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/>
          <a:lstStyle/>
          <a:p>
            <a:pPr marL="627063" eaLnBrk="1" fontAlgn="auto" hangingPunct="1">
              <a:spcBef>
                <a:spcPts val="0"/>
              </a:spcBef>
              <a:spcAft>
                <a:spcPts val="0"/>
              </a:spcAft>
              <a:tabLst>
                <a:tab pos="1435100" algn="l"/>
              </a:tabLst>
              <a:defRPr/>
            </a:pP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74F54F8E-D9E9-4D93-9DFD-752490142BBE}"/>
              </a:ext>
            </a:extLst>
          </p:cNvPr>
          <p:cNvSpPr txBox="1"/>
          <p:nvPr/>
        </p:nvSpPr>
        <p:spPr>
          <a:xfrm>
            <a:off x="1344613" y="3594100"/>
            <a:ext cx="269875" cy="190500"/>
          </a:xfrm>
          <a:prstGeom prst="rect">
            <a:avLst/>
          </a:prstGeom>
          <a:solidFill>
            <a:schemeClr val="bg1">
              <a:alpha val="50000"/>
            </a:schemeClr>
          </a:solidFill>
          <a:ln w="6350">
            <a:solidFill>
              <a:schemeClr val="bg2">
                <a:lumMod val="60000"/>
                <a:lumOff val="40000"/>
              </a:schemeClr>
            </a:solidFill>
          </a:ln>
        </p:spPr>
        <p:txBody>
          <a:bodyPr wrap="none" lIns="18000" tIns="18000" rIns="18000" bIns="1800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>
                <a:latin typeface="+mn-lt"/>
              </a:rPr>
              <a:t>CB</a:t>
            </a:r>
            <a:r>
              <a:rPr lang="fr-CA" sz="1000" b="1" baseline="-25000" dirty="0">
                <a:latin typeface="+mn-lt"/>
              </a:rPr>
              <a:t>1</a:t>
            </a:r>
          </a:p>
        </p:txBody>
      </p:sp>
      <p:sp>
        <p:nvSpPr>
          <p:cNvPr id="2064" name="ZoneTexte 33">
            <a:extLst>
              <a:ext uri="{FF2B5EF4-FFF2-40B4-BE49-F238E27FC236}">
                <a16:creationId xmlns:a16="http://schemas.microsoft.com/office/drawing/2014/main" id="{C889549D-C1EB-41CE-8881-78EB09E7C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913" y="3271838"/>
            <a:ext cx="4603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Liver</a:t>
            </a:r>
          </a:p>
        </p:txBody>
      </p:sp>
      <p:cxnSp>
        <p:nvCxnSpPr>
          <p:cNvPr id="36" name="Forme 35">
            <a:extLst>
              <a:ext uri="{FF2B5EF4-FFF2-40B4-BE49-F238E27FC236}">
                <a16:creationId xmlns:a16="http://schemas.microsoft.com/office/drawing/2014/main" id="{0314C723-346F-4540-8845-526584C144FF}"/>
              </a:ext>
            </a:extLst>
          </p:cNvPr>
          <p:cNvCxnSpPr>
            <a:stCxn id="15" idx="0"/>
            <a:endCxn id="31" idx="3"/>
          </p:cNvCxnSpPr>
          <p:nvPr/>
        </p:nvCxnSpPr>
        <p:spPr>
          <a:xfrm rot="10800000" flipV="1">
            <a:off x="1484313" y="1143000"/>
            <a:ext cx="1990725" cy="2128838"/>
          </a:xfrm>
          <a:prstGeom prst="bentConnector2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6" name="Image 36" descr="intestin.png">
            <a:extLst>
              <a:ext uri="{FF2B5EF4-FFF2-40B4-BE49-F238E27FC236}">
                <a16:creationId xmlns:a16="http://schemas.microsoft.com/office/drawing/2014/main" id="{BA32F533-3B65-45F7-BB84-5521BB9461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663" y="2308225"/>
            <a:ext cx="534987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Rogner un rectangle avec un coin diagonal 37">
            <a:extLst>
              <a:ext uri="{FF2B5EF4-FFF2-40B4-BE49-F238E27FC236}">
                <a16:creationId xmlns:a16="http://schemas.microsoft.com/office/drawing/2014/main" id="{67C4644C-19D4-4A12-A506-9474770EAB3A}"/>
              </a:ext>
            </a:extLst>
          </p:cNvPr>
          <p:cNvSpPr/>
          <p:nvPr/>
        </p:nvSpPr>
        <p:spPr>
          <a:xfrm>
            <a:off x="5808663" y="2089150"/>
            <a:ext cx="1157287" cy="1057275"/>
          </a:xfrm>
          <a:prstGeom prst="snip2DiagRect">
            <a:avLst>
              <a:gd name="adj1" fmla="val 0"/>
              <a:gd name="adj2" fmla="val 23511"/>
            </a:avLst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/>
          <a:lstStyle/>
          <a:p>
            <a:pPr marL="627063" eaLnBrk="1" fontAlgn="auto" hangingPunct="1">
              <a:spcBef>
                <a:spcPts val="0"/>
              </a:spcBef>
              <a:spcAft>
                <a:spcPts val="0"/>
              </a:spcAft>
              <a:tabLst>
                <a:tab pos="1435100" algn="l"/>
              </a:tabLst>
              <a:defRPr/>
            </a:pP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DCE58A07-297C-4303-95FB-ED7C0B823304}"/>
              </a:ext>
            </a:extLst>
          </p:cNvPr>
          <p:cNvSpPr txBox="1"/>
          <p:nvPr/>
        </p:nvSpPr>
        <p:spPr>
          <a:xfrm>
            <a:off x="6221413" y="2590800"/>
            <a:ext cx="269875" cy="190500"/>
          </a:xfrm>
          <a:prstGeom prst="rect">
            <a:avLst/>
          </a:prstGeom>
          <a:solidFill>
            <a:schemeClr val="bg1">
              <a:alpha val="50000"/>
            </a:schemeClr>
          </a:solidFill>
          <a:ln w="6350">
            <a:solidFill>
              <a:schemeClr val="bg2">
                <a:lumMod val="60000"/>
                <a:lumOff val="40000"/>
              </a:schemeClr>
            </a:solidFill>
          </a:ln>
        </p:spPr>
        <p:txBody>
          <a:bodyPr wrap="none" lIns="18000" tIns="18000" rIns="18000" bIns="1800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>
                <a:latin typeface="+mn-lt"/>
              </a:rPr>
              <a:t>CB</a:t>
            </a:r>
            <a:r>
              <a:rPr lang="fr-CA" sz="1000" b="1" baseline="-25000" dirty="0">
                <a:latin typeface="+mn-lt"/>
              </a:rPr>
              <a:t>1</a:t>
            </a:r>
          </a:p>
        </p:txBody>
      </p:sp>
      <p:sp>
        <p:nvSpPr>
          <p:cNvPr id="2069" name="ZoneTexte 40">
            <a:extLst>
              <a:ext uri="{FF2B5EF4-FFF2-40B4-BE49-F238E27FC236}">
                <a16:creationId xmlns:a16="http://schemas.microsoft.com/office/drawing/2014/main" id="{914D271C-8DF3-4E70-883F-5BBFFDBB9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0238" y="2106613"/>
            <a:ext cx="116522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1000"/>
              </a:lnSpc>
            </a:pPr>
            <a:r>
              <a:rPr lang="fr-CA" altLang="fr-FR" sz="900" b="1"/>
              <a:t>Gastrointestinal tract</a:t>
            </a:r>
          </a:p>
        </p:txBody>
      </p:sp>
      <p:pic>
        <p:nvPicPr>
          <p:cNvPr id="2070" name="Image 41" descr="adipocytes.png">
            <a:extLst>
              <a:ext uri="{FF2B5EF4-FFF2-40B4-BE49-F238E27FC236}">
                <a16:creationId xmlns:a16="http://schemas.microsoft.com/office/drawing/2014/main" id="{96B17596-4FC9-4A4C-8316-21E6ADB16B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700" y="3481388"/>
            <a:ext cx="6667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ZoneTexte 42">
            <a:extLst>
              <a:ext uri="{FF2B5EF4-FFF2-40B4-BE49-F238E27FC236}">
                <a16:creationId xmlns:a16="http://schemas.microsoft.com/office/drawing/2014/main" id="{DD945AD0-CC1B-40BA-8C36-CD5B00A22A40}"/>
              </a:ext>
            </a:extLst>
          </p:cNvPr>
          <p:cNvSpPr txBox="1"/>
          <p:nvPr/>
        </p:nvSpPr>
        <p:spPr>
          <a:xfrm>
            <a:off x="4365625" y="3667125"/>
            <a:ext cx="269875" cy="188913"/>
          </a:xfrm>
          <a:prstGeom prst="rect">
            <a:avLst/>
          </a:prstGeom>
          <a:solidFill>
            <a:schemeClr val="bg1">
              <a:alpha val="50000"/>
            </a:schemeClr>
          </a:solidFill>
          <a:ln w="6350">
            <a:solidFill>
              <a:schemeClr val="bg2">
                <a:lumMod val="60000"/>
                <a:lumOff val="40000"/>
              </a:schemeClr>
            </a:solidFill>
          </a:ln>
        </p:spPr>
        <p:txBody>
          <a:bodyPr wrap="none" lIns="18000" tIns="18000" rIns="18000" bIns="1800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>
                <a:latin typeface="+mn-lt"/>
              </a:rPr>
              <a:t>CB</a:t>
            </a:r>
            <a:r>
              <a:rPr lang="fr-CA" sz="1000" b="1" baseline="-25000" dirty="0">
                <a:latin typeface="+mn-lt"/>
              </a:rPr>
              <a:t>1</a:t>
            </a:r>
          </a:p>
        </p:txBody>
      </p:sp>
      <p:sp>
        <p:nvSpPr>
          <p:cNvPr id="44" name="Rogner un rectangle avec un coin diagonal 43">
            <a:extLst>
              <a:ext uri="{FF2B5EF4-FFF2-40B4-BE49-F238E27FC236}">
                <a16:creationId xmlns:a16="http://schemas.microsoft.com/office/drawing/2014/main" id="{47CDC298-6ACC-4F0E-AD72-A6D4AA83F2EA}"/>
              </a:ext>
            </a:extLst>
          </p:cNvPr>
          <p:cNvSpPr/>
          <p:nvPr/>
        </p:nvSpPr>
        <p:spPr>
          <a:xfrm>
            <a:off x="4056063" y="3263900"/>
            <a:ext cx="1004887" cy="914400"/>
          </a:xfrm>
          <a:prstGeom prst="snip2DiagRect">
            <a:avLst>
              <a:gd name="adj1" fmla="val 0"/>
              <a:gd name="adj2" fmla="val 23511"/>
            </a:avLst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/>
          <a:lstStyle/>
          <a:p>
            <a:pPr marL="627063" eaLnBrk="1" fontAlgn="auto" hangingPunct="1">
              <a:spcBef>
                <a:spcPts val="0"/>
              </a:spcBef>
              <a:spcAft>
                <a:spcPts val="0"/>
              </a:spcAft>
              <a:tabLst>
                <a:tab pos="1435100" algn="l"/>
              </a:tabLst>
              <a:defRPr/>
            </a:pP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2073" name="ZoneTexte 44">
            <a:extLst>
              <a:ext uri="{FF2B5EF4-FFF2-40B4-BE49-F238E27FC236}">
                <a16:creationId xmlns:a16="http://schemas.microsoft.com/office/drawing/2014/main" id="{D74016B8-A19E-4124-B434-7AB4FCC54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6850" y="3271838"/>
            <a:ext cx="8064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Adipocytes</a:t>
            </a:r>
          </a:p>
        </p:txBody>
      </p:sp>
      <p:pic>
        <p:nvPicPr>
          <p:cNvPr id="2074" name="Image 45" descr="moyen_muscle.png">
            <a:extLst>
              <a:ext uri="{FF2B5EF4-FFF2-40B4-BE49-F238E27FC236}">
                <a16:creationId xmlns:a16="http://schemas.microsoft.com/office/drawing/2014/main" id="{DC011F63-CB52-4B38-9153-C400A83D634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138" y="3536950"/>
            <a:ext cx="1092200" cy="38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ZoneTexte 48">
            <a:extLst>
              <a:ext uri="{FF2B5EF4-FFF2-40B4-BE49-F238E27FC236}">
                <a16:creationId xmlns:a16="http://schemas.microsoft.com/office/drawing/2014/main" id="{C6D706B1-1595-4824-B39A-399F7924163A}"/>
              </a:ext>
            </a:extLst>
          </p:cNvPr>
          <p:cNvSpPr txBox="1"/>
          <p:nvPr/>
        </p:nvSpPr>
        <p:spPr>
          <a:xfrm>
            <a:off x="7673975" y="3667125"/>
            <a:ext cx="269875" cy="188913"/>
          </a:xfrm>
          <a:prstGeom prst="rect">
            <a:avLst/>
          </a:prstGeom>
          <a:solidFill>
            <a:schemeClr val="bg1">
              <a:alpha val="50000"/>
            </a:schemeClr>
          </a:solidFill>
          <a:ln w="6350">
            <a:solidFill>
              <a:schemeClr val="bg2">
                <a:lumMod val="60000"/>
                <a:lumOff val="40000"/>
              </a:schemeClr>
            </a:solidFill>
          </a:ln>
        </p:spPr>
        <p:txBody>
          <a:bodyPr wrap="none" lIns="18000" tIns="18000" rIns="18000" bIns="1800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>
                <a:latin typeface="+mn-lt"/>
              </a:rPr>
              <a:t>CB</a:t>
            </a:r>
            <a:r>
              <a:rPr lang="fr-CA" sz="1000" b="1" baseline="-25000" dirty="0">
                <a:latin typeface="+mn-lt"/>
              </a:rPr>
              <a:t>1</a:t>
            </a:r>
          </a:p>
        </p:txBody>
      </p:sp>
      <p:sp>
        <p:nvSpPr>
          <p:cNvPr id="50" name="Rogner un rectangle avec un coin diagonal 49">
            <a:extLst>
              <a:ext uri="{FF2B5EF4-FFF2-40B4-BE49-F238E27FC236}">
                <a16:creationId xmlns:a16="http://schemas.microsoft.com/office/drawing/2014/main" id="{D44E0987-C9C9-4B46-8037-E2A9F6B63B5E}"/>
              </a:ext>
            </a:extLst>
          </p:cNvPr>
          <p:cNvSpPr/>
          <p:nvPr/>
        </p:nvSpPr>
        <p:spPr>
          <a:xfrm>
            <a:off x="7162800" y="3271838"/>
            <a:ext cx="1147763" cy="914400"/>
          </a:xfrm>
          <a:prstGeom prst="snip2DiagRect">
            <a:avLst>
              <a:gd name="adj1" fmla="val 0"/>
              <a:gd name="adj2" fmla="val 23511"/>
            </a:avLst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/>
          <a:lstStyle/>
          <a:p>
            <a:pPr marL="627063" eaLnBrk="1" fontAlgn="auto" hangingPunct="1">
              <a:spcBef>
                <a:spcPts val="0"/>
              </a:spcBef>
              <a:spcAft>
                <a:spcPts val="0"/>
              </a:spcAft>
              <a:tabLst>
                <a:tab pos="1435100" algn="l"/>
              </a:tabLst>
              <a:defRPr/>
            </a:pPr>
            <a:endParaRPr lang="fr-CA" sz="900" b="1" dirty="0">
              <a:solidFill>
                <a:schemeClr val="tx1"/>
              </a:solidFill>
            </a:endParaRPr>
          </a:p>
        </p:txBody>
      </p:sp>
      <p:sp>
        <p:nvSpPr>
          <p:cNvPr id="2077" name="ZoneTexte 50">
            <a:extLst>
              <a:ext uri="{FF2B5EF4-FFF2-40B4-BE49-F238E27FC236}">
                <a16:creationId xmlns:a16="http://schemas.microsoft.com/office/drawing/2014/main" id="{D0901744-4FE9-4B1F-9A66-86FC24C2C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1363" y="3271838"/>
            <a:ext cx="11207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Skeletal muscle?</a:t>
            </a:r>
          </a:p>
        </p:txBody>
      </p:sp>
      <p:sp>
        <p:nvSpPr>
          <p:cNvPr id="2078" name="ZoneTexte 53">
            <a:extLst>
              <a:ext uri="{FF2B5EF4-FFF2-40B4-BE49-F238E27FC236}">
                <a16:creationId xmlns:a16="http://schemas.microsoft.com/office/drawing/2014/main" id="{A38CF5EE-3E4C-4B6C-81FA-3411E34FA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706688"/>
            <a:ext cx="13128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800" b="1"/>
              <a:t>Genetic susceptibility?</a:t>
            </a:r>
          </a:p>
        </p:txBody>
      </p:sp>
      <p:sp>
        <p:nvSpPr>
          <p:cNvPr id="2079" name="ZoneTexte 54">
            <a:extLst>
              <a:ext uri="{FF2B5EF4-FFF2-40B4-BE49-F238E27FC236}">
                <a16:creationId xmlns:a16="http://schemas.microsoft.com/office/drawing/2014/main" id="{2E2FA59D-0B5C-4D03-97C3-672710A98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1463" y="2349500"/>
            <a:ext cx="269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/>
              <a:t>?</a:t>
            </a:r>
          </a:p>
        </p:txBody>
      </p:sp>
      <p:cxnSp>
        <p:nvCxnSpPr>
          <p:cNvPr id="61" name="Connecteur droit avec flèche 60">
            <a:extLst>
              <a:ext uri="{FF2B5EF4-FFF2-40B4-BE49-F238E27FC236}">
                <a16:creationId xmlns:a16="http://schemas.microsoft.com/office/drawing/2014/main" id="{A82D9E67-2851-4BD7-9A4E-67F51B5614E6}"/>
              </a:ext>
            </a:extLst>
          </p:cNvPr>
          <p:cNvCxnSpPr>
            <a:stCxn id="15" idx="1"/>
            <a:endCxn id="27" idx="3"/>
          </p:cNvCxnSpPr>
          <p:nvPr/>
        </p:nvCxnSpPr>
        <p:spPr>
          <a:xfrm rot="5400000">
            <a:off x="4436269" y="1466057"/>
            <a:ext cx="250825" cy="793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5149AFDE-777C-4087-B3F8-E11FF5B6AF30}"/>
              </a:ext>
            </a:extLst>
          </p:cNvPr>
          <p:cNvCxnSpPr/>
          <p:nvPr/>
        </p:nvCxnSpPr>
        <p:spPr>
          <a:xfrm rot="16200000" flipH="1">
            <a:off x="5060156" y="1456532"/>
            <a:ext cx="860425" cy="58261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>
            <a:extLst>
              <a:ext uri="{FF2B5EF4-FFF2-40B4-BE49-F238E27FC236}">
                <a16:creationId xmlns:a16="http://schemas.microsoft.com/office/drawing/2014/main" id="{9610FD87-713B-4E3E-8138-38FABB1F75F4}"/>
              </a:ext>
            </a:extLst>
          </p:cNvPr>
          <p:cNvCxnSpPr>
            <a:endCxn id="52" idx="5"/>
          </p:cNvCxnSpPr>
          <p:nvPr/>
        </p:nvCxnSpPr>
        <p:spPr>
          <a:xfrm rot="10800000">
            <a:off x="5118100" y="2587625"/>
            <a:ext cx="538163" cy="3175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83" name="Groupe 68">
            <a:extLst>
              <a:ext uri="{FF2B5EF4-FFF2-40B4-BE49-F238E27FC236}">
                <a16:creationId xmlns:a16="http://schemas.microsoft.com/office/drawing/2014/main" id="{AA139FE8-8876-4D05-B8F2-93889F12BB57}"/>
              </a:ext>
            </a:extLst>
          </p:cNvPr>
          <p:cNvGrpSpPr>
            <a:grpSpLocks/>
          </p:cNvGrpSpPr>
          <p:nvPr/>
        </p:nvGrpSpPr>
        <p:grpSpPr bwMode="auto">
          <a:xfrm>
            <a:off x="2581275" y="3124200"/>
            <a:ext cx="871538" cy="184150"/>
            <a:chOff x="2536546" y="2881407"/>
            <a:chExt cx="798325" cy="184523"/>
          </a:xfrm>
        </p:grpSpPr>
        <p:sp>
          <p:nvSpPr>
            <p:cNvPr id="67" name="Cube 66">
              <a:extLst>
                <a:ext uri="{FF2B5EF4-FFF2-40B4-BE49-F238E27FC236}">
                  <a16:creationId xmlns:a16="http://schemas.microsoft.com/office/drawing/2014/main" id="{8FA06247-FF28-44A7-8BA8-DD493E7BC2AB}"/>
                </a:ext>
              </a:extLst>
            </p:cNvPr>
            <p:cNvSpPr/>
            <p:nvPr/>
          </p:nvSpPr>
          <p:spPr>
            <a:xfrm>
              <a:off x="2536546" y="2881407"/>
              <a:ext cx="798325" cy="184523"/>
            </a:xfrm>
            <a:prstGeom prst="cube">
              <a:avLst>
                <a:gd name="adj" fmla="val 4991"/>
              </a:avLst>
            </a:prstGeom>
            <a:solidFill>
              <a:schemeClr val="bg1">
                <a:alpha val="5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marL="1793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b="1" dirty="0">
                  <a:solidFill>
                    <a:schemeClr val="tx1"/>
                  </a:solidFill>
                </a:rPr>
                <a:t>FFA</a:t>
              </a:r>
            </a:p>
          </p:txBody>
        </p:sp>
        <p:pic>
          <p:nvPicPr>
            <p:cNvPr id="2156" name="Image 67" descr="fleche_haut.png">
              <a:extLst>
                <a:ext uri="{FF2B5EF4-FFF2-40B4-BE49-F238E27FC236}">
                  <a16:creationId xmlns:a16="http://schemas.microsoft.com/office/drawing/2014/main" id="{27511620-E7A6-4667-A63A-D6090D806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1831" y="2906741"/>
              <a:ext cx="152404" cy="145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84" name="Groupe 69">
            <a:extLst>
              <a:ext uri="{FF2B5EF4-FFF2-40B4-BE49-F238E27FC236}">
                <a16:creationId xmlns:a16="http://schemas.microsoft.com/office/drawing/2014/main" id="{5C09F535-8EDF-4DC3-86C4-E0D34D237F35}"/>
              </a:ext>
            </a:extLst>
          </p:cNvPr>
          <p:cNvGrpSpPr>
            <a:grpSpLocks/>
          </p:cNvGrpSpPr>
          <p:nvPr/>
        </p:nvGrpSpPr>
        <p:grpSpPr bwMode="auto">
          <a:xfrm>
            <a:off x="2581275" y="3621088"/>
            <a:ext cx="871538" cy="185737"/>
            <a:chOff x="2536546" y="2881407"/>
            <a:chExt cx="798325" cy="184523"/>
          </a:xfrm>
        </p:grpSpPr>
        <p:sp>
          <p:nvSpPr>
            <p:cNvPr id="71" name="Cube 70">
              <a:extLst>
                <a:ext uri="{FF2B5EF4-FFF2-40B4-BE49-F238E27FC236}">
                  <a16:creationId xmlns:a16="http://schemas.microsoft.com/office/drawing/2014/main" id="{2D824DD5-B1C5-4CE0-8550-A5121B3AF9A0}"/>
                </a:ext>
              </a:extLst>
            </p:cNvPr>
            <p:cNvSpPr/>
            <p:nvPr/>
          </p:nvSpPr>
          <p:spPr>
            <a:xfrm>
              <a:off x="2536546" y="2881407"/>
              <a:ext cx="798325" cy="184523"/>
            </a:xfrm>
            <a:prstGeom prst="cube">
              <a:avLst>
                <a:gd name="adj" fmla="val 4991"/>
              </a:avLst>
            </a:prstGeom>
            <a:solidFill>
              <a:schemeClr val="bg1">
                <a:alpha val="5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marL="1793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b="1" dirty="0">
                  <a:solidFill>
                    <a:schemeClr val="tx1"/>
                  </a:solidFill>
                </a:rPr>
                <a:t>TNF-</a:t>
              </a:r>
              <a:r>
                <a:rPr lang="el-GR" sz="800" b="1" dirty="0">
                  <a:solidFill>
                    <a:schemeClr val="tx1"/>
                  </a:solidFill>
                </a:rPr>
                <a:t>α</a:t>
              </a:r>
              <a:endParaRPr lang="en-US" sz="800" b="1" dirty="0">
                <a:solidFill>
                  <a:schemeClr val="tx1"/>
                </a:solidFill>
              </a:endParaRPr>
            </a:p>
          </p:txBody>
        </p:sp>
        <p:pic>
          <p:nvPicPr>
            <p:cNvPr id="2154" name="Image 71" descr="fleche_haut.png">
              <a:extLst>
                <a:ext uri="{FF2B5EF4-FFF2-40B4-BE49-F238E27FC236}">
                  <a16:creationId xmlns:a16="http://schemas.microsoft.com/office/drawing/2014/main" id="{CDF7C1B6-CD02-40F9-AA80-3ECA9A36816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1831" y="2906741"/>
              <a:ext cx="152404" cy="145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85" name="Groupe 72">
            <a:extLst>
              <a:ext uri="{FF2B5EF4-FFF2-40B4-BE49-F238E27FC236}">
                <a16:creationId xmlns:a16="http://schemas.microsoft.com/office/drawing/2014/main" id="{09DDB42F-C60F-4FB0-988F-BA0AE6763E86}"/>
              </a:ext>
            </a:extLst>
          </p:cNvPr>
          <p:cNvGrpSpPr>
            <a:grpSpLocks/>
          </p:cNvGrpSpPr>
          <p:nvPr/>
        </p:nvGrpSpPr>
        <p:grpSpPr bwMode="auto">
          <a:xfrm>
            <a:off x="3711575" y="4267200"/>
            <a:ext cx="796925" cy="184150"/>
            <a:chOff x="2536546" y="2881407"/>
            <a:chExt cx="798325" cy="184523"/>
          </a:xfrm>
        </p:grpSpPr>
        <p:sp>
          <p:nvSpPr>
            <p:cNvPr id="74" name="Cube 73">
              <a:extLst>
                <a:ext uri="{FF2B5EF4-FFF2-40B4-BE49-F238E27FC236}">
                  <a16:creationId xmlns:a16="http://schemas.microsoft.com/office/drawing/2014/main" id="{F99AF0A9-A2C2-4093-A891-4BFE654E11FB}"/>
                </a:ext>
              </a:extLst>
            </p:cNvPr>
            <p:cNvSpPr/>
            <p:nvPr/>
          </p:nvSpPr>
          <p:spPr>
            <a:xfrm>
              <a:off x="2536546" y="2881407"/>
              <a:ext cx="798325" cy="184523"/>
            </a:xfrm>
            <a:prstGeom prst="cube">
              <a:avLst>
                <a:gd name="adj" fmla="val 4991"/>
              </a:avLst>
            </a:prstGeom>
            <a:solidFill>
              <a:schemeClr val="bg1">
                <a:alpha val="5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marL="1793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b="1" dirty="0">
                  <a:solidFill>
                    <a:schemeClr val="tx1"/>
                  </a:solidFill>
                </a:rPr>
                <a:t>LPL</a:t>
              </a:r>
            </a:p>
          </p:txBody>
        </p:sp>
        <p:pic>
          <p:nvPicPr>
            <p:cNvPr id="2152" name="Image 74" descr="fleche_haut.png">
              <a:extLst>
                <a:ext uri="{FF2B5EF4-FFF2-40B4-BE49-F238E27FC236}">
                  <a16:creationId xmlns:a16="http://schemas.microsoft.com/office/drawing/2014/main" id="{465D594D-A56B-4800-89E6-ACA30E858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1831" y="2906741"/>
              <a:ext cx="152404" cy="145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86" name="Groupe 75">
            <a:extLst>
              <a:ext uri="{FF2B5EF4-FFF2-40B4-BE49-F238E27FC236}">
                <a16:creationId xmlns:a16="http://schemas.microsoft.com/office/drawing/2014/main" id="{5FD6E3E2-9BBD-4B83-B5C2-49E260CB3E98}"/>
              </a:ext>
            </a:extLst>
          </p:cNvPr>
          <p:cNvGrpSpPr>
            <a:grpSpLocks/>
          </p:cNvGrpSpPr>
          <p:nvPr/>
        </p:nvGrpSpPr>
        <p:grpSpPr bwMode="auto">
          <a:xfrm>
            <a:off x="4545013" y="4262438"/>
            <a:ext cx="887412" cy="193675"/>
            <a:chOff x="2536546" y="2881407"/>
            <a:chExt cx="887972" cy="193487"/>
          </a:xfrm>
        </p:grpSpPr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0E04A5AD-81E8-4D96-A21E-0587DF3A1783}"/>
                </a:ext>
              </a:extLst>
            </p:cNvPr>
            <p:cNvSpPr/>
            <p:nvPr/>
          </p:nvSpPr>
          <p:spPr>
            <a:xfrm>
              <a:off x="2536546" y="2881407"/>
              <a:ext cx="887972" cy="193487"/>
            </a:xfrm>
            <a:prstGeom prst="cube">
              <a:avLst>
                <a:gd name="adj" fmla="val 4991"/>
              </a:avLst>
            </a:prstGeom>
            <a:solidFill>
              <a:schemeClr val="bg1">
                <a:alpha val="5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marL="1793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b="1" dirty="0" err="1">
                  <a:solidFill>
                    <a:schemeClr val="tx1"/>
                  </a:solidFill>
                </a:rPr>
                <a:t>Lipogenesis</a:t>
              </a:r>
              <a:endParaRPr lang="en-US" sz="800" b="1" dirty="0">
                <a:solidFill>
                  <a:schemeClr val="tx1"/>
                </a:solidFill>
              </a:endParaRPr>
            </a:p>
          </p:txBody>
        </p:sp>
        <p:pic>
          <p:nvPicPr>
            <p:cNvPr id="2150" name="Image 77" descr="fleche_haut.png">
              <a:extLst>
                <a:ext uri="{FF2B5EF4-FFF2-40B4-BE49-F238E27FC236}">
                  <a16:creationId xmlns:a16="http://schemas.microsoft.com/office/drawing/2014/main" id="{FCDA96BB-700A-49E3-AAB6-9B737CA3C4A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1831" y="2906741"/>
              <a:ext cx="152404" cy="145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87" name="Groupe 81">
            <a:extLst>
              <a:ext uri="{FF2B5EF4-FFF2-40B4-BE49-F238E27FC236}">
                <a16:creationId xmlns:a16="http://schemas.microsoft.com/office/drawing/2014/main" id="{444FDEF0-FEE5-4DC7-B4CD-C27F90C60B86}"/>
              </a:ext>
            </a:extLst>
          </p:cNvPr>
          <p:cNvGrpSpPr>
            <a:grpSpLocks/>
          </p:cNvGrpSpPr>
          <p:nvPr/>
        </p:nvGrpSpPr>
        <p:grpSpPr bwMode="auto">
          <a:xfrm>
            <a:off x="2581275" y="3833813"/>
            <a:ext cx="871538" cy="185737"/>
            <a:chOff x="2536546" y="2881407"/>
            <a:chExt cx="798325" cy="184523"/>
          </a:xfrm>
        </p:grpSpPr>
        <p:sp>
          <p:nvSpPr>
            <p:cNvPr id="83" name="Cube 82">
              <a:extLst>
                <a:ext uri="{FF2B5EF4-FFF2-40B4-BE49-F238E27FC236}">
                  <a16:creationId xmlns:a16="http://schemas.microsoft.com/office/drawing/2014/main" id="{52AF44A7-8AC8-4CA0-8E9B-AB4ED49F2EDE}"/>
                </a:ext>
              </a:extLst>
            </p:cNvPr>
            <p:cNvSpPr/>
            <p:nvPr/>
          </p:nvSpPr>
          <p:spPr>
            <a:xfrm>
              <a:off x="2536546" y="2881407"/>
              <a:ext cx="798325" cy="184523"/>
            </a:xfrm>
            <a:prstGeom prst="cube">
              <a:avLst>
                <a:gd name="adj" fmla="val 4991"/>
              </a:avLst>
            </a:prstGeom>
            <a:solidFill>
              <a:schemeClr val="bg1">
                <a:alpha val="5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marL="1793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b="1" dirty="0">
                  <a:solidFill>
                    <a:schemeClr val="tx1"/>
                  </a:solidFill>
                </a:rPr>
                <a:t>IL-6</a:t>
              </a:r>
            </a:p>
          </p:txBody>
        </p:sp>
        <p:pic>
          <p:nvPicPr>
            <p:cNvPr id="2148" name="Image 83" descr="fleche_haut.png">
              <a:extLst>
                <a:ext uri="{FF2B5EF4-FFF2-40B4-BE49-F238E27FC236}">
                  <a16:creationId xmlns:a16="http://schemas.microsoft.com/office/drawing/2014/main" id="{1245CF64-49CB-4578-8FEE-FBBD6C8BD00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1831" y="2906741"/>
              <a:ext cx="152404" cy="145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88" name="Groupe 84">
            <a:extLst>
              <a:ext uri="{FF2B5EF4-FFF2-40B4-BE49-F238E27FC236}">
                <a16:creationId xmlns:a16="http://schemas.microsoft.com/office/drawing/2014/main" id="{3C3F4D21-40F9-4204-9E5D-799A24819C78}"/>
              </a:ext>
            </a:extLst>
          </p:cNvPr>
          <p:cNvGrpSpPr>
            <a:grpSpLocks/>
          </p:cNvGrpSpPr>
          <p:nvPr/>
        </p:nvGrpSpPr>
        <p:grpSpPr bwMode="auto">
          <a:xfrm>
            <a:off x="2581275" y="4046538"/>
            <a:ext cx="871538" cy="184150"/>
            <a:chOff x="2536546" y="2881407"/>
            <a:chExt cx="798325" cy="184523"/>
          </a:xfrm>
        </p:grpSpPr>
        <p:sp>
          <p:nvSpPr>
            <p:cNvPr id="86" name="Cube 85">
              <a:extLst>
                <a:ext uri="{FF2B5EF4-FFF2-40B4-BE49-F238E27FC236}">
                  <a16:creationId xmlns:a16="http://schemas.microsoft.com/office/drawing/2014/main" id="{34C3DA33-06B2-4902-A4D5-55F838D1879D}"/>
                </a:ext>
              </a:extLst>
            </p:cNvPr>
            <p:cNvSpPr/>
            <p:nvPr/>
          </p:nvSpPr>
          <p:spPr>
            <a:xfrm>
              <a:off x="2536546" y="2881407"/>
              <a:ext cx="798325" cy="184523"/>
            </a:xfrm>
            <a:prstGeom prst="cube">
              <a:avLst>
                <a:gd name="adj" fmla="val 4991"/>
              </a:avLst>
            </a:prstGeom>
            <a:solidFill>
              <a:schemeClr val="bg1">
                <a:alpha val="5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marL="1793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b="1" dirty="0">
                  <a:solidFill>
                    <a:schemeClr val="tx1"/>
                  </a:solidFill>
                </a:rPr>
                <a:t>CRP</a:t>
              </a:r>
            </a:p>
          </p:txBody>
        </p:sp>
        <p:pic>
          <p:nvPicPr>
            <p:cNvPr id="2146" name="Image 86" descr="fleche_haut.png">
              <a:extLst>
                <a:ext uri="{FF2B5EF4-FFF2-40B4-BE49-F238E27FC236}">
                  <a16:creationId xmlns:a16="http://schemas.microsoft.com/office/drawing/2014/main" id="{CC03B4A4-72C7-423D-B96F-A6A6ACE9CE0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1831" y="2906741"/>
              <a:ext cx="152404" cy="145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89" name="Groupe 99">
            <a:extLst>
              <a:ext uri="{FF2B5EF4-FFF2-40B4-BE49-F238E27FC236}">
                <a16:creationId xmlns:a16="http://schemas.microsoft.com/office/drawing/2014/main" id="{E67FC044-2F28-4B0A-B720-7E7E9006D618}"/>
              </a:ext>
            </a:extLst>
          </p:cNvPr>
          <p:cNvGrpSpPr>
            <a:grpSpLocks/>
          </p:cNvGrpSpPr>
          <p:nvPr/>
        </p:nvGrpSpPr>
        <p:grpSpPr bwMode="auto">
          <a:xfrm>
            <a:off x="941388" y="4279900"/>
            <a:ext cx="1246187" cy="169863"/>
            <a:chOff x="2536546" y="2881407"/>
            <a:chExt cx="1246560" cy="170594"/>
          </a:xfrm>
        </p:grpSpPr>
        <p:sp>
          <p:nvSpPr>
            <p:cNvPr id="101" name="Cube 100">
              <a:extLst>
                <a:ext uri="{FF2B5EF4-FFF2-40B4-BE49-F238E27FC236}">
                  <a16:creationId xmlns:a16="http://schemas.microsoft.com/office/drawing/2014/main" id="{1A051A65-34E6-44F1-982F-B88676B31AEC}"/>
                </a:ext>
              </a:extLst>
            </p:cNvPr>
            <p:cNvSpPr/>
            <p:nvPr/>
          </p:nvSpPr>
          <p:spPr>
            <a:xfrm>
              <a:off x="2536546" y="2881407"/>
              <a:ext cx="1246560" cy="165811"/>
            </a:xfrm>
            <a:prstGeom prst="cube">
              <a:avLst>
                <a:gd name="adj" fmla="val 4991"/>
              </a:avLst>
            </a:prstGeom>
            <a:solidFill>
              <a:schemeClr val="bg1">
                <a:alpha val="5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marL="1793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b="1" dirty="0" err="1">
                  <a:solidFill>
                    <a:schemeClr val="tx1"/>
                  </a:solidFill>
                </a:rPr>
                <a:t>Lipogenesis</a:t>
              </a:r>
              <a:endParaRPr lang="en-US" sz="800" b="1" dirty="0">
                <a:solidFill>
                  <a:schemeClr val="tx1"/>
                </a:solidFill>
              </a:endParaRPr>
            </a:p>
          </p:txBody>
        </p:sp>
        <p:pic>
          <p:nvPicPr>
            <p:cNvPr id="2144" name="Image 101" descr="fleche_haut.png">
              <a:extLst>
                <a:ext uri="{FF2B5EF4-FFF2-40B4-BE49-F238E27FC236}">
                  <a16:creationId xmlns:a16="http://schemas.microsoft.com/office/drawing/2014/main" id="{2F86EA2D-2768-4110-B0F5-C45B649575B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1831" y="2906741"/>
              <a:ext cx="152404" cy="145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90" name="Groupe 102">
            <a:extLst>
              <a:ext uri="{FF2B5EF4-FFF2-40B4-BE49-F238E27FC236}">
                <a16:creationId xmlns:a16="http://schemas.microsoft.com/office/drawing/2014/main" id="{B8877642-18FB-4BB4-9149-4E7DCB949AD8}"/>
              </a:ext>
            </a:extLst>
          </p:cNvPr>
          <p:cNvGrpSpPr>
            <a:grpSpLocks/>
          </p:cNvGrpSpPr>
          <p:nvPr/>
        </p:nvGrpSpPr>
        <p:grpSpPr bwMode="auto">
          <a:xfrm>
            <a:off x="5646738" y="3481388"/>
            <a:ext cx="798512" cy="185737"/>
            <a:chOff x="2536546" y="2881407"/>
            <a:chExt cx="798325" cy="184523"/>
          </a:xfrm>
        </p:grpSpPr>
        <p:sp>
          <p:nvSpPr>
            <p:cNvPr id="104" name="Cube 103">
              <a:extLst>
                <a:ext uri="{FF2B5EF4-FFF2-40B4-BE49-F238E27FC236}">
                  <a16:creationId xmlns:a16="http://schemas.microsoft.com/office/drawing/2014/main" id="{02E2A8EC-DED6-4350-8FAA-F04AADF35966}"/>
                </a:ext>
              </a:extLst>
            </p:cNvPr>
            <p:cNvSpPr/>
            <p:nvPr/>
          </p:nvSpPr>
          <p:spPr>
            <a:xfrm>
              <a:off x="2536546" y="2881407"/>
              <a:ext cx="798325" cy="184523"/>
            </a:xfrm>
            <a:prstGeom prst="cube">
              <a:avLst>
                <a:gd name="adj" fmla="val 4991"/>
              </a:avLst>
            </a:prstGeom>
            <a:solidFill>
              <a:schemeClr val="bg1">
                <a:alpha val="5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marL="1793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b="1" dirty="0">
                  <a:solidFill>
                    <a:schemeClr val="tx1"/>
                  </a:solidFill>
                </a:rPr>
                <a:t>FFA</a:t>
              </a:r>
            </a:p>
          </p:txBody>
        </p:sp>
        <p:pic>
          <p:nvPicPr>
            <p:cNvPr id="2142" name="Image 104" descr="fleche_haut.png">
              <a:extLst>
                <a:ext uri="{FF2B5EF4-FFF2-40B4-BE49-F238E27FC236}">
                  <a16:creationId xmlns:a16="http://schemas.microsoft.com/office/drawing/2014/main" id="{CE2D9061-ABB9-4E4E-A2B6-FB3ACD3A2BF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1831" y="2906741"/>
              <a:ext cx="152404" cy="145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91" name="Groupe 105">
            <a:extLst>
              <a:ext uri="{FF2B5EF4-FFF2-40B4-BE49-F238E27FC236}">
                <a16:creationId xmlns:a16="http://schemas.microsoft.com/office/drawing/2014/main" id="{BB206B41-D784-4339-ADFA-3A63C67C80B6}"/>
              </a:ext>
            </a:extLst>
          </p:cNvPr>
          <p:cNvGrpSpPr>
            <a:grpSpLocks/>
          </p:cNvGrpSpPr>
          <p:nvPr/>
        </p:nvGrpSpPr>
        <p:grpSpPr bwMode="auto">
          <a:xfrm>
            <a:off x="941388" y="4486275"/>
            <a:ext cx="1246187" cy="169863"/>
            <a:chOff x="2536546" y="2881407"/>
            <a:chExt cx="1246560" cy="170594"/>
          </a:xfrm>
        </p:grpSpPr>
        <p:sp>
          <p:nvSpPr>
            <p:cNvPr id="107" name="Cube 106">
              <a:extLst>
                <a:ext uri="{FF2B5EF4-FFF2-40B4-BE49-F238E27FC236}">
                  <a16:creationId xmlns:a16="http://schemas.microsoft.com/office/drawing/2014/main" id="{E483DC18-2C14-4FB1-8227-EFA107B3AE24}"/>
                </a:ext>
              </a:extLst>
            </p:cNvPr>
            <p:cNvSpPr/>
            <p:nvPr/>
          </p:nvSpPr>
          <p:spPr>
            <a:xfrm>
              <a:off x="2536546" y="2881407"/>
              <a:ext cx="1246560" cy="165811"/>
            </a:xfrm>
            <a:prstGeom prst="cube">
              <a:avLst>
                <a:gd name="adj" fmla="val 4991"/>
              </a:avLst>
            </a:prstGeom>
            <a:solidFill>
              <a:schemeClr val="bg1">
                <a:alpha val="5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marL="1793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b="1" dirty="0">
                  <a:solidFill>
                    <a:schemeClr val="tx1"/>
                  </a:solidFill>
                </a:rPr>
                <a:t>Liver fat</a:t>
              </a:r>
            </a:p>
          </p:txBody>
        </p:sp>
        <p:pic>
          <p:nvPicPr>
            <p:cNvPr id="2140" name="Image 107" descr="fleche_haut.png">
              <a:extLst>
                <a:ext uri="{FF2B5EF4-FFF2-40B4-BE49-F238E27FC236}">
                  <a16:creationId xmlns:a16="http://schemas.microsoft.com/office/drawing/2014/main" id="{3182A93A-2BC6-450E-B6CC-143AC697592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1831" y="2906741"/>
              <a:ext cx="152404" cy="145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92" name="Groupe 108">
            <a:extLst>
              <a:ext uri="{FF2B5EF4-FFF2-40B4-BE49-F238E27FC236}">
                <a16:creationId xmlns:a16="http://schemas.microsoft.com/office/drawing/2014/main" id="{DE56AE72-5EBA-429B-B70E-EF0DFA87238D}"/>
              </a:ext>
            </a:extLst>
          </p:cNvPr>
          <p:cNvGrpSpPr>
            <a:grpSpLocks/>
          </p:cNvGrpSpPr>
          <p:nvPr/>
        </p:nvGrpSpPr>
        <p:grpSpPr bwMode="auto">
          <a:xfrm>
            <a:off x="941388" y="4692650"/>
            <a:ext cx="1246187" cy="169863"/>
            <a:chOff x="2536546" y="2881407"/>
            <a:chExt cx="1246560" cy="170594"/>
          </a:xfrm>
        </p:grpSpPr>
        <p:sp>
          <p:nvSpPr>
            <p:cNvPr id="110" name="Cube 109">
              <a:extLst>
                <a:ext uri="{FF2B5EF4-FFF2-40B4-BE49-F238E27FC236}">
                  <a16:creationId xmlns:a16="http://schemas.microsoft.com/office/drawing/2014/main" id="{C56E7CB9-0875-4E1A-B5D7-79BCB4882B44}"/>
                </a:ext>
              </a:extLst>
            </p:cNvPr>
            <p:cNvSpPr/>
            <p:nvPr/>
          </p:nvSpPr>
          <p:spPr>
            <a:xfrm>
              <a:off x="2536546" y="2881407"/>
              <a:ext cx="1246560" cy="165811"/>
            </a:xfrm>
            <a:prstGeom prst="cube">
              <a:avLst>
                <a:gd name="adj" fmla="val 4991"/>
              </a:avLst>
            </a:prstGeom>
            <a:solidFill>
              <a:schemeClr val="bg1">
                <a:alpha val="5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marL="1793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b="1" dirty="0">
                  <a:solidFill>
                    <a:schemeClr val="tx1"/>
                  </a:solidFill>
                </a:rPr>
                <a:t>Glucose production</a:t>
              </a:r>
            </a:p>
          </p:txBody>
        </p:sp>
        <p:pic>
          <p:nvPicPr>
            <p:cNvPr id="2138" name="Image 110" descr="fleche_haut.png">
              <a:extLst>
                <a:ext uri="{FF2B5EF4-FFF2-40B4-BE49-F238E27FC236}">
                  <a16:creationId xmlns:a16="http://schemas.microsoft.com/office/drawing/2014/main" id="{201B74B9-B2E0-420C-825F-0984A3457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1831" y="2906741"/>
              <a:ext cx="152404" cy="145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93" name="Groupe 111">
            <a:extLst>
              <a:ext uri="{FF2B5EF4-FFF2-40B4-BE49-F238E27FC236}">
                <a16:creationId xmlns:a16="http://schemas.microsoft.com/office/drawing/2014/main" id="{05CE15E7-5614-4297-AD80-1545CE3DD351}"/>
              </a:ext>
            </a:extLst>
          </p:cNvPr>
          <p:cNvGrpSpPr>
            <a:grpSpLocks/>
          </p:cNvGrpSpPr>
          <p:nvPr/>
        </p:nvGrpSpPr>
        <p:grpSpPr bwMode="auto">
          <a:xfrm>
            <a:off x="3894138" y="4745038"/>
            <a:ext cx="1247775" cy="169862"/>
            <a:chOff x="5360429" y="3195172"/>
            <a:chExt cx="1246560" cy="170593"/>
          </a:xfrm>
        </p:grpSpPr>
        <p:sp>
          <p:nvSpPr>
            <p:cNvPr id="113" name="Cube 112">
              <a:extLst>
                <a:ext uri="{FF2B5EF4-FFF2-40B4-BE49-F238E27FC236}">
                  <a16:creationId xmlns:a16="http://schemas.microsoft.com/office/drawing/2014/main" id="{99F9F2B0-1EAE-4848-9A62-211147533CB8}"/>
                </a:ext>
              </a:extLst>
            </p:cNvPr>
            <p:cNvSpPr/>
            <p:nvPr/>
          </p:nvSpPr>
          <p:spPr>
            <a:xfrm>
              <a:off x="5360429" y="3195172"/>
              <a:ext cx="1246560" cy="165811"/>
            </a:xfrm>
            <a:prstGeom prst="cube">
              <a:avLst>
                <a:gd name="adj" fmla="val 4991"/>
              </a:avLst>
            </a:prstGeom>
            <a:solidFill>
              <a:schemeClr val="bg1">
                <a:alpha val="5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marL="1793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b="1" dirty="0" err="1">
                  <a:solidFill>
                    <a:schemeClr val="tx1"/>
                  </a:solidFill>
                </a:rPr>
                <a:t>Insulinemia</a:t>
              </a:r>
              <a:endParaRPr lang="en-US" sz="800" b="1" dirty="0">
                <a:solidFill>
                  <a:schemeClr val="tx1"/>
                </a:solidFill>
              </a:endParaRPr>
            </a:p>
          </p:txBody>
        </p:sp>
        <p:pic>
          <p:nvPicPr>
            <p:cNvPr id="2136" name="Image 113" descr="fleche_haut.png">
              <a:extLst>
                <a:ext uri="{FF2B5EF4-FFF2-40B4-BE49-F238E27FC236}">
                  <a16:creationId xmlns:a16="http://schemas.microsoft.com/office/drawing/2014/main" id="{D92831A0-0021-4782-B970-2EE16C6F97D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7783" y="3220505"/>
              <a:ext cx="152404" cy="145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94" name="Groupe 114">
            <a:extLst>
              <a:ext uri="{FF2B5EF4-FFF2-40B4-BE49-F238E27FC236}">
                <a16:creationId xmlns:a16="http://schemas.microsoft.com/office/drawing/2014/main" id="{B5390505-BBD7-4998-A682-706A202DDB81}"/>
              </a:ext>
            </a:extLst>
          </p:cNvPr>
          <p:cNvGrpSpPr>
            <a:grpSpLocks/>
          </p:cNvGrpSpPr>
          <p:nvPr/>
        </p:nvGrpSpPr>
        <p:grpSpPr bwMode="auto">
          <a:xfrm>
            <a:off x="3894138" y="4540250"/>
            <a:ext cx="1247775" cy="169863"/>
            <a:chOff x="2536546" y="2881407"/>
            <a:chExt cx="1246560" cy="170594"/>
          </a:xfrm>
        </p:grpSpPr>
        <p:sp>
          <p:nvSpPr>
            <p:cNvPr id="116" name="Cube 115">
              <a:extLst>
                <a:ext uri="{FF2B5EF4-FFF2-40B4-BE49-F238E27FC236}">
                  <a16:creationId xmlns:a16="http://schemas.microsoft.com/office/drawing/2014/main" id="{FC5B5330-975C-4C8B-937B-E8C9900D7E55}"/>
                </a:ext>
              </a:extLst>
            </p:cNvPr>
            <p:cNvSpPr/>
            <p:nvPr/>
          </p:nvSpPr>
          <p:spPr>
            <a:xfrm>
              <a:off x="2536546" y="2881407"/>
              <a:ext cx="1246560" cy="165811"/>
            </a:xfrm>
            <a:prstGeom prst="cube">
              <a:avLst>
                <a:gd name="adj" fmla="val 4991"/>
              </a:avLst>
            </a:prstGeom>
            <a:solidFill>
              <a:schemeClr val="bg1">
                <a:alpha val="5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marL="1793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b="1" dirty="0">
                  <a:solidFill>
                    <a:schemeClr val="tx1"/>
                  </a:solidFill>
                </a:rPr>
                <a:t>VLDL</a:t>
              </a:r>
            </a:p>
          </p:txBody>
        </p:sp>
        <p:pic>
          <p:nvPicPr>
            <p:cNvPr id="2134" name="Image 116" descr="fleche_haut.png">
              <a:extLst>
                <a:ext uri="{FF2B5EF4-FFF2-40B4-BE49-F238E27FC236}">
                  <a16:creationId xmlns:a16="http://schemas.microsoft.com/office/drawing/2014/main" id="{AB00575D-E393-4E75-8866-5D1C0599096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2866" y="2906741"/>
              <a:ext cx="152404" cy="145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5" name="Cube 124">
            <a:extLst>
              <a:ext uri="{FF2B5EF4-FFF2-40B4-BE49-F238E27FC236}">
                <a16:creationId xmlns:a16="http://schemas.microsoft.com/office/drawing/2014/main" id="{F21690BC-21D3-4C9F-B3AC-67F6446F55C5}"/>
              </a:ext>
            </a:extLst>
          </p:cNvPr>
          <p:cNvSpPr/>
          <p:nvPr/>
        </p:nvSpPr>
        <p:spPr>
          <a:xfrm>
            <a:off x="3894138" y="4948238"/>
            <a:ext cx="1247775" cy="166687"/>
          </a:xfrm>
          <a:prstGeom prst="cube">
            <a:avLst>
              <a:gd name="adj" fmla="val 4991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marL="17938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>
                <a:solidFill>
                  <a:schemeClr val="tx1"/>
                </a:solidFill>
              </a:rPr>
              <a:t>Apo AI synthesis</a:t>
            </a:r>
          </a:p>
        </p:txBody>
      </p:sp>
      <p:grpSp>
        <p:nvGrpSpPr>
          <p:cNvPr id="2096" name="Groupe 128">
            <a:extLst>
              <a:ext uri="{FF2B5EF4-FFF2-40B4-BE49-F238E27FC236}">
                <a16:creationId xmlns:a16="http://schemas.microsoft.com/office/drawing/2014/main" id="{B6C18B0C-8278-440F-A7DE-3AA742FA93B5}"/>
              </a:ext>
            </a:extLst>
          </p:cNvPr>
          <p:cNvGrpSpPr>
            <a:grpSpLocks/>
          </p:cNvGrpSpPr>
          <p:nvPr/>
        </p:nvGrpSpPr>
        <p:grpSpPr bwMode="auto">
          <a:xfrm>
            <a:off x="2582863" y="3409950"/>
            <a:ext cx="869950" cy="184150"/>
            <a:chOff x="3899182" y="4952254"/>
            <a:chExt cx="870042" cy="183600"/>
          </a:xfrm>
        </p:grpSpPr>
        <p:grpSp>
          <p:nvGrpSpPr>
            <p:cNvPr id="2129" name="Groupe 123">
              <a:extLst>
                <a:ext uri="{FF2B5EF4-FFF2-40B4-BE49-F238E27FC236}">
                  <a16:creationId xmlns:a16="http://schemas.microsoft.com/office/drawing/2014/main" id="{DA0F62B1-F9A4-4F69-83F7-557CF4231F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99182" y="4952254"/>
              <a:ext cx="870042" cy="183600"/>
              <a:chOff x="2536546" y="2881407"/>
              <a:chExt cx="870042" cy="183600"/>
            </a:xfrm>
          </p:grpSpPr>
          <p:sp>
            <p:nvSpPr>
              <p:cNvPr id="132" name="Cube 131">
                <a:extLst>
                  <a:ext uri="{FF2B5EF4-FFF2-40B4-BE49-F238E27FC236}">
                    <a16:creationId xmlns:a16="http://schemas.microsoft.com/office/drawing/2014/main" id="{381E0EF6-0E9E-442E-85BA-4B0AD1CB01C4}"/>
                  </a:ext>
                </a:extLst>
              </p:cNvPr>
              <p:cNvSpPr/>
              <p:nvPr/>
            </p:nvSpPr>
            <p:spPr>
              <a:xfrm>
                <a:off x="2536546" y="2881407"/>
                <a:ext cx="870042" cy="183600"/>
              </a:xfrm>
              <a:prstGeom prst="cube">
                <a:avLst>
                  <a:gd name="adj" fmla="val 4991"/>
                </a:avLst>
              </a:prstGeom>
              <a:solidFill>
                <a:schemeClr val="bg1">
                  <a:alpha val="50000"/>
                </a:schemeClr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anchor="ctr"/>
              <a:lstStyle/>
              <a:p>
                <a:pPr marL="179388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800" b="1" dirty="0" err="1">
                    <a:solidFill>
                      <a:schemeClr val="tx1"/>
                    </a:solidFill>
                  </a:rPr>
                  <a:t>Adiponectin</a:t>
                </a:r>
                <a:endParaRPr lang="en-US" sz="800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2132" name="Image 132" descr="fleche_haut.png">
                <a:extLst>
                  <a:ext uri="{FF2B5EF4-FFF2-40B4-BE49-F238E27FC236}">
                    <a16:creationId xmlns:a16="http://schemas.microsoft.com/office/drawing/2014/main" id="{5AACD58E-74FF-4F17-AE34-BE4B164A7F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81831" y="2906741"/>
                <a:ext cx="152404" cy="145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130" name="Image 130" descr="fleche_bas.png">
              <a:extLst>
                <a:ext uri="{FF2B5EF4-FFF2-40B4-BE49-F238E27FC236}">
                  <a16:creationId xmlns:a16="http://schemas.microsoft.com/office/drawing/2014/main" id="{DE134E8C-24CC-43D9-A594-6E42A0445F5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7120" y="4975591"/>
              <a:ext cx="150546" cy="14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97" name="Groupe 133">
            <a:extLst>
              <a:ext uri="{FF2B5EF4-FFF2-40B4-BE49-F238E27FC236}">
                <a16:creationId xmlns:a16="http://schemas.microsoft.com/office/drawing/2014/main" id="{D2FE19A3-9274-4736-86F5-A03B46D5099C}"/>
              </a:ext>
            </a:extLst>
          </p:cNvPr>
          <p:cNvGrpSpPr>
            <a:grpSpLocks/>
          </p:cNvGrpSpPr>
          <p:nvPr/>
        </p:nvGrpSpPr>
        <p:grpSpPr bwMode="auto">
          <a:xfrm>
            <a:off x="941388" y="4899025"/>
            <a:ext cx="1246187" cy="169863"/>
            <a:chOff x="3899182" y="4952254"/>
            <a:chExt cx="1246560" cy="170594"/>
          </a:xfrm>
        </p:grpSpPr>
        <p:grpSp>
          <p:nvGrpSpPr>
            <p:cNvPr id="2125" name="Groupe 123">
              <a:extLst>
                <a:ext uri="{FF2B5EF4-FFF2-40B4-BE49-F238E27FC236}">
                  <a16:creationId xmlns:a16="http://schemas.microsoft.com/office/drawing/2014/main" id="{55676056-A9B1-4557-A805-90C096C8E8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99182" y="4952254"/>
              <a:ext cx="1246560" cy="170594"/>
              <a:chOff x="2536546" y="2881407"/>
              <a:chExt cx="1246560" cy="170594"/>
            </a:xfrm>
          </p:grpSpPr>
          <p:sp>
            <p:nvSpPr>
              <p:cNvPr id="137" name="Cube 136">
                <a:extLst>
                  <a:ext uri="{FF2B5EF4-FFF2-40B4-BE49-F238E27FC236}">
                    <a16:creationId xmlns:a16="http://schemas.microsoft.com/office/drawing/2014/main" id="{9F5EDE30-BBCC-46DF-B920-2FFF306C331D}"/>
                  </a:ext>
                </a:extLst>
              </p:cNvPr>
              <p:cNvSpPr/>
              <p:nvPr/>
            </p:nvSpPr>
            <p:spPr>
              <a:xfrm>
                <a:off x="2536546" y="2881407"/>
                <a:ext cx="1246560" cy="165811"/>
              </a:xfrm>
              <a:prstGeom prst="cube">
                <a:avLst>
                  <a:gd name="adj" fmla="val 4991"/>
                </a:avLst>
              </a:prstGeom>
              <a:solidFill>
                <a:schemeClr val="bg1">
                  <a:alpha val="50000"/>
                </a:schemeClr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anchor="ctr"/>
              <a:lstStyle/>
              <a:p>
                <a:pPr marL="179388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800" b="1" dirty="0">
                    <a:solidFill>
                      <a:schemeClr val="tx1"/>
                    </a:solidFill>
                  </a:rPr>
                  <a:t>Insulin degradation</a:t>
                </a:r>
              </a:p>
            </p:txBody>
          </p:sp>
          <p:pic>
            <p:nvPicPr>
              <p:cNvPr id="2128" name="Image 137" descr="fleche_haut.png">
                <a:extLst>
                  <a:ext uri="{FF2B5EF4-FFF2-40B4-BE49-F238E27FC236}">
                    <a16:creationId xmlns:a16="http://schemas.microsoft.com/office/drawing/2014/main" id="{02A2EDC6-7B10-465C-B002-D2753EF146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81831" y="2906741"/>
                <a:ext cx="152404" cy="145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126" name="Image 135" descr="fleche_bas.png">
              <a:extLst>
                <a:ext uri="{FF2B5EF4-FFF2-40B4-BE49-F238E27FC236}">
                  <a16:creationId xmlns:a16="http://schemas.microsoft.com/office/drawing/2014/main" id="{EF08F32D-CD2C-4DC9-87B3-17D06F7AFB4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7120" y="4975591"/>
              <a:ext cx="150546" cy="14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2" name="Cube 141">
            <a:extLst>
              <a:ext uri="{FF2B5EF4-FFF2-40B4-BE49-F238E27FC236}">
                <a16:creationId xmlns:a16="http://schemas.microsoft.com/office/drawing/2014/main" id="{663EABD6-F9B0-432D-B29B-76F3983BEB02}"/>
              </a:ext>
            </a:extLst>
          </p:cNvPr>
          <p:cNvSpPr/>
          <p:nvPr/>
        </p:nvSpPr>
        <p:spPr>
          <a:xfrm>
            <a:off x="3894138" y="5149850"/>
            <a:ext cx="1247775" cy="166688"/>
          </a:xfrm>
          <a:prstGeom prst="cube">
            <a:avLst>
              <a:gd name="adj" fmla="val 4991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>
                <a:solidFill>
                  <a:schemeClr val="tx1"/>
                </a:solidFill>
              </a:rPr>
              <a:t>Glucose intolerance</a:t>
            </a:r>
          </a:p>
        </p:txBody>
      </p:sp>
      <p:sp>
        <p:nvSpPr>
          <p:cNvPr id="147" name="Cube 146">
            <a:extLst>
              <a:ext uri="{FF2B5EF4-FFF2-40B4-BE49-F238E27FC236}">
                <a16:creationId xmlns:a16="http://schemas.microsoft.com/office/drawing/2014/main" id="{755E9F4F-C6DE-484D-9BA3-85C74D766D8D}"/>
              </a:ext>
            </a:extLst>
          </p:cNvPr>
          <p:cNvSpPr/>
          <p:nvPr/>
        </p:nvSpPr>
        <p:spPr>
          <a:xfrm>
            <a:off x="7019925" y="4279900"/>
            <a:ext cx="1308100" cy="203200"/>
          </a:xfrm>
          <a:prstGeom prst="cube">
            <a:avLst>
              <a:gd name="adj" fmla="val 4991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>
                <a:solidFill>
                  <a:schemeClr val="tx1"/>
                </a:solidFill>
              </a:rPr>
              <a:t>Impaired insulin action</a:t>
            </a:r>
          </a:p>
        </p:txBody>
      </p:sp>
      <p:pic>
        <p:nvPicPr>
          <p:cNvPr id="2100" name="Image 164" descr="fleche_courbe.png">
            <a:extLst>
              <a:ext uri="{FF2B5EF4-FFF2-40B4-BE49-F238E27FC236}">
                <a16:creationId xmlns:a16="http://schemas.microsoft.com/office/drawing/2014/main" id="{0A3B95C5-CA73-4B20-82BD-14F057CA842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675" y="1276350"/>
            <a:ext cx="449263" cy="230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7" name="Connecteur droit avec flèche 166">
            <a:extLst>
              <a:ext uri="{FF2B5EF4-FFF2-40B4-BE49-F238E27FC236}">
                <a16:creationId xmlns:a16="http://schemas.microsoft.com/office/drawing/2014/main" id="{C1604C9C-4CCA-4414-9653-F371B420322E}"/>
              </a:ext>
            </a:extLst>
          </p:cNvPr>
          <p:cNvCxnSpPr>
            <a:stCxn id="52" idx="3"/>
            <a:endCxn id="17" idx="3"/>
          </p:cNvCxnSpPr>
          <p:nvPr/>
        </p:nvCxnSpPr>
        <p:spPr>
          <a:xfrm rot="5400000">
            <a:off x="4444207" y="2813844"/>
            <a:ext cx="215900" cy="158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ube 51">
            <a:extLst>
              <a:ext uri="{FF2B5EF4-FFF2-40B4-BE49-F238E27FC236}">
                <a16:creationId xmlns:a16="http://schemas.microsoft.com/office/drawing/2014/main" id="{CC491B6F-499E-427E-8C6B-E92460D75CE0}"/>
              </a:ext>
            </a:extLst>
          </p:cNvPr>
          <p:cNvSpPr/>
          <p:nvPr/>
        </p:nvSpPr>
        <p:spPr>
          <a:xfrm>
            <a:off x="3997325" y="2478088"/>
            <a:ext cx="1120775" cy="228600"/>
          </a:xfrm>
          <a:prstGeom prst="cube">
            <a:avLst>
              <a:gd name="adj" fmla="val 4991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 marL="26828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 b="1" dirty="0">
                <a:solidFill>
                  <a:schemeClr val="tx1"/>
                </a:solidFill>
              </a:rPr>
              <a:t>Food </a:t>
            </a:r>
            <a:r>
              <a:rPr lang="fr-CA" sz="1000" b="1" dirty="0" err="1">
                <a:solidFill>
                  <a:schemeClr val="tx1"/>
                </a:solidFill>
              </a:rPr>
              <a:t>intake</a:t>
            </a:r>
            <a:endParaRPr lang="en-US" sz="1000" b="1" dirty="0">
              <a:solidFill>
                <a:schemeClr val="tx1"/>
              </a:solidFill>
            </a:endParaRPr>
          </a:p>
        </p:txBody>
      </p:sp>
      <p:pic>
        <p:nvPicPr>
          <p:cNvPr id="2103" name="Image 52" descr="fleche_haut.png">
            <a:extLst>
              <a:ext uri="{FF2B5EF4-FFF2-40B4-BE49-F238E27FC236}">
                <a16:creationId xmlns:a16="http://schemas.microsoft.com/office/drawing/2014/main" id="{A9FE4001-C33A-4F6D-B754-7084E4A2351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338" y="2528888"/>
            <a:ext cx="16033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0" name="Connecteur droit 169">
            <a:extLst>
              <a:ext uri="{FF2B5EF4-FFF2-40B4-BE49-F238E27FC236}">
                <a16:creationId xmlns:a16="http://schemas.microsoft.com/office/drawing/2014/main" id="{E82BDAFF-B1E2-4560-A239-A9D65CC75F16}"/>
              </a:ext>
            </a:extLst>
          </p:cNvPr>
          <p:cNvCxnSpPr>
            <a:stCxn id="27" idx="1"/>
            <a:endCxn id="52" idx="1"/>
          </p:cNvCxnSpPr>
          <p:nvPr/>
        </p:nvCxnSpPr>
        <p:spPr>
          <a:xfrm rot="5400000">
            <a:off x="4475957" y="2407443"/>
            <a:ext cx="158750" cy="4763"/>
          </a:xfrm>
          <a:prstGeom prst="line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Forme 171">
            <a:extLst>
              <a:ext uri="{FF2B5EF4-FFF2-40B4-BE49-F238E27FC236}">
                <a16:creationId xmlns:a16="http://schemas.microsoft.com/office/drawing/2014/main" id="{75C72CB3-9BA7-44C3-AC32-B00F15204983}"/>
              </a:ext>
            </a:extLst>
          </p:cNvPr>
          <p:cNvCxnSpPr>
            <a:stCxn id="15" idx="2"/>
            <a:endCxn id="2077" idx="0"/>
          </p:cNvCxnSpPr>
          <p:nvPr/>
        </p:nvCxnSpPr>
        <p:spPr>
          <a:xfrm>
            <a:off x="5656263" y="1143000"/>
            <a:ext cx="1995487" cy="2128838"/>
          </a:xfrm>
          <a:prstGeom prst="bentConnector2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cteur droit avec flèche 173">
            <a:extLst>
              <a:ext uri="{FF2B5EF4-FFF2-40B4-BE49-F238E27FC236}">
                <a16:creationId xmlns:a16="http://schemas.microsoft.com/office/drawing/2014/main" id="{2F17B4B6-4DB2-476B-9108-42C887CC3228}"/>
              </a:ext>
            </a:extLst>
          </p:cNvPr>
          <p:cNvCxnSpPr/>
          <p:nvPr/>
        </p:nvCxnSpPr>
        <p:spPr>
          <a:xfrm rot="10800000" flipV="1">
            <a:off x="2106613" y="3335338"/>
            <a:ext cx="1784350" cy="1746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eur droit avec flèche 175">
            <a:extLst>
              <a:ext uri="{FF2B5EF4-FFF2-40B4-BE49-F238E27FC236}">
                <a16:creationId xmlns:a16="http://schemas.microsoft.com/office/drawing/2014/main" id="{9F97F8D6-9F9C-462A-9117-62F62928F43D}"/>
              </a:ext>
            </a:extLst>
          </p:cNvPr>
          <p:cNvCxnSpPr/>
          <p:nvPr/>
        </p:nvCxnSpPr>
        <p:spPr>
          <a:xfrm rot="10800000">
            <a:off x="2133600" y="3711575"/>
            <a:ext cx="430213" cy="476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cteur droit 179">
            <a:extLst>
              <a:ext uri="{FF2B5EF4-FFF2-40B4-BE49-F238E27FC236}">
                <a16:creationId xmlns:a16="http://schemas.microsoft.com/office/drawing/2014/main" id="{044B2B32-F6E0-4D51-BA7C-FEC4F36A7044}"/>
              </a:ext>
            </a:extLst>
          </p:cNvPr>
          <p:cNvCxnSpPr/>
          <p:nvPr/>
        </p:nvCxnSpPr>
        <p:spPr>
          <a:xfrm>
            <a:off x="3441700" y="3713163"/>
            <a:ext cx="493713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cteur droit avec flèche 181">
            <a:extLst>
              <a:ext uri="{FF2B5EF4-FFF2-40B4-BE49-F238E27FC236}">
                <a16:creationId xmlns:a16="http://schemas.microsoft.com/office/drawing/2014/main" id="{A6BB3400-1E62-4AE1-8D3C-DFB9C0345444}"/>
              </a:ext>
            </a:extLst>
          </p:cNvPr>
          <p:cNvCxnSpPr/>
          <p:nvPr/>
        </p:nvCxnSpPr>
        <p:spPr>
          <a:xfrm flipV="1">
            <a:off x="5164138" y="3702050"/>
            <a:ext cx="1828800" cy="9525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cteur droit avec flèche 182">
            <a:extLst>
              <a:ext uri="{FF2B5EF4-FFF2-40B4-BE49-F238E27FC236}">
                <a16:creationId xmlns:a16="http://schemas.microsoft.com/office/drawing/2014/main" id="{40E8CC27-BBD9-4252-B521-4EFA6C5C6059}"/>
              </a:ext>
            </a:extLst>
          </p:cNvPr>
          <p:cNvCxnSpPr/>
          <p:nvPr/>
        </p:nvCxnSpPr>
        <p:spPr>
          <a:xfrm>
            <a:off x="2062163" y="4124325"/>
            <a:ext cx="4841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cteur en angle 188">
            <a:extLst>
              <a:ext uri="{FF2B5EF4-FFF2-40B4-BE49-F238E27FC236}">
                <a16:creationId xmlns:a16="http://schemas.microsoft.com/office/drawing/2014/main" id="{CDF2CE30-7C20-4C1A-B339-56113F7A2E20}"/>
              </a:ext>
            </a:extLst>
          </p:cNvPr>
          <p:cNvCxnSpPr/>
          <p:nvPr/>
        </p:nvCxnSpPr>
        <p:spPr>
          <a:xfrm>
            <a:off x="2241550" y="4660900"/>
            <a:ext cx="1541463" cy="279400"/>
          </a:xfrm>
          <a:prstGeom prst="bentConnector3">
            <a:avLst>
              <a:gd name="adj1" fmla="val 73837"/>
            </a:avLst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12" name="Groupe 206">
            <a:extLst>
              <a:ext uri="{FF2B5EF4-FFF2-40B4-BE49-F238E27FC236}">
                <a16:creationId xmlns:a16="http://schemas.microsoft.com/office/drawing/2014/main" id="{EFE5671B-DACA-4CE2-A975-C8D385437ADB}"/>
              </a:ext>
            </a:extLst>
          </p:cNvPr>
          <p:cNvGrpSpPr>
            <a:grpSpLocks/>
          </p:cNvGrpSpPr>
          <p:nvPr/>
        </p:nvGrpSpPr>
        <p:grpSpPr bwMode="auto">
          <a:xfrm>
            <a:off x="2035175" y="4249738"/>
            <a:ext cx="196850" cy="850900"/>
            <a:chOff x="-1389529" y="1577525"/>
            <a:chExt cx="179294" cy="826604"/>
          </a:xfrm>
        </p:grpSpPr>
        <p:cxnSp>
          <p:nvCxnSpPr>
            <p:cNvPr id="202" name="Connecteur droit 201">
              <a:extLst>
                <a:ext uri="{FF2B5EF4-FFF2-40B4-BE49-F238E27FC236}">
                  <a16:creationId xmlns:a16="http://schemas.microsoft.com/office/drawing/2014/main" id="{0AF367DA-3281-4693-84D2-140323242613}"/>
                </a:ext>
              </a:extLst>
            </p:cNvPr>
            <p:cNvCxnSpPr/>
            <p:nvPr/>
          </p:nvCxnSpPr>
          <p:spPr>
            <a:xfrm>
              <a:off x="-1380853" y="1577525"/>
              <a:ext cx="170618" cy="154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necteur droit 203">
              <a:extLst>
                <a:ext uri="{FF2B5EF4-FFF2-40B4-BE49-F238E27FC236}">
                  <a16:creationId xmlns:a16="http://schemas.microsoft.com/office/drawing/2014/main" id="{90243CED-6B68-4B48-96B1-E3B92AD21CBB}"/>
                </a:ext>
              </a:extLst>
            </p:cNvPr>
            <p:cNvCxnSpPr/>
            <p:nvPr/>
          </p:nvCxnSpPr>
          <p:spPr>
            <a:xfrm rot="5400000">
              <a:off x="-1627537" y="1993959"/>
              <a:ext cx="815808" cy="14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Connecteur droit 205">
              <a:extLst>
                <a:ext uri="{FF2B5EF4-FFF2-40B4-BE49-F238E27FC236}">
                  <a16:creationId xmlns:a16="http://schemas.microsoft.com/office/drawing/2014/main" id="{06FC6F7A-5E8B-4800-AD53-E547AE04ECEC}"/>
                </a:ext>
              </a:extLst>
            </p:cNvPr>
            <p:cNvCxnSpPr/>
            <p:nvPr/>
          </p:nvCxnSpPr>
          <p:spPr>
            <a:xfrm rot="10800000">
              <a:off x="-1389529" y="2402586"/>
              <a:ext cx="161943" cy="15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13" name="Groupe 214">
            <a:extLst>
              <a:ext uri="{FF2B5EF4-FFF2-40B4-BE49-F238E27FC236}">
                <a16:creationId xmlns:a16="http://schemas.microsoft.com/office/drawing/2014/main" id="{F08F46AE-F2A0-4348-BCBA-89BECBEDBCAA}"/>
              </a:ext>
            </a:extLst>
          </p:cNvPr>
          <p:cNvGrpSpPr>
            <a:grpSpLocks/>
          </p:cNvGrpSpPr>
          <p:nvPr/>
        </p:nvGrpSpPr>
        <p:grpSpPr bwMode="auto">
          <a:xfrm>
            <a:off x="1460500" y="5227638"/>
            <a:ext cx="6161088" cy="179387"/>
            <a:chOff x="1460453" y="5227218"/>
            <a:chExt cx="6160341" cy="180001"/>
          </a:xfrm>
        </p:grpSpPr>
        <p:grpSp>
          <p:nvGrpSpPr>
            <p:cNvPr id="2118" name="Groupe 213">
              <a:extLst>
                <a:ext uri="{FF2B5EF4-FFF2-40B4-BE49-F238E27FC236}">
                  <a16:creationId xmlns:a16="http://schemas.microsoft.com/office/drawing/2014/main" id="{431402A1-3CAA-45EF-B4AA-FB6284EDB4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60453" y="5227218"/>
              <a:ext cx="6150582" cy="179294"/>
              <a:chOff x="1460453" y="5227218"/>
              <a:chExt cx="6150582" cy="179294"/>
            </a:xfrm>
          </p:grpSpPr>
          <p:cxnSp>
            <p:nvCxnSpPr>
              <p:cNvPr id="209" name="Connecteur droit 208">
                <a:extLst>
                  <a:ext uri="{FF2B5EF4-FFF2-40B4-BE49-F238E27FC236}">
                    <a16:creationId xmlns:a16="http://schemas.microsoft.com/office/drawing/2014/main" id="{ECD8EFF1-540C-4878-9A04-0CBE72167730}"/>
                  </a:ext>
                </a:extLst>
              </p:cNvPr>
              <p:cNvCxnSpPr/>
              <p:nvPr/>
            </p:nvCxnSpPr>
            <p:spPr>
              <a:xfrm rot="5400000">
                <a:off x="1371246" y="5316425"/>
                <a:ext cx="180001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Connecteur droit 210">
                <a:extLst>
                  <a:ext uri="{FF2B5EF4-FFF2-40B4-BE49-F238E27FC236}">
                    <a16:creationId xmlns:a16="http://schemas.microsoft.com/office/drawing/2014/main" id="{79297265-D7D6-49BE-8617-7E90F2B636CB}"/>
                  </a:ext>
                </a:extLst>
              </p:cNvPr>
              <p:cNvCxnSpPr/>
              <p:nvPr/>
            </p:nvCxnSpPr>
            <p:spPr>
              <a:xfrm>
                <a:off x="1462041" y="5397662"/>
                <a:ext cx="6149229" cy="1593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3" name="Connecteur droit 212">
              <a:extLst>
                <a:ext uri="{FF2B5EF4-FFF2-40B4-BE49-F238E27FC236}">
                  <a16:creationId xmlns:a16="http://schemas.microsoft.com/office/drawing/2014/main" id="{0B433530-14E7-49DE-B1E7-151C7C99382B}"/>
                </a:ext>
              </a:extLst>
            </p:cNvPr>
            <p:cNvCxnSpPr/>
            <p:nvPr/>
          </p:nvCxnSpPr>
          <p:spPr>
            <a:xfrm rot="5400000" flipH="1" flipV="1">
              <a:off x="7529999" y="5316425"/>
              <a:ext cx="180001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7" name="Connecteur droit avec flèche 216">
            <a:extLst>
              <a:ext uri="{FF2B5EF4-FFF2-40B4-BE49-F238E27FC236}">
                <a16:creationId xmlns:a16="http://schemas.microsoft.com/office/drawing/2014/main" id="{FF5E056C-9921-4D8C-9D5C-3BFB1CC1938B}"/>
              </a:ext>
            </a:extLst>
          </p:cNvPr>
          <p:cNvCxnSpPr/>
          <p:nvPr/>
        </p:nvCxnSpPr>
        <p:spPr>
          <a:xfrm rot="5400000">
            <a:off x="4414838" y="5491162"/>
            <a:ext cx="196850" cy="9525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15" name="Image 19" descr="fleche_haut.png">
            <a:extLst>
              <a:ext uri="{FF2B5EF4-FFF2-40B4-BE49-F238E27FC236}">
                <a16:creationId xmlns:a16="http://schemas.microsoft.com/office/drawing/2014/main" id="{6FC64D65-3682-4351-B548-5FE164FA14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863" y="5980113"/>
            <a:ext cx="195262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6" name="Image 217" descr="fleche_bas.png">
            <a:extLst>
              <a:ext uri="{FF2B5EF4-FFF2-40B4-BE49-F238E27FC236}">
                <a16:creationId xmlns:a16="http://schemas.microsoft.com/office/drawing/2014/main" id="{D16FE086-094E-4B9D-819C-5C8A4469412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9538" y="4967288"/>
            <a:ext cx="150812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ogner un rectangle à un seul coin 14">
            <a:extLst>
              <a:ext uri="{FF2B5EF4-FFF2-40B4-BE49-F238E27FC236}">
                <a16:creationId xmlns:a16="http://schemas.microsoft.com/office/drawing/2014/main" id="{0DB58B79-6BB7-4D9E-A078-555B90A8758E}"/>
              </a:ext>
            </a:extLst>
          </p:cNvPr>
          <p:cNvSpPr/>
          <p:nvPr/>
        </p:nvSpPr>
        <p:spPr>
          <a:xfrm flipH="1">
            <a:off x="3475038" y="941388"/>
            <a:ext cx="2181225" cy="403225"/>
          </a:xfrm>
          <a:prstGeom prst="snip1Rect">
            <a:avLst>
              <a:gd name="adj" fmla="val 0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100" b="1" dirty="0" err="1"/>
              <a:t>Excess</a:t>
            </a:r>
            <a:r>
              <a:rPr lang="fr-CA" sz="1100" b="1" dirty="0"/>
              <a:t> </a:t>
            </a:r>
            <a:r>
              <a:rPr lang="fr-CA" sz="1100" b="1" dirty="0" err="1"/>
              <a:t>food</a:t>
            </a:r>
            <a:r>
              <a:rPr lang="fr-CA" sz="1100" b="1" dirty="0"/>
              <a:t> </a:t>
            </a:r>
            <a:r>
              <a:rPr lang="fr-CA" sz="1100" b="1" dirty="0" err="1"/>
              <a:t>intake</a:t>
            </a:r>
            <a:r>
              <a:rPr lang="fr-CA" sz="1100" b="1" dirty="0"/>
              <a:t> - </a:t>
            </a:r>
            <a:r>
              <a:rPr lang="fr-CA" sz="1100" b="1" dirty="0" err="1"/>
              <a:t>obesity</a:t>
            </a:r>
            <a:endParaRPr lang="fr-CA" sz="1100" b="1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 err="1"/>
              <a:t>Overactivity</a:t>
            </a:r>
            <a:r>
              <a:rPr lang="en-US" sz="1100" b="1" dirty="0"/>
              <a:t> of the EC system</a:t>
            </a:r>
            <a:endParaRPr lang="fr-CA" sz="11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6726</TotalTime>
  <Words>106</Words>
  <Application>Microsoft Office PowerPoint</Application>
  <PresentationFormat>Affichage à l'écran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THE ENDOCANNABINOID SYSTEM AND CARDIOMETABOLIC RISK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CMR v1.4</dc:title>
  <dc:creator>Alain Cyr</dc:creator>
  <dc:description>THE ENDOCANNABINOID SYSTEM AND CARDIOMETABOLIC RISK</dc:description>
  <cp:lastModifiedBy>Isabelle Martineau</cp:lastModifiedBy>
  <cp:revision>427</cp:revision>
  <dcterms:created xsi:type="dcterms:W3CDTF">2007-08-27T23:55:38Z</dcterms:created>
  <dcterms:modified xsi:type="dcterms:W3CDTF">2022-12-01T12:18:59Z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Managing CMR v1.4</vt:lpwstr>
  </property>
  <property fmtid="{D5CDD505-2E9C-101B-9397-08002B2CF9AE}" pid="3" name="SlideDescription">
    <vt:lpwstr>THE ENDOCANNABINOID SYSTEM AND CARDIOMETABOLIC RISK</vt:lpwstr>
  </property>
</Properties>
</file>